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7" r:id="rId2"/>
    <p:sldId id="301" r:id="rId3"/>
    <p:sldId id="302" r:id="rId4"/>
    <p:sldId id="298" r:id="rId5"/>
    <p:sldId id="324" r:id="rId6"/>
    <p:sldId id="315" r:id="rId7"/>
    <p:sldId id="325" r:id="rId8"/>
    <p:sldId id="299" r:id="rId9"/>
    <p:sldId id="314" r:id="rId10"/>
    <p:sldId id="305" r:id="rId11"/>
    <p:sldId id="319" r:id="rId12"/>
    <p:sldId id="320" r:id="rId13"/>
    <p:sldId id="321" r:id="rId14"/>
    <p:sldId id="322" r:id="rId15"/>
    <p:sldId id="323" r:id="rId16"/>
    <p:sldId id="306" r:id="rId17"/>
    <p:sldId id="269" r:id="rId18"/>
    <p:sldId id="318" r:id="rId19"/>
    <p:sldId id="311" r:id="rId20"/>
    <p:sldId id="327" r:id="rId21"/>
    <p:sldId id="326" r:id="rId22"/>
    <p:sldId id="283" r:id="rId23"/>
    <p:sldId id="316" r:id="rId24"/>
    <p:sldId id="317" r:id="rId25"/>
    <p:sldId id="26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0A4F30"/>
    <a:srgbClr val="FF5353"/>
    <a:srgbClr val="70988F"/>
    <a:srgbClr val="00B2DD"/>
    <a:srgbClr val="09B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5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0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377CB1-8123-4CCF-89E6-B8575CFCF8DE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B503C-5FCE-44C4-9B3D-581E53A22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66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Respect the process and commit to it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b="1" dirty="0"/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="1" dirty="0"/>
              <a:t>plan the work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b="1" dirty="0"/>
              <a:t>Vision</a:t>
            </a:r>
            <a:r>
              <a:rPr lang="en-US" dirty="0"/>
              <a:t> - Reflect, understand the scope of the work, then commit to the process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b="1" dirty="0"/>
              <a:t>Resources</a:t>
            </a:r>
            <a:r>
              <a:rPr lang="en-US" dirty="0"/>
              <a:t> - Prepare, ask for help and determine how to feasibly get it done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b="1" dirty="0"/>
              <a:t>Strategy</a:t>
            </a:r>
            <a:r>
              <a:rPr lang="en-US" dirty="0"/>
              <a:t> - Think strategically, think milestones, work smart with no need to fret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endParaRPr lang="en-US" dirty="0"/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="1" dirty="0"/>
              <a:t>Working the plan has specific steps and tools that we will discuss later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Let’s start with defining your vision.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BC3EC-5094-4DE2-9A50-6043B838F8A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411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Respect the process and commit to it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b="1" dirty="0"/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="1" dirty="0"/>
              <a:t>plan the work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b="1" dirty="0"/>
              <a:t>Vision</a:t>
            </a:r>
            <a:r>
              <a:rPr lang="en-US" dirty="0"/>
              <a:t> - Reflect, understand the scope of the work, then commit to the process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b="1" dirty="0"/>
              <a:t>Resources</a:t>
            </a:r>
            <a:r>
              <a:rPr lang="en-US" dirty="0"/>
              <a:t> - Prepare, ask for help and determine how to feasibly get it done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b="1" dirty="0"/>
              <a:t>Strategy</a:t>
            </a:r>
            <a:r>
              <a:rPr lang="en-US" dirty="0"/>
              <a:t> - Think strategically, think milestones, work smart with no need to fret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endParaRPr lang="en-US" dirty="0"/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="1" dirty="0"/>
              <a:t>Working the plan has specific steps and tools that we will discuss later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Let’s start with defining your vision.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BC3EC-5094-4DE2-9A50-6043B838F8A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591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Respect the process and commit to it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b="1" dirty="0"/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="1" dirty="0"/>
              <a:t>plan the work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b="1" dirty="0"/>
              <a:t>Vision</a:t>
            </a:r>
            <a:r>
              <a:rPr lang="en-US" dirty="0"/>
              <a:t> - Reflect, understand the scope of the work, then commit to the process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b="1" dirty="0"/>
              <a:t>Resources</a:t>
            </a:r>
            <a:r>
              <a:rPr lang="en-US" dirty="0"/>
              <a:t> - Prepare, ask for help and determine how to feasibly get it done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b="1" dirty="0"/>
              <a:t>Strategy</a:t>
            </a:r>
            <a:r>
              <a:rPr lang="en-US" dirty="0"/>
              <a:t> - Think strategically, think milestones, work smart with no need to fret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endParaRPr lang="en-US" dirty="0"/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="1" dirty="0"/>
              <a:t>Working the plan has specific steps and tools that we will discuss later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Let’s start with defining your vision.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BC3EC-5094-4DE2-9A50-6043B838F8A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767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34C7A-EC88-4619-A625-BBF9AEFA85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B96D28-B4D1-4680-8C73-C67827E15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E6311-4372-4672-9BED-A0509DE61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02D2-1AE6-4311-AB65-C7A2954C03D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0A2BB-1553-421F-9CE9-2EC232C54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01DCE-F60E-410D-99B8-198E9CF0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45EA-88FC-46ED-ADC7-5169661E1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6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1E726-43FD-496B-B4E5-4FD1896BF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340AC4-ABE8-4AF0-9AB4-96224B3D0D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53151-57AD-4373-A684-9A9695BA0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02D2-1AE6-4311-AB65-C7A2954C03D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4FCA8-9661-44E1-BDBD-90028625D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DDE9A-3FEE-4A09-9CBD-2BADD9049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45EA-88FC-46ED-ADC7-5169661E1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6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478CD2-517A-4646-963C-E1F26856E0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96CC7E-6BFF-463A-87D0-598EF30712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0312E-A270-45CE-8FFC-580FDF303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02D2-1AE6-4311-AB65-C7A2954C03D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2D08A-CFED-4355-9D07-558799796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DD101-8462-4499-B728-35CAAB5E7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45EA-88FC-46ED-ADC7-5169661E1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7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ED5A7-089E-46BB-A3F0-21F44179B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4F54B-84C6-40B0-9E91-09EF9CF3B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306F8-9810-4DFA-924A-391D11EA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02D2-1AE6-4311-AB65-C7A2954C03D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631C2-D414-4CC0-A826-67A4F77AF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EE50A-E006-43EA-831E-A400B519E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45EA-88FC-46ED-ADC7-5169661E1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0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8DF5-39CB-40A5-96E5-436B11EFF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6BA5F-DE36-4A9F-A618-718129DB7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F40DF-F877-485D-A707-8F7EABABA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02D2-1AE6-4311-AB65-C7A2954C03D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E6D66-13FF-4EDF-AB4C-B89B73312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D7C47-BF6D-456B-A299-C52EF9F3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45EA-88FC-46ED-ADC7-5169661E1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6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EDFF8-4871-4812-A77E-D351C9E28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6E217-4EC9-47E2-B351-E801BC650C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1EB52F-D958-442E-A982-FFE47EAD7B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6B4BF-FC9C-47E7-ABA0-3091E28DE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02D2-1AE6-4311-AB65-C7A2954C03D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75F98D-1164-4257-A925-52CDB276F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82C5E-638B-4A3C-B77C-6713E423E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45EA-88FC-46ED-ADC7-5169661E1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8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467DD-4856-478B-BEDA-3103355B7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CA44-BAAB-478E-9703-A13EAE74A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3F28C3-96F8-4476-AC67-CA737B212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BFE91-C349-4C3D-AF77-3B55F88A9B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4DF11-4C25-49F7-87B8-B5CC8E3755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3E8BB9-4A93-49C2-B33C-AB138CB48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02D2-1AE6-4311-AB65-C7A2954C03D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40E2F4-1DE9-4503-B755-FEDE5AB10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6CC36C-F53E-48FE-AD7A-778971120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45EA-88FC-46ED-ADC7-5169661E1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33C9-D902-4838-81DE-51687104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9D9AC5-1CDC-41D5-816C-F5779F0DE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02D2-1AE6-4311-AB65-C7A2954C03D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F56DBD-D7CA-4B27-95A4-DF60241F8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94E2EC-DED1-4AC1-8CCB-6ADBB3850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45EA-88FC-46ED-ADC7-5169661E1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3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659D6A-AE00-411A-BFC4-DB0B78747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02D2-1AE6-4311-AB65-C7A2954C03D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27A7C4-A89A-42F1-8697-2D09720C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8A696C-EEEC-4434-AA5D-4183E7973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45EA-88FC-46ED-ADC7-5169661E1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2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3A373-E507-44C4-942D-6CCF28BEB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D17B7-A091-495B-97A3-51BA73C8A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2C319-BD3B-4250-8A27-5C9116EFC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81BCAE-8DB9-48CA-ABF1-6D5E8A1D5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02D2-1AE6-4311-AB65-C7A2954C03D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C67FF1-8821-401C-95CC-F43C24FDC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15E41A-EBC5-4DAA-928E-522D7A823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45EA-88FC-46ED-ADC7-5169661E1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3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F5837-7C74-45C1-A29B-9C17283CC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968370-B5CC-44B1-9929-2FA7273F5C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228D28-EE61-4D22-833F-836C97197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64794C-E006-4B0A-9922-01C34332A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02D2-1AE6-4311-AB65-C7A2954C03D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794A5-D20A-4D26-9041-93A548702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9BFD57-9827-4CEB-B686-32BA5AB7D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45EA-88FC-46ED-ADC7-5169661E1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6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40EBB8-EBED-485A-B321-3F9B46F57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42A65-FCDA-4EFC-9D59-44ADF6F46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C4F36-7BC5-484C-AA09-F7D1EFBD92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B02D2-1AE6-4311-AB65-C7A2954C03D6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D7C56-BFCF-4CCD-9697-1F614FC38B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368FF-8313-4CF8-A8F9-2A9FE7C79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45EA-88FC-46ED-ADC7-5169661E1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0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hyperlink" Target="mailto:paytonjohnr6@gmail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natalie.ruppert@kentonlibrary.org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jfs.ohio.gov/unemp_comp_faq/faq_elig_definitions1.stm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s://uiclaims.des.ky.gov/ebenefit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a.gov/health" TargetMode="External"/><Relationship Id="rId11" Type="http://schemas.openxmlformats.org/officeDocument/2006/relationships/image" Target="../media/image49.jpeg"/><Relationship Id="rId5" Type="http://schemas.openxmlformats.org/officeDocument/2006/relationships/hyperlink" Target="http://www.medicare.gov/" TargetMode="External"/><Relationship Id="rId10" Type="http://schemas.openxmlformats.org/officeDocument/2006/relationships/image" Target="../media/image48.jpeg"/><Relationship Id="rId4" Type="http://schemas.openxmlformats.org/officeDocument/2006/relationships/hyperlink" Target="http://www.healthcare.gov/" TargetMode="External"/><Relationship Id="rId9" Type="http://schemas.openxmlformats.org/officeDocument/2006/relationships/hyperlink" Target="https://www.goodfinancialcents.com/best-free-online-budgeting-tools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hyperlink" Target="mailto:paytonjohnr6@gmail.com" TargetMode="External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12" Type="http://schemas.openxmlformats.org/officeDocument/2006/relationships/hyperlink" Target="http://www.kentonlibrary.org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247484-7B1C-4B93-B46C-43676DEFB231}"/>
              </a:ext>
            </a:extLst>
          </p:cNvPr>
          <p:cNvSpPr txBox="1"/>
          <p:nvPr/>
        </p:nvSpPr>
        <p:spPr>
          <a:xfrm>
            <a:off x="-35623" y="3598350"/>
            <a:ext cx="82503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John Payton</a:t>
            </a:r>
          </a:p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Merrill Lynch</a:t>
            </a:r>
          </a:p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Financial Advisor</a:t>
            </a:r>
          </a:p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Volunteer Coach, KCPL</a:t>
            </a:r>
          </a:p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hlinkClick r:id="rId2"/>
              </a:rPr>
              <a:t>paytonjohnr6@gmail.com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(513) 259-5034</a:t>
            </a:r>
          </a:p>
          <a:p>
            <a:pPr algn="ctr"/>
            <a:endParaRPr lang="en-US" sz="2000" dirty="0"/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D4F824F4-5BE6-4612-AD65-0DF6BF339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488" y="213709"/>
            <a:ext cx="9829799" cy="2333625"/>
          </a:xfrm>
          <a:ln w="76200">
            <a:solidFill>
              <a:srgbClr val="0A4F30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Financial Wellness in Career Transition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1A58E7-C76F-4C96-846A-66FE9CEB7E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86" y="5987543"/>
            <a:ext cx="2177497" cy="570419"/>
          </a:xfrm>
          <a:prstGeom prst="rect">
            <a:avLst/>
          </a:prstGeom>
        </p:spPr>
      </p:pic>
      <p:pic>
        <p:nvPicPr>
          <p:cNvPr id="6" name="Picture 5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2FC1036A-FC6F-204A-893C-8C4231E63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5146" b="1938"/>
          <a:stretch/>
        </p:blipFill>
        <p:spPr>
          <a:xfrm>
            <a:off x="-181654" y="-166337"/>
            <a:ext cx="363307" cy="7190674"/>
          </a:xfrm>
          <a:prstGeom prst="rect">
            <a:avLst/>
          </a:prstGeom>
        </p:spPr>
      </p:pic>
      <p:pic>
        <p:nvPicPr>
          <p:cNvPr id="7" name="Picture 6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CA52D644-098E-7643-BDFB-5E2FF5A2E2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5146" b="1938"/>
          <a:stretch/>
        </p:blipFill>
        <p:spPr>
          <a:xfrm>
            <a:off x="11857269" y="-304098"/>
            <a:ext cx="363307" cy="7190674"/>
          </a:xfrm>
          <a:prstGeom prst="rect">
            <a:avLst/>
          </a:prstGeom>
        </p:spPr>
      </p:pic>
      <p:pic>
        <p:nvPicPr>
          <p:cNvPr id="1026" name="Picture 2" descr="John Payton">
            <a:extLst>
              <a:ext uri="{FF2B5EF4-FFF2-40B4-BE49-F238E27FC236}">
                <a16:creationId xmlns:a16="http://schemas.microsoft.com/office/drawing/2014/main" id="{B1EFBC51-295E-8CC6-004D-F78A95FF0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3705" r="3861" b="6161"/>
          <a:stretch/>
        </p:blipFill>
        <p:spPr bwMode="auto">
          <a:xfrm>
            <a:off x="767687" y="3598350"/>
            <a:ext cx="1767840" cy="1717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90246A-4758-AD63-E7F2-C38CCB4D62AF}"/>
              </a:ext>
            </a:extLst>
          </p:cNvPr>
          <p:cNvSpPr txBox="1"/>
          <p:nvPr/>
        </p:nvSpPr>
        <p:spPr>
          <a:xfrm>
            <a:off x="5678114" y="3598350"/>
            <a:ext cx="82503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Natalie Ruppert</a:t>
            </a:r>
          </a:p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Kenton County Public Library</a:t>
            </a:r>
          </a:p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MLIS, CWDP</a:t>
            </a:r>
          </a:p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Manager, Career &amp; Job Services</a:t>
            </a:r>
          </a:p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hlinkClick r:id="rId6"/>
              </a:rPr>
              <a:t>natalie.ruppert@kentonlibrary.org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(859) 962-4099</a:t>
            </a:r>
            <a:endParaRPr lang="en-US" sz="20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1067F1D-00B8-F050-9599-3B2A08BBB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98350"/>
            <a:ext cx="1717040" cy="1717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0351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1A58E7-C76F-4C96-846A-66FE9CEB7E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3" y="6123186"/>
            <a:ext cx="2177497" cy="570419"/>
          </a:xfrm>
          <a:prstGeom prst="rect">
            <a:avLst/>
          </a:prstGeom>
        </p:spPr>
      </p:pic>
      <p:pic>
        <p:nvPicPr>
          <p:cNvPr id="6" name="Picture 5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2FC1036A-FC6F-204A-893C-8C4231E631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3890" b="4251"/>
          <a:stretch/>
        </p:blipFill>
        <p:spPr>
          <a:xfrm>
            <a:off x="-181654" y="-166337"/>
            <a:ext cx="453677" cy="7024337"/>
          </a:xfrm>
          <a:prstGeom prst="rect">
            <a:avLst/>
          </a:prstGeom>
        </p:spPr>
      </p:pic>
      <p:pic>
        <p:nvPicPr>
          <p:cNvPr id="7" name="Picture 6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CA52D644-098E-7643-BDFB-5E2FF5A2E2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2291" r="93890" b="1938"/>
          <a:stretch/>
        </p:blipFill>
        <p:spPr>
          <a:xfrm>
            <a:off x="11857269" y="0"/>
            <a:ext cx="453677" cy="6886576"/>
          </a:xfrm>
          <a:prstGeom prst="rect">
            <a:avLst/>
          </a:prstGeom>
        </p:spPr>
      </p:pic>
      <p:sp>
        <p:nvSpPr>
          <p:cNvPr id="12" name="Title 12">
            <a:extLst>
              <a:ext uri="{FF2B5EF4-FFF2-40B4-BE49-F238E27FC236}">
                <a16:creationId xmlns:a16="http://schemas.microsoft.com/office/drawing/2014/main" id="{0302EA66-EB06-BFCD-7233-EBFC87AB8653}"/>
              </a:ext>
            </a:extLst>
          </p:cNvPr>
          <p:cNvSpPr txBox="1">
            <a:spLocks/>
          </p:cNvSpPr>
          <p:nvPr/>
        </p:nvSpPr>
        <p:spPr>
          <a:xfrm>
            <a:off x="1568140" y="308370"/>
            <a:ext cx="8883302" cy="1308558"/>
          </a:xfrm>
          <a:prstGeom prst="rect">
            <a:avLst/>
          </a:prstGeom>
          <a:solidFill>
            <a:schemeClr val="bg1"/>
          </a:solidFill>
          <a:ln w="76200">
            <a:solidFill>
              <a:srgbClr val="0A4F3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Save Money Using Library Resources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42EE41-977F-2984-D99E-7E90B9A4850B}"/>
              </a:ext>
            </a:extLst>
          </p:cNvPr>
          <p:cNvGrpSpPr/>
          <p:nvPr/>
        </p:nvGrpSpPr>
        <p:grpSpPr>
          <a:xfrm>
            <a:off x="843311" y="1706631"/>
            <a:ext cx="7531255" cy="1095262"/>
            <a:chOff x="0" y="0"/>
            <a:chExt cx="5650123" cy="614916"/>
          </a:xfrm>
        </p:grpSpPr>
        <p:sp>
          <p:nvSpPr>
            <p:cNvPr id="14" name="Rounded Rectangle 25">
              <a:extLst>
                <a:ext uri="{FF2B5EF4-FFF2-40B4-BE49-F238E27FC236}">
                  <a16:creationId xmlns:a16="http://schemas.microsoft.com/office/drawing/2014/main" id="{D0371C43-8EE2-61A6-7A96-A4FCAD04F251}"/>
                </a:ext>
              </a:extLst>
            </p:cNvPr>
            <p:cNvSpPr/>
            <p:nvPr/>
          </p:nvSpPr>
          <p:spPr>
            <a:xfrm>
              <a:off x="0" y="0"/>
              <a:ext cx="5650123" cy="614916"/>
            </a:xfrm>
            <a:prstGeom prst="roundRect">
              <a:avLst>
                <a:gd name="adj" fmla="val 10000"/>
              </a:avLst>
            </a:prstGeom>
            <a:solidFill>
              <a:srgbClr val="0A4F3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485" dirty="0"/>
            </a:p>
          </p:txBody>
        </p:sp>
        <p:sp>
          <p:nvSpPr>
            <p:cNvPr id="15" name="Rounded Rectangle 4">
              <a:extLst>
                <a:ext uri="{FF2B5EF4-FFF2-40B4-BE49-F238E27FC236}">
                  <a16:creationId xmlns:a16="http://schemas.microsoft.com/office/drawing/2014/main" id="{16872D9B-0446-A3E9-6DFC-EB40213FCF27}"/>
                </a:ext>
              </a:extLst>
            </p:cNvPr>
            <p:cNvSpPr txBox="1"/>
            <p:nvPr/>
          </p:nvSpPr>
          <p:spPr>
            <a:xfrm>
              <a:off x="18010" y="18010"/>
              <a:ext cx="5632113" cy="5788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292" tIns="50292" rIns="50292" bIns="50292" numCol="1" spcCol="1270" anchor="ctr" anchorCtr="0">
              <a:noAutofit/>
            </a:bodyPr>
            <a:lstStyle/>
            <a:p>
              <a:pPr marL="0" lvl="0" indent="0" algn="l" defTabSz="5867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/>
                <a:t>Volunteer Coaches, Resume Assistance, Interview Preparation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73543F-7FA8-EB04-146F-1D619CBAA189}"/>
              </a:ext>
            </a:extLst>
          </p:cNvPr>
          <p:cNvGrpSpPr/>
          <p:nvPr/>
        </p:nvGrpSpPr>
        <p:grpSpPr>
          <a:xfrm>
            <a:off x="1353800" y="2636197"/>
            <a:ext cx="7874600" cy="1095262"/>
            <a:chOff x="392883" y="723805"/>
            <a:chExt cx="5650123" cy="614916"/>
          </a:xfrm>
          <a:solidFill>
            <a:srgbClr val="00B050"/>
          </a:solidFill>
        </p:grpSpPr>
        <p:sp>
          <p:nvSpPr>
            <p:cNvPr id="17" name="Rounded Rectangle 23">
              <a:extLst>
                <a:ext uri="{FF2B5EF4-FFF2-40B4-BE49-F238E27FC236}">
                  <a16:creationId xmlns:a16="http://schemas.microsoft.com/office/drawing/2014/main" id="{06E02E3E-69FF-0271-B66B-2A91D7E0B4BA}"/>
                </a:ext>
              </a:extLst>
            </p:cNvPr>
            <p:cNvSpPr/>
            <p:nvPr/>
          </p:nvSpPr>
          <p:spPr>
            <a:xfrm>
              <a:off x="392883" y="723805"/>
              <a:ext cx="5650123" cy="61491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ounded Rectangle 6">
              <a:extLst>
                <a:ext uri="{FF2B5EF4-FFF2-40B4-BE49-F238E27FC236}">
                  <a16:creationId xmlns:a16="http://schemas.microsoft.com/office/drawing/2014/main" id="{B1C3257A-D4A1-D647-0594-AC47EBFE5B5C}"/>
                </a:ext>
              </a:extLst>
            </p:cNvPr>
            <p:cNvSpPr txBox="1"/>
            <p:nvPr/>
          </p:nvSpPr>
          <p:spPr>
            <a:xfrm>
              <a:off x="410893" y="741815"/>
              <a:ext cx="5529048" cy="5788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292" tIns="50292" rIns="50292" bIns="50292" numCol="1" spcCol="1270" anchor="ctr" anchorCtr="0">
              <a:noAutofit/>
            </a:bodyPr>
            <a:lstStyle/>
            <a:p>
              <a:pPr marL="0" lvl="0" indent="0" algn="l" defTabSz="5867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dirty="0"/>
                <a:t>Marketing Tools (Marketing Plan, Spotlight Document, LinkedIn Profile)</a:t>
              </a:r>
              <a:endParaRPr lang="en-US" sz="2000" b="1" kern="1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1D708F-139E-425E-37C0-328957815FBB}"/>
              </a:ext>
            </a:extLst>
          </p:cNvPr>
          <p:cNvGrpSpPr/>
          <p:nvPr/>
        </p:nvGrpSpPr>
        <p:grpSpPr>
          <a:xfrm>
            <a:off x="1575120" y="3586418"/>
            <a:ext cx="8212552" cy="1095262"/>
            <a:chOff x="843849" y="1400644"/>
            <a:chExt cx="5668132" cy="614916"/>
          </a:xfrm>
        </p:grpSpPr>
        <p:sp>
          <p:nvSpPr>
            <p:cNvPr id="20" name="Rounded Rectangle 21">
              <a:extLst>
                <a:ext uri="{FF2B5EF4-FFF2-40B4-BE49-F238E27FC236}">
                  <a16:creationId xmlns:a16="http://schemas.microsoft.com/office/drawing/2014/main" id="{D30D8431-4035-8368-A35D-B40BD9BD91DD}"/>
                </a:ext>
              </a:extLst>
            </p:cNvPr>
            <p:cNvSpPr/>
            <p:nvPr/>
          </p:nvSpPr>
          <p:spPr>
            <a:xfrm>
              <a:off x="843849" y="1400644"/>
              <a:ext cx="5650123" cy="61491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ounded Rectangle 8">
              <a:extLst>
                <a:ext uri="{FF2B5EF4-FFF2-40B4-BE49-F238E27FC236}">
                  <a16:creationId xmlns:a16="http://schemas.microsoft.com/office/drawing/2014/main" id="{F2299E22-42BF-2DFB-9535-AB6FD9A09534}"/>
                </a:ext>
              </a:extLst>
            </p:cNvPr>
            <p:cNvSpPr txBox="1"/>
            <p:nvPr/>
          </p:nvSpPr>
          <p:spPr>
            <a:xfrm>
              <a:off x="861859" y="1418654"/>
              <a:ext cx="5650122" cy="5788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292" tIns="50292" rIns="50292" bIns="50292" numCol="1" spcCol="1270" anchor="ctr" anchorCtr="0">
              <a:noAutofit/>
            </a:bodyPr>
            <a:lstStyle/>
            <a:p>
              <a:pPr marL="0" lvl="0" indent="0" algn="l" defTabSz="5867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/>
                <a:t>STREAM CENTER and Covington Makerspace (Unique Gifts)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72D396A-829C-13DE-2B0F-12D586D85EF4}"/>
              </a:ext>
            </a:extLst>
          </p:cNvPr>
          <p:cNvGrpSpPr/>
          <p:nvPr/>
        </p:nvGrpSpPr>
        <p:grpSpPr>
          <a:xfrm>
            <a:off x="2010728" y="4507419"/>
            <a:ext cx="8440714" cy="1095262"/>
            <a:chOff x="1265774" y="2100966"/>
            <a:chExt cx="5650123" cy="614916"/>
          </a:xfrm>
          <a:solidFill>
            <a:srgbClr val="0A4F30"/>
          </a:solidFill>
        </p:grpSpPr>
        <p:sp>
          <p:nvSpPr>
            <p:cNvPr id="23" name="Rounded Rectangle 19">
              <a:extLst>
                <a:ext uri="{FF2B5EF4-FFF2-40B4-BE49-F238E27FC236}">
                  <a16:creationId xmlns:a16="http://schemas.microsoft.com/office/drawing/2014/main" id="{3B81C3DD-B4B0-6465-EF1B-0F56749DA873}"/>
                </a:ext>
              </a:extLst>
            </p:cNvPr>
            <p:cNvSpPr/>
            <p:nvPr/>
          </p:nvSpPr>
          <p:spPr>
            <a:xfrm>
              <a:off x="1265774" y="2100966"/>
              <a:ext cx="5650123" cy="61491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ounded Rectangle 10">
              <a:extLst>
                <a:ext uri="{FF2B5EF4-FFF2-40B4-BE49-F238E27FC236}">
                  <a16:creationId xmlns:a16="http://schemas.microsoft.com/office/drawing/2014/main" id="{41D50D94-4625-0FAD-4CC9-D50F6C077B3C}"/>
                </a:ext>
              </a:extLst>
            </p:cNvPr>
            <p:cNvSpPr txBox="1"/>
            <p:nvPr/>
          </p:nvSpPr>
          <p:spPr>
            <a:xfrm>
              <a:off x="1283783" y="2118976"/>
              <a:ext cx="5614103" cy="5788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292" tIns="50292" rIns="50292" bIns="50292" numCol="1" spcCol="1270" anchor="ctr" anchorCtr="0">
              <a:noAutofit/>
            </a:bodyPr>
            <a:lstStyle/>
            <a:p>
              <a:pPr marL="0" lvl="0" indent="0" algn="l" defTabSz="5867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/>
                <a:t>Entertainment (Concerts, Children’s Activities, Heath &amp; Wellness, Book Clubs)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039013-CA85-FE4D-DB22-611596E08BD6}"/>
              </a:ext>
            </a:extLst>
          </p:cNvPr>
          <p:cNvGrpSpPr/>
          <p:nvPr/>
        </p:nvGrpSpPr>
        <p:grpSpPr>
          <a:xfrm>
            <a:off x="2714464" y="5376756"/>
            <a:ext cx="8911104" cy="1172874"/>
            <a:chOff x="1687699" y="2757714"/>
            <a:chExt cx="6810817" cy="658490"/>
          </a:xfrm>
        </p:grpSpPr>
        <p:sp>
          <p:nvSpPr>
            <p:cNvPr id="26" name="Rounded Rectangle 17">
              <a:extLst>
                <a:ext uri="{FF2B5EF4-FFF2-40B4-BE49-F238E27FC236}">
                  <a16:creationId xmlns:a16="http://schemas.microsoft.com/office/drawing/2014/main" id="{589A5CFA-1C6A-6EE4-D4AE-F7F65BC40F3D}"/>
                </a:ext>
              </a:extLst>
            </p:cNvPr>
            <p:cNvSpPr/>
            <p:nvPr/>
          </p:nvSpPr>
          <p:spPr>
            <a:xfrm>
              <a:off x="1687699" y="2801288"/>
              <a:ext cx="6810817" cy="61491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ounded Rectangle 12">
              <a:extLst>
                <a:ext uri="{FF2B5EF4-FFF2-40B4-BE49-F238E27FC236}">
                  <a16:creationId xmlns:a16="http://schemas.microsoft.com/office/drawing/2014/main" id="{526E1C2A-8E28-E499-57A5-5B526933874C}"/>
                </a:ext>
              </a:extLst>
            </p:cNvPr>
            <p:cNvSpPr txBox="1"/>
            <p:nvPr/>
          </p:nvSpPr>
          <p:spPr>
            <a:xfrm>
              <a:off x="1739099" y="2757714"/>
              <a:ext cx="6759417" cy="5788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292" tIns="50292" rIns="50292" bIns="50292" numCol="1" spcCol="1270" anchor="ctr" anchorCtr="0">
              <a:noAutofit/>
            </a:bodyPr>
            <a:lstStyle/>
            <a:p>
              <a:pPr marL="0" lvl="0" indent="0" algn="l" defTabSz="5867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/>
                <a:t>CHECK-OUT: Books, CD’s, DVDS (Physical or Online), Laptops,  HOTSPOTS, Tools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379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1A58E7-C76F-4C96-846A-66FE9CEB7E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512" y="6123185"/>
            <a:ext cx="2177497" cy="570419"/>
          </a:xfrm>
          <a:prstGeom prst="rect">
            <a:avLst/>
          </a:prstGeom>
        </p:spPr>
      </p:pic>
      <p:pic>
        <p:nvPicPr>
          <p:cNvPr id="6" name="Picture 5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2FC1036A-FC6F-204A-893C-8C4231E631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3890" b="4251"/>
          <a:stretch/>
        </p:blipFill>
        <p:spPr>
          <a:xfrm>
            <a:off x="-181654" y="-166337"/>
            <a:ext cx="453677" cy="7024337"/>
          </a:xfrm>
          <a:prstGeom prst="rect">
            <a:avLst/>
          </a:prstGeom>
        </p:spPr>
      </p:pic>
      <p:pic>
        <p:nvPicPr>
          <p:cNvPr id="7" name="Picture 6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CA52D644-098E-7643-BDFB-5E2FF5A2E2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2291" r="93890" b="1938"/>
          <a:stretch/>
        </p:blipFill>
        <p:spPr>
          <a:xfrm>
            <a:off x="11857269" y="0"/>
            <a:ext cx="453677" cy="6886576"/>
          </a:xfrm>
          <a:prstGeom prst="rect">
            <a:avLst/>
          </a:prstGeom>
        </p:spPr>
      </p:pic>
      <p:sp>
        <p:nvSpPr>
          <p:cNvPr id="12" name="Title 12">
            <a:extLst>
              <a:ext uri="{FF2B5EF4-FFF2-40B4-BE49-F238E27FC236}">
                <a16:creationId xmlns:a16="http://schemas.microsoft.com/office/drawing/2014/main" id="{0302EA66-EB06-BFCD-7233-EBFC87AB8653}"/>
              </a:ext>
            </a:extLst>
          </p:cNvPr>
          <p:cNvSpPr txBox="1">
            <a:spLocks/>
          </p:cNvSpPr>
          <p:nvPr/>
        </p:nvSpPr>
        <p:spPr>
          <a:xfrm>
            <a:off x="1568140" y="308370"/>
            <a:ext cx="8883302" cy="1308558"/>
          </a:xfrm>
          <a:prstGeom prst="rect">
            <a:avLst/>
          </a:prstGeom>
          <a:solidFill>
            <a:schemeClr val="bg1"/>
          </a:solidFill>
          <a:ln w="76200">
            <a:solidFill>
              <a:srgbClr val="0A4F3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Save Money Using Library Resources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42EE41-977F-2984-D99E-7E90B9A4850B}"/>
              </a:ext>
            </a:extLst>
          </p:cNvPr>
          <p:cNvGrpSpPr/>
          <p:nvPr/>
        </p:nvGrpSpPr>
        <p:grpSpPr>
          <a:xfrm>
            <a:off x="2330372" y="1894401"/>
            <a:ext cx="7531255" cy="1095262"/>
            <a:chOff x="0" y="0"/>
            <a:chExt cx="5650123" cy="614916"/>
          </a:xfrm>
        </p:grpSpPr>
        <p:sp>
          <p:nvSpPr>
            <p:cNvPr id="14" name="Rounded Rectangle 25">
              <a:extLst>
                <a:ext uri="{FF2B5EF4-FFF2-40B4-BE49-F238E27FC236}">
                  <a16:creationId xmlns:a16="http://schemas.microsoft.com/office/drawing/2014/main" id="{D0371C43-8EE2-61A6-7A96-A4FCAD04F251}"/>
                </a:ext>
              </a:extLst>
            </p:cNvPr>
            <p:cNvSpPr/>
            <p:nvPr/>
          </p:nvSpPr>
          <p:spPr>
            <a:xfrm>
              <a:off x="0" y="0"/>
              <a:ext cx="5650123" cy="614916"/>
            </a:xfrm>
            <a:prstGeom prst="roundRect">
              <a:avLst>
                <a:gd name="adj" fmla="val 10000"/>
              </a:avLst>
            </a:prstGeom>
            <a:solidFill>
              <a:srgbClr val="0A4F3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485" dirty="0"/>
            </a:p>
          </p:txBody>
        </p:sp>
        <p:sp>
          <p:nvSpPr>
            <p:cNvPr id="15" name="Rounded Rectangle 4">
              <a:extLst>
                <a:ext uri="{FF2B5EF4-FFF2-40B4-BE49-F238E27FC236}">
                  <a16:creationId xmlns:a16="http://schemas.microsoft.com/office/drawing/2014/main" id="{16872D9B-0446-A3E9-6DFC-EB40213FCF27}"/>
                </a:ext>
              </a:extLst>
            </p:cNvPr>
            <p:cNvSpPr txBox="1"/>
            <p:nvPr/>
          </p:nvSpPr>
          <p:spPr>
            <a:xfrm>
              <a:off x="18010" y="18010"/>
              <a:ext cx="5632113" cy="5788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292" tIns="50292" rIns="50292" bIns="50292" numCol="1" spcCol="1270" anchor="ctr" anchorCtr="0">
              <a:noAutofit/>
            </a:bodyPr>
            <a:lstStyle/>
            <a:p>
              <a:pPr marL="0" lvl="0" indent="0" algn="ctr" defTabSz="5867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/>
                <a:t>Volunteer Coaches, Resume Assistance, Interview Preparation</a:t>
              </a:r>
            </a:p>
          </p:txBody>
        </p:sp>
      </p:grpSp>
      <p:pic>
        <p:nvPicPr>
          <p:cNvPr id="4122" name="Picture 26" descr="NAILED IT! 10 Keys to Crushing the Interview: Marvin, Matthew G.:  9781498424998: Amazon.com: Books">
            <a:extLst>
              <a:ext uri="{FF2B5EF4-FFF2-40B4-BE49-F238E27FC236}">
                <a16:creationId xmlns:a16="http://schemas.microsoft.com/office/drawing/2014/main" id="{282E786A-34B9-030B-F505-33EDA6D55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8817">
            <a:off x="8038447" y="3433825"/>
            <a:ext cx="1629001" cy="244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close-up of a cell phone&#10;&#10;Description automatically generated with low confidence">
            <a:extLst>
              <a:ext uri="{FF2B5EF4-FFF2-40B4-BE49-F238E27FC236}">
                <a16:creationId xmlns:a16="http://schemas.microsoft.com/office/drawing/2014/main" id="{545398B3-7AE7-5ED5-75EF-DB2759F47B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8002">
            <a:off x="2280691" y="3274817"/>
            <a:ext cx="1582611" cy="30987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Picture 30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38AA5126-316C-B533-4D7B-B8FB93D08F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163" y="3704078"/>
            <a:ext cx="2367256" cy="1723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6034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1A58E7-C76F-4C96-846A-66FE9CEB7E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3" y="6123186"/>
            <a:ext cx="2177497" cy="570419"/>
          </a:xfrm>
          <a:prstGeom prst="rect">
            <a:avLst/>
          </a:prstGeom>
        </p:spPr>
      </p:pic>
      <p:pic>
        <p:nvPicPr>
          <p:cNvPr id="6" name="Picture 5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2FC1036A-FC6F-204A-893C-8C4231E631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3890" b="4251"/>
          <a:stretch/>
        </p:blipFill>
        <p:spPr>
          <a:xfrm>
            <a:off x="-181654" y="-166337"/>
            <a:ext cx="453677" cy="7024337"/>
          </a:xfrm>
          <a:prstGeom prst="rect">
            <a:avLst/>
          </a:prstGeom>
        </p:spPr>
      </p:pic>
      <p:pic>
        <p:nvPicPr>
          <p:cNvPr id="7" name="Picture 6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CA52D644-098E-7643-BDFB-5E2FF5A2E2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2291" r="93890" b="1938"/>
          <a:stretch/>
        </p:blipFill>
        <p:spPr>
          <a:xfrm>
            <a:off x="11857269" y="0"/>
            <a:ext cx="453677" cy="6886576"/>
          </a:xfrm>
          <a:prstGeom prst="rect">
            <a:avLst/>
          </a:prstGeom>
        </p:spPr>
      </p:pic>
      <p:sp>
        <p:nvSpPr>
          <p:cNvPr id="12" name="Title 12">
            <a:extLst>
              <a:ext uri="{FF2B5EF4-FFF2-40B4-BE49-F238E27FC236}">
                <a16:creationId xmlns:a16="http://schemas.microsoft.com/office/drawing/2014/main" id="{0302EA66-EB06-BFCD-7233-EBFC87AB8653}"/>
              </a:ext>
            </a:extLst>
          </p:cNvPr>
          <p:cNvSpPr txBox="1">
            <a:spLocks/>
          </p:cNvSpPr>
          <p:nvPr/>
        </p:nvSpPr>
        <p:spPr>
          <a:xfrm>
            <a:off x="1568140" y="308370"/>
            <a:ext cx="8883302" cy="1308558"/>
          </a:xfrm>
          <a:prstGeom prst="rect">
            <a:avLst/>
          </a:prstGeom>
          <a:solidFill>
            <a:schemeClr val="bg1"/>
          </a:solidFill>
          <a:ln w="76200">
            <a:solidFill>
              <a:srgbClr val="0A4F3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Save Money Using Library Resources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73543F-7FA8-EB04-146F-1D619CBAA189}"/>
              </a:ext>
            </a:extLst>
          </p:cNvPr>
          <p:cNvGrpSpPr/>
          <p:nvPr/>
        </p:nvGrpSpPr>
        <p:grpSpPr>
          <a:xfrm>
            <a:off x="2158700" y="1954711"/>
            <a:ext cx="7874600" cy="1095262"/>
            <a:chOff x="392883" y="723805"/>
            <a:chExt cx="5650123" cy="614916"/>
          </a:xfrm>
          <a:solidFill>
            <a:srgbClr val="00B050"/>
          </a:solidFill>
        </p:grpSpPr>
        <p:sp>
          <p:nvSpPr>
            <p:cNvPr id="17" name="Rounded Rectangle 23">
              <a:extLst>
                <a:ext uri="{FF2B5EF4-FFF2-40B4-BE49-F238E27FC236}">
                  <a16:creationId xmlns:a16="http://schemas.microsoft.com/office/drawing/2014/main" id="{06E02E3E-69FF-0271-B66B-2A91D7E0B4BA}"/>
                </a:ext>
              </a:extLst>
            </p:cNvPr>
            <p:cNvSpPr/>
            <p:nvPr/>
          </p:nvSpPr>
          <p:spPr>
            <a:xfrm>
              <a:off x="392883" y="723805"/>
              <a:ext cx="5650123" cy="61491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ounded Rectangle 6">
              <a:extLst>
                <a:ext uri="{FF2B5EF4-FFF2-40B4-BE49-F238E27FC236}">
                  <a16:creationId xmlns:a16="http://schemas.microsoft.com/office/drawing/2014/main" id="{B1C3257A-D4A1-D647-0594-AC47EBFE5B5C}"/>
                </a:ext>
              </a:extLst>
            </p:cNvPr>
            <p:cNvSpPr txBox="1"/>
            <p:nvPr/>
          </p:nvSpPr>
          <p:spPr>
            <a:xfrm>
              <a:off x="410893" y="741815"/>
              <a:ext cx="5529048" cy="5788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292" tIns="50292" rIns="50292" bIns="50292" numCol="1" spcCol="1270" anchor="ctr" anchorCtr="0">
              <a:noAutofit/>
            </a:bodyPr>
            <a:lstStyle/>
            <a:p>
              <a:pPr marL="0" lvl="0" indent="0" algn="l" defTabSz="5867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dirty="0"/>
                <a:t>Marketing Tools (Marketing Plan, Spotlight Document, LinkedIn Profile)</a:t>
              </a:r>
              <a:endParaRPr lang="en-US" sz="2000" b="1" kern="1200" dirty="0"/>
            </a:p>
          </p:txBody>
        </p:sp>
      </p:grp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23683789-5EE7-9089-F769-4A2EFD8872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188" y="3298137"/>
            <a:ext cx="2330708" cy="3016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6637F-7642-B987-DB01-BB8A4F6B53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884" t="10063" r="37383" b="3523"/>
          <a:stretch/>
        </p:blipFill>
        <p:spPr>
          <a:xfrm>
            <a:off x="6096000" y="3271668"/>
            <a:ext cx="2761364" cy="306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1A58E7-C76F-4C96-846A-66FE9CEB7E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3" y="6123186"/>
            <a:ext cx="2177497" cy="570419"/>
          </a:xfrm>
          <a:prstGeom prst="rect">
            <a:avLst/>
          </a:prstGeom>
        </p:spPr>
      </p:pic>
      <p:pic>
        <p:nvPicPr>
          <p:cNvPr id="6" name="Picture 5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2FC1036A-FC6F-204A-893C-8C4231E631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3890" b="4251"/>
          <a:stretch/>
        </p:blipFill>
        <p:spPr>
          <a:xfrm>
            <a:off x="-181654" y="-166337"/>
            <a:ext cx="453677" cy="7024337"/>
          </a:xfrm>
          <a:prstGeom prst="rect">
            <a:avLst/>
          </a:prstGeom>
        </p:spPr>
      </p:pic>
      <p:pic>
        <p:nvPicPr>
          <p:cNvPr id="7" name="Picture 6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CA52D644-098E-7643-BDFB-5E2FF5A2E2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2291" r="93890" b="1938"/>
          <a:stretch/>
        </p:blipFill>
        <p:spPr>
          <a:xfrm>
            <a:off x="11857269" y="0"/>
            <a:ext cx="453677" cy="6886576"/>
          </a:xfrm>
          <a:prstGeom prst="rect">
            <a:avLst/>
          </a:prstGeom>
        </p:spPr>
      </p:pic>
      <p:sp>
        <p:nvSpPr>
          <p:cNvPr id="12" name="Title 12">
            <a:extLst>
              <a:ext uri="{FF2B5EF4-FFF2-40B4-BE49-F238E27FC236}">
                <a16:creationId xmlns:a16="http://schemas.microsoft.com/office/drawing/2014/main" id="{0302EA66-EB06-BFCD-7233-EBFC87AB8653}"/>
              </a:ext>
            </a:extLst>
          </p:cNvPr>
          <p:cNvSpPr txBox="1">
            <a:spLocks/>
          </p:cNvSpPr>
          <p:nvPr/>
        </p:nvSpPr>
        <p:spPr>
          <a:xfrm>
            <a:off x="1568140" y="308370"/>
            <a:ext cx="8883302" cy="1308558"/>
          </a:xfrm>
          <a:prstGeom prst="rect">
            <a:avLst/>
          </a:prstGeom>
          <a:solidFill>
            <a:schemeClr val="bg1"/>
          </a:solidFill>
          <a:ln w="76200">
            <a:solidFill>
              <a:srgbClr val="0A4F3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Save Money Using Library Resources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1D708F-139E-425E-37C0-328957815FBB}"/>
              </a:ext>
            </a:extLst>
          </p:cNvPr>
          <p:cNvGrpSpPr/>
          <p:nvPr/>
        </p:nvGrpSpPr>
        <p:grpSpPr>
          <a:xfrm>
            <a:off x="1989724" y="1990531"/>
            <a:ext cx="8212552" cy="1095262"/>
            <a:chOff x="843849" y="1400644"/>
            <a:chExt cx="5668132" cy="614916"/>
          </a:xfrm>
        </p:grpSpPr>
        <p:sp>
          <p:nvSpPr>
            <p:cNvPr id="20" name="Rounded Rectangle 21">
              <a:extLst>
                <a:ext uri="{FF2B5EF4-FFF2-40B4-BE49-F238E27FC236}">
                  <a16:creationId xmlns:a16="http://schemas.microsoft.com/office/drawing/2014/main" id="{D30D8431-4035-8368-A35D-B40BD9BD91DD}"/>
                </a:ext>
              </a:extLst>
            </p:cNvPr>
            <p:cNvSpPr/>
            <p:nvPr/>
          </p:nvSpPr>
          <p:spPr>
            <a:xfrm>
              <a:off x="843849" y="1400644"/>
              <a:ext cx="5650123" cy="61491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ounded Rectangle 8">
              <a:extLst>
                <a:ext uri="{FF2B5EF4-FFF2-40B4-BE49-F238E27FC236}">
                  <a16:creationId xmlns:a16="http://schemas.microsoft.com/office/drawing/2014/main" id="{F2299E22-42BF-2DFB-9535-AB6FD9A09534}"/>
                </a:ext>
              </a:extLst>
            </p:cNvPr>
            <p:cNvSpPr txBox="1"/>
            <p:nvPr/>
          </p:nvSpPr>
          <p:spPr>
            <a:xfrm>
              <a:off x="861859" y="1418654"/>
              <a:ext cx="5650122" cy="5788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292" tIns="50292" rIns="50292" bIns="50292" numCol="1" spcCol="1270" anchor="ctr" anchorCtr="0">
              <a:noAutofit/>
            </a:bodyPr>
            <a:lstStyle/>
            <a:p>
              <a:pPr marL="0" lvl="0" indent="0" algn="ctr" defTabSz="5867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/>
                <a:t>STREAM CENTER and Covington Makerspace (Unique Gifts)</a:t>
              </a:r>
            </a:p>
          </p:txBody>
        </p:sp>
      </p:grpSp>
      <p:pic>
        <p:nvPicPr>
          <p:cNvPr id="5122" name="Picture 2" descr="No photo description available.">
            <a:extLst>
              <a:ext uri="{FF2B5EF4-FFF2-40B4-BE49-F238E27FC236}">
                <a16:creationId xmlns:a16="http://schemas.microsoft.com/office/drawing/2014/main" id="{9087000A-52EA-EC26-5B88-221CDD988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301" y="3461946"/>
            <a:ext cx="2962442" cy="2221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o photo description available.">
            <a:extLst>
              <a:ext uri="{FF2B5EF4-FFF2-40B4-BE49-F238E27FC236}">
                <a16:creationId xmlns:a16="http://schemas.microsoft.com/office/drawing/2014/main" id="{8CB420DE-30D9-045B-87CB-249DEF569A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76"/>
          <a:stretch/>
        </p:blipFill>
        <p:spPr bwMode="auto">
          <a:xfrm>
            <a:off x="4896036" y="3273735"/>
            <a:ext cx="2571750" cy="3014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No photo description available.">
            <a:extLst>
              <a:ext uri="{FF2B5EF4-FFF2-40B4-BE49-F238E27FC236}">
                <a16:creationId xmlns:a16="http://schemas.microsoft.com/office/drawing/2014/main" id="{0EB885EC-8B0A-6979-CA7E-4F748E6D3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63" y="3443288"/>
            <a:ext cx="3134264" cy="2350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68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1A58E7-C76F-4C96-846A-66FE9CEB7E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3" y="6123186"/>
            <a:ext cx="2177497" cy="570419"/>
          </a:xfrm>
          <a:prstGeom prst="rect">
            <a:avLst/>
          </a:prstGeom>
        </p:spPr>
      </p:pic>
      <p:pic>
        <p:nvPicPr>
          <p:cNvPr id="6" name="Picture 5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2FC1036A-FC6F-204A-893C-8C4231E631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3890" b="4251"/>
          <a:stretch/>
        </p:blipFill>
        <p:spPr>
          <a:xfrm>
            <a:off x="-181654" y="-166337"/>
            <a:ext cx="453677" cy="7024337"/>
          </a:xfrm>
          <a:prstGeom prst="rect">
            <a:avLst/>
          </a:prstGeom>
        </p:spPr>
      </p:pic>
      <p:pic>
        <p:nvPicPr>
          <p:cNvPr id="7" name="Picture 6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CA52D644-098E-7643-BDFB-5E2FF5A2E2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2291" r="93890" b="1938"/>
          <a:stretch/>
        </p:blipFill>
        <p:spPr>
          <a:xfrm>
            <a:off x="11857269" y="0"/>
            <a:ext cx="453677" cy="6886576"/>
          </a:xfrm>
          <a:prstGeom prst="rect">
            <a:avLst/>
          </a:prstGeom>
        </p:spPr>
      </p:pic>
      <p:sp>
        <p:nvSpPr>
          <p:cNvPr id="12" name="Title 12">
            <a:extLst>
              <a:ext uri="{FF2B5EF4-FFF2-40B4-BE49-F238E27FC236}">
                <a16:creationId xmlns:a16="http://schemas.microsoft.com/office/drawing/2014/main" id="{0302EA66-EB06-BFCD-7233-EBFC87AB8653}"/>
              </a:ext>
            </a:extLst>
          </p:cNvPr>
          <p:cNvSpPr txBox="1">
            <a:spLocks/>
          </p:cNvSpPr>
          <p:nvPr/>
        </p:nvSpPr>
        <p:spPr>
          <a:xfrm>
            <a:off x="1568140" y="308370"/>
            <a:ext cx="8883302" cy="1308558"/>
          </a:xfrm>
          <a:prstGeom prst="rect">
            <a:avLst/>
          </a:prstGeom>
          <a:solidFill>
            <a:schemeClr val="bg1"/>
          </a:solidFill>
          <a:ln w="76200">
            <a:solidFill>
              <a:srgbClr val="0A4F3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Save Money Using Library Resources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72D396A-829C-13DE-2B0F-12D586D85EF4}"/>
              </a:ext>
            </a:extLst>
          </p:cNvPr>
          <p:cNvGrpSpPr/>
          <p:nvPr/>
        </p:nvGrpSpPr>
        <p:grpSpPr>
          <a:xfrm>
            <a:off x="1875643" y="1988506"/>
            <a:ext cx="8440714" cy="1095262"/>
            <a:chOff x="1265774" y="2100966"/>
            <a:chExt cx="5650123" cy="614916"/>
          </a:xfrm>
          <a:solidFill>
            <a:srgbClr val="0A4F30"/>
          </a:solidFill>
        </p:grpSpPr>
        <p:sp>
          <p:nvSpPr>
            <p:cNvPr id="23" name="Rounded Rectangle 19">
              <a:extLst>
                <a:ext uri="{FF2B5EF4-FFF2-40B4-BE49-F238E27FC236}">
                  <a16:creationId xmlns:a16="http://schemas.microsoft.com/office/drawing/2014/main" id="{3B81C3DD-B4B0-6465-EF1B-0F56749DA873}"/>
                </a:ext>
              </a:extLst>
            </p:cNvPr>
            <p:cNvSpPr/>
            <p:nvPr/>
          </p:nvSpPr>
          <p:spPr>
            <a:xfrm>
              <a:off x="1265774" y="2100966"/>
              <a:ext cx="5650123" cy="61491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ounded Rectangle 10">
              <a:extLst>
                <a:ext uri="{FF2B5EF4-FFF2-40B4-BE49-F238E27FC236}">
                  <a16:creationId xmlns:a16="http://schemas.microsoft.com/office/drawing/2014/main" id="{41D50D94-4625-0FAD-4CC9-D50F6C077B3C}"/>
                </a:ext>
              </a:extLst>
            </p:cNvPr>
            <p:cNvSpPr txBox="1"/>
            <p:nvPr/>
          </p:nvSpPr>
          <p:spPr>
            <a:xfrm>
              <a:off x="1283783" y="2118976"/>
              <a:ext cx="5614103" cy="5788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292" tIns="50292" rIns="50292" bIns="50292" numCol="1" spcCol="1270" anchor="ctr" anchorCtr="0">
              <a:noAutofit/>
            </a:bodyPr>
            <a:lstStyle/>
            <a:p>
              <a:pPr marL="0" lvl="0" indent="0" algn="ctr" defTabSz="5867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/>
                <a:t>Entertainment (Concerts, Children’s Activities, Heath &amp; Wellness, Book Clubs)</a:t>
              </a: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901CD2EC-E85B-6DF4-DDA2-320A13ED4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70" y="3679342"/>
            <a:ext cx="2846717" cy="2135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ake care of yourself, starting with Erin DeSantis' Kenton County Library  yoga class (for mind, body) | NKyTribune">
            <a:extLst>
              <a:ext uri="{FF2B5EF4-FFF2-40B4-BE49-F238E27FC236}">
                <a16:creationId xmlns:a16="http://schemas.microsoft.com/office/drawing/2014/main" id="{8C70D968-A8E3-E0C4-96AF-3BCFAD8BC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303" y="3774233"/>
            <a:ext cx="3636574" cy="20401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50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1A58E7-C76F-4C96-846A-66FE9CEB7E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3" y="6123186"/>
            <a:ext cx="2177497" cy="570419"/>
          </a:xfrm>
          <a:prstGeom prst="rect">
            <a:avLst/>
          </a:prstGeom>
        </p:spPr>
      </p:pic>
      <p:pic>
        <p:nvPicPr>
          <p:cNvPr id="6" name="Picture 5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2FC1036A-FC6F-204A-893C-8C4231E631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3890" b="4251"/>
          <a:stretch/>
        </p:blipFill>
        <p:spPr>
          <a:xfrm>
            <a:off x="-181654" y="-166337"/>
            <a:ext cx="453677" cy="7024337"/>
          </a:xfrm>
          <a:prstGeom prst="rect">
            <a:avLst/>
          </a:prstGeom>
        </p:spPr>
      </p:pic>
      <p:pic>
        <p:nvPicPr>
          <p:cNvPr id="7" name="Picture 6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CA52D644-098E-7643-BDFB-5E2FF5A2E2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2291" r="93890" b="1938"/>
          <a:stretch/>
        </p:blipFill>
        <p:spPr>
          <a:xfrm>
            <a:off x="11857269" y="0"/>
            <a:ext cx="453677" cy="6886576"/>
          </a:xfrm>
          <a:prstGeom prst="rect">
            <a:avLst/>
          </a:prstGeom>
        </p:spPr>
      </p:pic>
      <p:sp>
        <p:nvSpPr>
          <p:cNvPr id="12" name="Title 12">
            <a:extLst>
              <a:ext uri="{FF2B5EF4-FFF2-40B4-BE49-F238E27FC236}">
                <a16:creationId xmlns:a16="http://schemas.microsoft.com/office/drawing/2014/main" id="{0302EA66-EB06-BFCD-7233-EBFC87AB8653}"/>
              </a:ext>
            </a:extLst>
          </p:cNvPr>
          <p:cNvSpPr txBox="1">
            <a:spLocks/>
          </p:cNvSpPr>
          <p:nvPr/>
        </p:nvSpPr>
        <p:spPr>
          <a:xfrm>
            <a:off x="1568140" y="308370"/>
            <a:ext cx="8883302" cy="1308558"/>
          </a:xfrm>
          <a:prstGeom prst="rect">
            <a:avLst/>
          </a:prstGeom>
          <a:solidFill>
            <a:schemeClr val="bg1"/>
          </a:solidFill>
          <a:ln w="76200">
            <a:solidFill>
              <a:srgbClr val="0A4F3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Save Money Using Library Resources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039013-CA85-FE4D-DB22-611596E08BD6}"/>
              </a:ext>
            </a:extLst>
          </p:cNvPr>
          <p:cNvGrpSpPr/>
          <p:nvPr/>
        </p:nvGrpSpPr>
        <p:grpSpPr>
          <a:xfrm>
            <a:off x="1640448" y="1917563"/>
            <a:ext cx="8911104" cy="1172874"/>
            <a:chOff x="1687699" y="2757714"/>
            <a:chExt cx="6810817" cy="658490"/>
          </a:xfrm>
        </p:grpSpPr>
        <p:sp>
          <p:nvSpPr>
            <p:cNvPr id="26" name="Rounded Rectangle 17">
              <a:extLst>
                <a:ext uri="{FF2B5EF4-FFF2-40B4-BE49-F238E27FC236}">
                  <a16:creationId xmlns:a16="http://schemas.microsoft.com/office/drawing/2014/main" id="{589A5CFA-1C6A-6EE4-D4AE-F7F65BC40F3D}"/>
                </a:ext>
              </a:extLst>
            </p:cNvPr>
            <p:cNvSpPr/>
            <p:nvPr/>
          </p:nvSpPr>
          <p:spPr>
            <a:xfrm>
              <a:off x="1687699" y="2801288"/>
              <a:ext cx="6810817" cy="61491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ounded Rectangle 12">
              <a:extLst>
                <a:ext uri="{FF2B5EF4-FFF2-40B4-BE49-F238E27FC236}">
                  <a16:creationId xmlns:a16="http://schemas.microsoft.com/office/drawing/2014/main" id="{526E1C2A-8E28-E499-57A5-5B526933874C}"/>
                </a:ext>
              </a:extLst>
            </p:cNvPr>
            <p:cNvSpPr txBox="1"/>
            <p:nvPr/>
          </p:nvSpPr>
          <p:spPr>
            <a:xfrm>
              <a:off x="1739099" y="2757714"/>
              <a:ext cx="6759417" cy="5788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292" tIns="50292" rIns="50292" bIns="50292" numCol="1" spcCol="1270" anchor="ctr" anchorCtr="0">
              <a:noAutofit/>
            </a:bodyPr>
            <a:lstStyle/>
            <a:p>
              <a:pPr marL="0" lvl="0" indent="0" algn="l" defTabSz="5867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/>
                <a:t>CHECK-OUT: Books, CD’s, DVDS (Physical or Online),  HOTSPOTS, Tools</a:t>
              </a:r>
            </a:p>
          </p:txBody>
        </p:sp>
      </p:grpSp>
      <p:pic>
        <p:nvPicPr>
          <p:cNvPr id="2050" name="Picture 2" descr="Libby Website Assets – OverDrive Resource Center">
            <a:extLst>
              <a:ext uri="{FF2B5EF4-FFF2-40B4-BE49-F238E27FC236}">
                <a16:creationId xmlns:a16="http://schemas.microsoft.com/office/drawing/2014/main" id="{AC53E4D0-874A-9FB5-AADC-DE73FD566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628" y="4316909"/>
            <a:ext cx="2499783" cy="12141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0" name="Picture 6" descr="Photo">
            <a:extLst>
              <a:ext uri="{FF2B5EF4-FFF2-40B4-BE49-F238E27FC236}">
                <a16:creationId xmlns:a16="http://schemas.microsoft.com/office/drawing/2014/main" id="{0E0F476B-3237-C567-2C87-C9C4317D5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230" y="3822855"/>
            <a:ext cx="3409519" cy="2271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mpower Tools | Kenton Library">
            <a:extLst>
              <a:ext uri="{FF2B5EF4-FFF2-40B4-BE49-F238E27FC236}">
                <a16:creationId xmlns:a16="http://schemas.microsoft.com/office/drawing/2014/main" id="{71768C45-4D24-54EE-8B9C-094B42172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569" y="4407676"/>
            <a:ext cx="1991983" cy="9959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1658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2">
            <a:extLst>
              <a:ext uri="{FF2B5EF4-FFF2-40B4-BE49-F238E27FC236}">
                <a16:creationId xmlns:a16="http://schemas.microsoft.com/office/drawing/2014/main" id="{D4F824F4-5BE6-4612-AD65-0DF6BF339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863" y="631166"/>
            <a:ext cx="8215138" cy="1321460"/>
          </a:xfrm>
          <a:ln w="76200"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0A4F30"/>
                </a:solidFill>
                <a:latin typeface="+mn-lt"/>
              </a:rPr>
              <a:t>Other Library Resources to Save $$$</a:t>
            </a:r>
            <a:endParaRPr lang="en-US" sz="3600" dirty="0">
              <a:solidFill>
                <a:srgbClr val="0A4F30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1A58E7-C76F-4C96-846A-66FE9CEB7E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86" y="5987543"/>
            <a:ext cx="2177497" cy="5704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1B3904-139C-42DE-8290-EEF3D5B0E50A}"/>
              </a:ext>
            </a:extLst>
          </p:cNvPr>
          <p:cNvSpPr txBox="1"/>
          <p:nvPr/>
        </p:nvSpPr>
        <p:spPr>
          <a:xfrm>
            <a:off x="2344297" y="2120347"/>
            <a:ext cx="7503406" cy="369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Free Notary Services (call library branch in advance for availability)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Free Meeting Spaces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EMPOWER TOOLS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One-on-One Technology Assistance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Learn a foreign language with Mango Languages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Gale Courses and Learning Express</a:t>
            </a:r>
          </a:p>
        </p:txBody>
      </p:sp>
      <p:pic>
        <p:nvPicPr>
          <p:cNvPr id="3" name="Picture 2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0BFD94B6-B1F8-BB6A-63FC-A7B94390C1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3890" b="4251"/>
          <a:stretch/>
        </p:blipFill>
        <p:spPr>
          <a:xfrm>
            <a:off x="-181654" y="-166337"/>
            <a:ext cx="453677" cy="7024337"/>
          </a:xfrm>
          <a:prstGeom prst="rect">
            <a:avLst/>
          </a:prstGeom>
        </p:spPr>
      </p:pic>
      <p:pic>
        <p:nvPicPr>
          <p:cNvPr id="5" name="Picture 4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0F5AE6A3-BFC1-26BC-93B2-11CB9FD31A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3890" b="4251"/>
          <a:stretch/>
        </p:blipFill>
        <p:spPr>
          <a:xfrm>
            <a:off x="11738323" y="-166338"/>
            <a:ext cx="453677" cy="702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4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erson, man, holding, table&#10;&#10;Description automatically generated">
            <a:extLst>
              <a:ext uri="{FF2B5EF4-FFF2-40B4-BE49-F238E27FC236}">
                <a16:creationId xmlns:a16="http://schemas.microsoft.com/office/drawing/2014/main" id="{4D333CCD-066F-1A4F-8DEA-9F8418CCD7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3" r="39322" b="-2495"/>
          <a:stretch/>
        </p:blipFill>
        <p:spPr>
          <a:xfrm>
            <a:off x="-131260" y="-35663"/>
            <a:ext cx="2431414" cy="7190674"/>
          </a:xfrm>
          <a:prstGeom prst="rect">
            <a:avLst/>
          </a:prstGeom>
        </p:spPr>
      </p:pic>
      <p:pic>
        <p:nvPicPr>
          <p:cNvPr id="6" name="Picture 5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2FC1036A-FC6F-204A-893C-8C4231E631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5146" b="1938"/>
          <a:stretch/>
        </p:blipFill>
        <p:spPr>
          <a:xfrm>
            <a:off x="2243337" y="-193977"/>
            <a:ext cx="144800" cy="71906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1A58E7-C76F-4C96-846A-66FE9CEB7E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86" y="5987543"/>
            <a:ext cx="2177497" cy="570419"/>
          </a:xfrm>
          <a:prstGeom prst="rect">
            <a:avLst/>
          </a:prstGeom>
        </p:spPr>
      </p:pic>
      <p:sp>
        <p:nvSpPr>
          <p:cNvPr id="7" name="Title 12">
            <a:extLst>
              <a:ext uri="{FF2B5EF4-FFF2-40B4-BE49-F238E27FC236}">
                <a16:creationId xmlns:a16="http://schemas.microsoft.com/office/drawing/2014/main" id="{D478EB1D-6136-4F84-842C-F83816EAA6B0}"/>
              </a:ext>
            </a:extLst>
          </p:cNvPr>
          <p:cNvSpPr txBox="1">
            <a:spLocks/>
          </p:cNvSpPr>
          <p:nvPr/>
        </p:nvSpPr>
        <p:spPr>
          <a:xfrm>
            <a:off x="2817381" y="300038"/>
            <a:ext cx="8215138" cy="1321460"/>
          </a:xfrm>
          <a:prstGeom prst="rect">
            <a:avLst/>
          </a:prstGeom>
          <a:ln w="76200">
            <a:solidFill>
              <a:srgbClr val="0A4F3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A4F30"/>
                </a:solidFill>
                <a:latin typeface="+mn-lt"/>
              </a:rPr>
              <a:t>Enhance Your Value</a:t>
            </a:r>
            <a:endParaRPr lang="en-US" dirty="0">
              <a:solidFill>
                <a:srgbClr val="0A4F30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3074" name="Picture 2" descr="Gale Courses for Job Readiness and College Readiness">
            <a:extLst>
              <a:ext uri="{FF2B5EF4-FFF2-40B4-BE49-F238E27FC236}">
                <a16:creationId xmlns:a16="http://schemas.microsoft.com/office/drawing/2014/main" id="{D70CCD65-BA7B-8A5A-D58E-D938CC720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07" y="1800564"/>
            <a:ext cx="5477173" cy="178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DB5E65-9048-00AA-8ED3-0034657536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9711" y="4369056"/>
            <a:ext cx="6644600" cy="10763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DCD0CF-0081-012E-7023-E5D2918CEB50}"/>
              </a:ext>
            </a:extLst>
          </p:cNvPr>
          <p:cNvSpPr txBox="1"/>
          <p:nvPr/>
        </p:nvSpPr>
        <p:spPr>
          <a:xfrm>
            <a:off x="2884507" y="5472267"/>
            <a:ext cx="7116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 demand instructional videos, test prep, and tutorials. Access free with </a:t>
            </a:r>
          </a:p>
          <a:p>
            <a:r>
              <a:rPr lang="en-US" dirty="0"/>
              <a:t>Kenton County Library card.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A5B05C-DE1A-F391-64D1-729A602E8958}"/>
              </a:ext>
            </a:extLst>
          </p:cNvPr>
          <p:cNvSpPr txBox="1"/>
          <p:nvPr/>
        </p:nvSpPr>
        <p:spPr>
          <a:xfrm>
            <a:off x="2884507" y="3439729"/>
            <a:ext cx="87835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Gale Courses offers a wide range of 375+ interactive, instructor led courses that you </a:t>
            </a:r>
          </a:p>
          <a:p>
            <a:r>
              <a:rPr lang="en-US" dirty="0"/>
              <a:t>can take entirely online. As a library card holder in good standing, you are entitled </a:t>
            </a:r>
          </a:p>
          <a:p>
            <a:r>
              <a:rPr lang="en-US" dirty="0"/>
              <a:t>to these courses at no cost. Courses run for six weeks, and new sessions begin every month. </a:t>
            </a:r>
          </a:p>
        </p:txBody>
      </p:sp>
    </p:spTree>
    <p:extLst>
      <p:ext uri="{BB962C8B-B14F-4D97-AF65-F5344CB8AC3E}">
        <p14:creationId xmlns:p14="http://schemas.microsoft.com/office/powerpoint/2010/main" val="94176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2">
            <a:extLst>
              <a:ext uri="{FF2B5EF4-FFF2-40B4-BE49-F238E27FC236}">
                <a16:creationId xmlns:a16="http://schemas.microsoft.com/office/drawing/2014/main" id="{D4F824F4-5BE6-4612-AD65-0DF6BF339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863" y="631166"/>
            <a:ext cx="8215138" cy="1321460"/>
          </a:xfrm>
          <a:ln w="76200"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Introduction to Online Learning</a:t>
            </a:r>
            <a:endParaRPr lang="en-US" dirty="0">
              <a:solidFill>
                <a:srgbClr val="0A4F30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1A58E7-C76F-4C96-846A-66FE9CEB7E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73" y="5941624"/>
            <a:ext cx="2177497" cy="570419"/>
          </a:xfrm>
          <a:prstGeom prst="rect">
            <a:avLst/>
          </a:prstGeom>
        </p:spPr>
      </p:pic>
      <p:pic>
        <p:nvPicPr>
          <p:cNvPr id="6" name="Picture 5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2FC1036A-FC6F-204A-893C-8C4231E631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5146" b="1938"/>
          <a:stretch/>
        </p:blipFill>
        <p:spPr>
          <a:xfrm>
            <a:off x="-181654" y="-166337"/>
            <a:ext cx="363307" cy="7190674"/>
          </a:xfrm>
          <a:prstGeom prst="rect">
            <a:avLst/>
          </a:prstGeom>
        </p:spPr>
      </p:pic>
      <p:pic>
        <p:nvPicPr>
          <p:cNvPr id="7" name="Picture 6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CA52D644-098E-7643-BDFB-5E2FF5A2E2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5146" b="1938"/>
          <a:stretch/>
        </p:blipFill>
        <p:spPr>
          <a:xfrm>
            <a:off x="11857269" y="-304098"/>
            <a:ext cx="363307" cy="719067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1EC9CF6-0D94-8A6F-D939-6382201B3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813" y="2434519"/>
            <a:ext cx="2470856" cy="2470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47B204-7D58-84EE-B768-611A29F58BAA}"/>
              </a:ext>
            </a:extLst>
          </p:cNvPr>
          <p:cNvSpPr txBox="1"/>
          <p:nvPr/>
        </p:nvSpPr>
        <p:spPr>
          <a:xfrm>
            <a:off x="4462658" y="2434519"/>
            <a:ext cx="5443343" cy="2459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Thursday, February 16</a:t>
            </a:r>
            <a:r>
              <a:rPr lang="en-US" sz="2000" b="1" baseline="30000" dirty="0">
                <a:solidFill>
                  <a:schemeClr val="bg2">
                    <a:lumMod val="25000"/>
                  </a:schemeClr>
                </a:solidFill>
              </a:rPr>
              <a:t>th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 • 1:00 – 2:00 PM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Discover all the great classes you can take for free online at KCPL.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Explore careers, expand your computer skills, and try out new techniques from the comfort of your home.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We'll cover Learning Express, Gale Course, and online Microsoft Office training.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Taught by our patient System Technician and Instructor 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Pam Baker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51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2">
            <a:extLst>
              <a:ext uri="{FF2B5EF4-FFF2-40B4-BE49-F238E27FC236}">
                <a16:creationId xmlns:a16="http://schemas.microsoft.com/office/drawing/2014/main" id="{D4F824F4-5BE6-4612-AD65-0DF6BF339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863" y="631166"/>
            <a:ext cx="8215138" cy="1321460"/>
          </a:xfrm>
          <a:ln w="76200"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A4F30"/>
                </a:solidFill>
                <a:latin typeface="+mn-lt"/>
                <a:cs typeface="Calibri" panose="020F0502020204030204" pitchFamily="34" charset="0"/>
              </a:rPr>
              <a:t>Consider a Contract or Survival Job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1A58E7-C76F-4C96-846A-66FE9CEB7E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86" y="5987543"/>
            <a:ext cx="2177497" cy="570419"/>
          </a:xfrm>
          <a:prstGeom prst="rect">
            <a:avLst/>
          </a:prstGeom>
        </p:spPr>
      </p:pic>
      <p:pic>
        <p:nvPicPr>
          <p:cNvPr id="6" name="Picture 5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2FC1036A-FC6F-204A-893C-8C4231E631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5146" b="1938"/>
          <a:stretch/>
        </p:blipFill>
        <p:spPr>
          <a:xfrm>
            <a:off x="-181654" y="-166337"/>
            <a:ext cx="363307" cy="7190674"/>
          </a:xfrm>
          <a:prstGeom prst="rect">
            <a:avLst/>
          </a:prstGeom>
        </p:spPr>
      </p:pic>
      <p:pic>
        <p:nvPicPr>
          <p:cNvPr id="7" name="Picture 6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CA52D644-098E-7643-BDFB-5E2FF5A2E2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5146" b="1938"/>
          <a:stretch/>
        </p:blipFill>
        <p:spPr>
          <a:xfrm>
            <a:off x="11857269" y="-304098"/>
            <a:ext cx="363307" cy="71906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8B17BB-3710-117F-F611-41896D25117F}"/>
              </a:ext>
            </a:extLst>
          </p:cNvPr>
          <p:cNvSpPr txBox="1"/>
          <p:nvPr/>
        </p:nvSpPr>
        <p:spPr>
          <a:xfrm>
            <a:off x="786846" y="2552424"/>
            <a:ext cx="6192452" cy="2968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Amazon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Fidelity Investments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Lexus River Center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Norwalk Tours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Fedex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, UPS, DHL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Public School Systems (Substitute Teaching, Bus Driver)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Leslie Deshler, Bullseye Talent Solutions, 513-676-2439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1E18D1-26B3-5FF4-FCF1-722F36590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633" y="2240199"/>
            <a:ext cx="3892750" cy="3149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2065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B591484-5893-F0A8-E683-B30CAF2E7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6621" y="2986736"/>
            <a:ext cx="3346623" cy="23851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itle 12">
            <a:extLst>
              <a:ext uri="{FF2B5EF4-FFF2-40B4-BE49-F238E27FC236}">
                <a16:creationId xmlns:a16="http://schemas.microsoft.com/office/drawing/2014/main" id="{D4F824F4-5BE6-4612-AD65-0DF6BF339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060" y="300038"/>
            <a:ext cx="9829799" cy="2333625"/>
          </a:xfrm>
          <a:solidFill>
            <a:schemeClr val="bg1"/>
          </a:solidFill>
          <a:ln w="76200">
            <a:solidFill>
              <a:srgbClr val="0A4F3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Financial Concerns </a:t>
            </a:r>
            <a:br>
              <a:rPr lang="en-US" dirty="0">
                <a:solidFill>
                  <a:schemeClr val="bg2">
                    <a:lumMod val="25000"/>
                  </a:schemeClr>
                </a:solidFill>
                <a:latin typeface="+mn-lt"/>
              </a:rPr>
            </a:b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Keeping You Up at Night?</a:t>
            </a:r>
            <a:endParaRPr lang="en-US" dirty="0">
              <a:solidFill>
                <a:schemeClr val="bg2">
                  <a:lumMod val="25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1A58E7-C76F-4C96-846A-66FE9CEB7E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86" y="5987543"/>
            <a:ext cx="2177497" cy="570419"/>
          </a:xfrm>
          <a:prstGeom prst="rect">
            <a:avLst/>
          </a:prstGeom>
        </p:spPr>
      </p:pic>
      <p:pic>
        <p:nvPicPr>
          <p:cNvPr id="6" name="Picture 5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2FC1036A-FC6F-204A-893C-8C4231E63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5146" b="1938"/>
          <a:stretch/>
        </p:blipFill>
        <p:spPr>
          <a:xfrm>
            <a:off x="-181654" y="-166337"/>
            <a:ext cx="363307" cy="7190674"/>
          </a:xfrm>
          <a:prstGeom prst="rect">
            <a:avLst/>
          </a:prstGeom>
        </p:spPr>
      </p:pic>
      <p:pic>
        <p:nvPicPr>
          <p:cNvPr id="7" name="Picture 6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CA52D644-098E-7643-BDFB-5E2FF5A2E2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5146" b="1938"/>
          <a:stretch/>
        </p:blipFill>
        <p:spPr>
          <a:xfrm>
            <a:off x="11857269" y="-304098"/>
            <a:ext cx="363307" cy="71906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1B3904-139C-42DE-8290-EEF3D5B0E50A}"/>
              </a:ext>
            </a:extLst>
          </p:cNvPr>
          <p:cNvSpPr txBox="1"/>
          <p:nvPr/>
        </p:nvSpPr>
        <p:spPr>
          <a:xfrm>
            <a:off x="1777363" y="2844225"/>
            <a:ext cx="6944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Today We Will: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45871C-3E79-9C78-B63F-0F72E3D07890}"/>
              </a:ext>
            </a:extLst>
          </p:cNvPr>
          <p:cNvSpPr txBox="1"/>
          <p:nvPr/>
        </p:nvSpPr>
        <p:spPr>
          <a:xfrm>
            <a:off x="3698240" y="3810000"/>
            <a:ext cx="2400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Identify these obstacles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ADA6BF-3D6E-8010-97C6-FB90FE2482E3}"/>
              </a:ext>
            </a:extLst>
          </p:cNvPr>
          <p:cNvSpPr txBox="1"/>
          <p:nvPr/>
        </p:nvSpPr>
        <p:spPr>
          <a:xfrm>
            <a:off x="3698240" y="4560332"/>
            <a:ext cx="2111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Uncover their reality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D57A82-CE61-AF5D-60BA-ABD9376D4CDC}"/>
              </a:ext>
            </a:extLst>
          </p:cNvPr>
          <p:cNvSpPr txBox="1"/>
          <p:nvPr/>
        </p:nvSpPr>
        <p:spPr>
          <a:xfrm>
            <a:off x="3686074" y="5329585"/>
            <a:ext cx="3346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Develop a roadmap for mitigation</a:t>
            </a:r>
          </a:p>
        </p:txBody>
      </p:sp>
      <p:pic>
        <p:nvPicPr>
          <p:cNvPr id="11" name="Graphic 10" descr="Checkbox Checked with solid fill">
            <a:extLst>
              <a:ext uri="{FF2B5EF4-FFF2-40B4-BE49-F238E27FC236}">
                <a16:creationId xmlns:a16="http://schemas.microsoft.com/office/drawing/2014/main" id="{BAA91295-FFC9-4C56-E151-5423D1D15C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31882" y="3653691"/>
            <a:ext cx="710307" cy="710307"/>
          </a:xfrm>
          <a:prstGeom prst="rect">
            <a:avLst/>
          </a:prstGeom>
        </p:spPr>
      </p:pic>
      <p:pic>
        <p:nvPicPr>
          <p:cNvPr id="14" name="Graphic 13" descr="Checkbox Checked with solid fill">
            <a:extLst>
              <a:ext uri="{FF2B5EF4-FFF2-40B4-BE49-F238E27FC236}">
                <a16:creationId xmlns:a16="http://schemas.microsoft.com/office/drawing/2014/main" id="{55A31B1E-23C9-16FC-49E3-33B9550261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31881" y="4389844"/>
            <a:ext cx="710307" cy="710307"/>
          </a:xfrm>
          <a:prstGeom prst="rect">
            <a:avLst/>
          </a:prstGeom>
        </p:spPr>
      </p:pic>
      <p:pic>
        <p:nvPicPr>
          <p:cNvPr id="15" name="Graphic 14" descr="Checkbox Checked with solid fill">
            <a:extLst>
              <a:ext uri="{FF2B5EF4-FFF2-40B4-BE49-F238E27FC236}">
                <a16:creationId xmlns:a16="http://schemas.microsoft.com/office/drawing/2014/main" id="{85D42A6D-746A-4301-4DC0-E533E0717D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31881" y="5150168"/>
            <a:ext cx="710307" cy="71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4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49AEA29-14DC-0FBC-A3D4-848B5C3EE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875" y="926376"/>
            <a:ext cx="6199687" cy="448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5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1A58E7-C76F-4C96-846A-66FE9CEB7E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86" y="5987543"/>
            <a:ext cx="2177497" cy="570419"/>
          </a:xfrm>
          <a:prstGeom prst="rect">
            <a:avLst/>
          </a:prstGeom>
        </p:spPr>
      </p:pic>
      <p:pic>
        <p:nvPicPr>
          <p:cNvPr id="6" name="Picture 5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2FC1036A-FC6F-204A-893C-8C4231E631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5146" b="1938"/>
          <a:stretch/>
        </p:blipFill>
        <p:spPr>
          <a:xfrm>
            <a:off x="-181654" y="-166337"/>
            <a:ext cx="363307" cy="7190674"/>
          </a:xfrm>
          <a:prstGeom prst="rect">
            <a:avLst/>
          </a:prstGeom>
        </p:spPr>
      </p:pic>
      <p:pic>
        <p:nvPicPr>
          <p:cNvPr id="7" name="Picture 6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CA52D644-098E-7643-BDFB-5E2FF5A2E2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5146" b="1938"/>
          <a:stretch/>
        </p:blipFill>
        <p:spPr>
          <a:xfrm>
            <a:off x="11857269" y="-304098"/>
            <a:ext cx="363307" cy="7190674"/>
          </a:xfrm>
          <a:prstGeom prst="rect">
            <a:avLst/>
          </a:prstGeom>
        </p:spPr>
      </p:pic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60CA217-98A9-A50F-3927-26F33AB6B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100" y="300038"/>
            <a:ext cx="7525800" cy="536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6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20D0E2EE-BD65-1083-2848-3D76327C9CE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88431" y="-962467"/>
            <a:ext cx="11699909" cy="7820467"/>
          </a:xfrm>
          <a:prstGeom prst="rect">
            <a:avLst/>
          </a:prstGeom>
        </p:spPr>
      </p:pic>
      <p:sp>
        <p:nvSpPr>
          <p:cNvPr id="4" name="Title 12">
            <a:extLst>
              <a:ext uri="{FF2B5EF4-FFF2-40B4-BE49-F238E27FC236}">
                <a16:creationId xmlns:a16="http://schemas.microsoft.com/office/drawing/2014/main" id="{D4F824F4-5BE6-4612-AD65-0DF6BF339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39" y="158917"/>
            <a:ext cx="9992858" cy="1219200"/>
          </a:xfrm>
        </p:spPr>
        <p:txBody>
          <a:bodyPr>
            <a:noAutofit/>
          </a:bodyPr>
          <a:lstStyle/>
          <a:p>
            <a:r>
              <a:rPr lang="en-US" sz="2800" i="1" dirty="0">
                <a:solidFill>
                  <a:srgbClr val="0A4F30"/>
                </a:solidFill>
                <a:latin typeface="+mn-lt"/>
                <a:cs typeface="Calibri" panose="020F0502020204030204" pitchFamily="34" charset="0"/>
              </a:rPr>
              <a:t>Health Insurance</a:t>
            </a:r>
          </a:p>
        </p:txBody>
      </p:sp>
      <p:pic>
        <p:nvPicPr>
          <p:cNvPr id="6" name="Picture 5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2FC1036A-FC6F-204A-893C-8C4231E631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" t="2034" r="95147" b="1938"/>
          <a:stretch/>
        </p:blipFill>
        <p:spPr>
          <a:xfrm>
            <a:off x="-173168" y="0"/>
            <a:ext cx="354821" cy="690506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BB514F2-F6E2-6341-8286-C7041DDCF892}"/>
              </a:ext>
            </a:extLst>
          </p:cNvPr>
          <p:cNvGrpSpPr/>
          <p:nvPr/>
        </p:nvGrpSpPr>
        <p:grpSpPr>
          <a:xfrm>
            <a:off x="426470" y="4189004"/>
            <a:ext cx="1031902" cy="558045"/>
            <a:chOff x="0" y="-99181"/>
            <a:chExt cx="5757120" cy="614916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18CB5FBB-63FD-4C44-B155-CBB547DBA057}"/>
                </a:ext>
              </a:extLst>
            </p:cNvPr>
            <p:cNvSpPr/>
            <p:nvPr/>
          </p:nvSpPr>
          <p:spPr>
            <a:xfrm>
              <a:off x="0" y="-99181"/>
              <a:ext cx="5650123" cy="614916"/>
            </a:xfrm>
            <a:prstGeom prst="roundRect">
              <a:avLst>
                <a:gd name="adj" fmla="val 10000"/>
              </a:avLst>
            </a:prstGeom>
            <a:solidFill>
              <a:srgbClr val="0A4F3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7" name="Rounded Rectangle 4">
              <a:extLst>
                <a:ext uri="{FF2B5EF4-FFF2-40B4-BE49-F238E27FC236}">
                  <a16:creationId xmlns:a16="http://schemas.microsoft.com/office/drawing/2014/main" id="{362EDBDA-46C7-9344-BD5A-0BB2860AD3ED}"/>
                </a:ext>
              </a:extLst>
            </p:cNvPr>
            <p:cNvSpPr txBox="1"/>
            <p:nvPr/>
          </p:nvSpPr>
          <p:spPr>
            <a:xfrm>
              <a:off x="106997" y="-81171"/>
              <a:ext cx="5650123" cy="5788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/>
              <a:r>
                <a:rPr lang="en-US" dirty="0"/>
                <a:t>Cobra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1EB251C-9C30-3943-970F-210B2D4B3AA2}"/>
              </a:ext>
            </a:extLst>
          </p:cNvPr>
          <p:cNvGrpSpPr/>
          <p:nvPr/>
        </p:nvGrpSpPr>
        <p:grpSpPr>
          <a:xfrm>
            <a:off x="1471795" y="3413000"/>
            <a:ext cx="1834749" cy="679356"/>
            <a:chOff x="392883" y="723805"/>
            <a:chExt cx="5650123" cy="614916"/>
          </a:xfrm>
          <a:solidFill>
            <a:srgbClr val="00B050"/>
          </a:solidFill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213DD488-298C-3B4E-994D-F4E16D7BB4B9}"/>
                </a:ext>
              </a:extLst>
            </p:cNvPr>
            <p:cNvSpPr/>
            <p:nvPr/>
          </p:nvSpPr>
          <p:spPr>
            <a:xfrm>
              <a:off x="392883" y="723805"/>
              <a:ext cx="5650123" cy="61491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6">
              <a:extLst>
                <a:ext uri="{FF2B5EF4-FFF2-40B4-BE49-F238E27FC236}">
                  <a16:creationId xmlns:a16="http://schemas.microsoft.com/office/drawing/2014/main" id="{BA2C8EFC-E7BD-054A-9BBC-309F98E7CA9D}"/>
                </a:ext>
              </a:extLst>
            </p:cNvPr>
            <p:cNvSpPr txBox="1"/>
            <p:nvPr/>
          </p:nvSpPr>
          <p:spPr>
            <a:xfrm>
              <a:off x="467761" y="741815"/>
              <a:ext cx="5575242" cy="5788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/>
              <a:r>
                <a:rPr lang="en-US" dirty="0"/>
                <a:t>Professional Association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6B04626-E4A2-0041-A61D-914A8518DB66}"/>
              </a:ext>
            </a:extLst>
          </p:cNvPr>
          <p:cNvGrpSpPr/>
          <p:nvPr/>
        </p:nvGrpSpPr>
        <p:grpSpPr>
          <a:xfrm>
            <a:off x="2943070" y="4286888"/>
            <a:ext cx="1152904" cy="478143"/>
            <a:chOff x="805833" y="1992236"/>
            <a:chExt cx="5650123" cy="614916"/>
          </a:xfrm>
          <a:solidFill>
            <a:schemeClr val="accent5"/>
          </a:solidFill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7DDEBA16-CED1-C24E-9405-9318C0E499D8}"/>
                </a:ext>
              </a:extLst>
            </p:cNvPr>
            <p:cNvSpPr/>
            <p:nvPr/>
          </p:nvSpPr>
          <p:spPr>
            <a:xfrm>
              <a:off x="805833" y="1992236"/>
              <a:ext cx="5650123" cy="61491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ounded Rectangle 8">
              <a:extLst>
                <a:ext uri="{FF2B5EF4-FFF2-40B4-BE49-F238E27FC236}">
                  <a16:creationId xmlns:a16="http://schemas.microsoft.com/office/drawing/2014/main" id="{0A1F1526-900C-6C49-B4BB-C9208BFA6671}"/>
                </a:ext>
              </a:extLst>
            </p:cNvPr>
            <p:cNvSpPr txBox="1"/>
            <p:nvPr/>
          </p:nvSpPr>
          <p:spPr>
            <a:xfrm>
              <a:off x="969720" y="2010137"/>
              <a:ext cx="5486236" cy="5788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/>
              <a:r>
                <a:rPr lang="en-US" dirty="0"/>
                <a:t>Spousal</a:t>
              </a:r>
            </a:p>
          </p:txBody>
        </p:sp>
      </p:grpSp>
      <p:pic>
        <p:nvPicPr>
          <p:cNvPr id="2" name="Picture 1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2F956C33-B4EB-26A7-0BF5-8BE9896A6E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" t="2034" r="95147" b="1938"/>
          <a:stretch/>
        </p:blipFill>
        <p:spPr>
          <a:xfrm>
            <a:off x="11837179" y="-24490"/>
            <a:ext cx="354821" cy="690506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7197166-8CBC-C7E4-B023-B8045A1F9883}"/>
              </a:ext>
            </a:extLst>
          </p:cNvPr>
          <p:cNvGrpSpPr/>
          <p:nvPr/>
        </p:nvGrpSpPr>
        <p:grpSpPr>
          <a:xfrm>
            <a:off x="3789128" y="3412999"/>
            <a:ext cx="1877135" cy="679356"/>
            <a:chOff x="392883" y="723805"/>
            <a:chExt cx="5650123" cy="614916"/>
          </a:xfrm>
          <a:solidFill>
            <a:schemeClr val="accent2">
              <a:lumMod val="75000"/>
            </a:schemeClr>
          </a:solidFill>
        </p:grpSpPr>
        <p:sp>
          <p:nvSpPr>
            <p:cNvPr id="5" name="Rounded Rectangle 23">
              <a:extLst>
                <a:ext uri="{FF2B5EF4-FFF2-40B4-BE49-F238E27FC236}">
                  <a16:creationId xmlns:a16="http://schemas.microsoft.com/office/drawing/2014/main" id="{AF90FA6B-6129-2A98-A158-C299E3872EFC}"/>
                </a:ext>
              </a:extLst>
            </p:cNvPr>
            <p:cNvSpPr/>
            <p:nvPr/>
          </p:nvSpPr>
          <p:spPr>
            <a:xfrm>
              <a:off x="392883" y="723805"/>
              <a:ext cx="5650123" cy="61491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6">
              <a:extLst>
                <a:ext uri="{FF2B5EF4-FFF2-40B4-BE49-F238E27FC236}">
                  <a16:creationId xmlns:a16="http://schemas.microsoft.com/office/drawing/2014/main" id="{B6385A0A-EDB8-0237-1FC6-F1EEEB251F5B}"/>
                </a:ext>
              </a:extLst>
            </p:cNvPr>
            <p:cNvSpPr txBox="1"/>
            <p:nvPr/>
          </p:nvSpPr>
          <p:spPr>
            <a:xfrm>
              <a:off x="467762" y="741815"/>
              <a:ext cx="5575241" cy="5788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/>
              <a:r>
                <a:rPr lang="en-US" dirty="0"/>
                <a:t>Affordable Care Act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A5C7AF3-28A5-DF9E-3A65-40B0F3970B01}"/>
              </a:ext>
            </a:extLst>
          </p:cNvPr>
          <p:cNvGrpSpPr/>
          <p:nvPr/>
        </p:nvGrpSpPr>
        <p:grpSpPr>
          <a:xfrm>
            <a:off x="6987211" y="3502473"/>
            <a:ext cx="1152904" cy="478143"/>
            <a:chOff x="805833" y="1992236"/>
            <a:chExt cx="5650123" cy="614916"/>
          </a:xfrm>
          <a:solidFill>
            <a:schemeClr val="accent2">
              <a:lumMod val="50000"/>
            </a:schemeClr>
          </a:solidFill>
        </p:grpSpPr>
        <p:sp>
          <p:nvSpPr>
            <p:cNvPr id="11" name="Rounded Rectangle 21">
              <a:extLst>
                <a:ext uri="{FF2B5EF4-FFF2-40B4-BE49-F238E27FC236}">
                  <a16:creationId xmlns:a16="http://schemas.microsoft.com/office/drawing/2014/main" id="{9D26AB3E-BD47-7191-138F-F46748802BE8}"/>
                </a:ext>
              </a:extLst>
            </p:cNvPr>
            <p:cNvSpPr/>
            <p:nvPr/>
          </p:nvSpPr>
          <p:spPr>
            <a:xfrm>
              <a:off x="805833" y="1992236"/>
              <a:ext cx="5650123" cy="61491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8">
              <a:extLst>
                <a:ext uri="{FF2B5EF4-FFF2-40B4-BE49-F238E27FC236}">
                  <a16:creationId xmlns:a16="http://schemas.microsoft.com/office/drawing/2014/main" id="{885E4301-0BB7-AFE5-0D6C-D1D12CD73482}"/>
                </a:ext>
              </a:extLst>
            </p:cNvPr>
            <p:cNvSpPr txBox="1"/>
            <p:nvPr/>
          </p:nvSpPr>
          <p:spPr>
            <a:xfrm>
              <a:off x="969720" y="2010137"/>
              <a:ext cx="5486236" cy="5788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/>
              <a:r>
                <a:rPr lang="en-US" dirty="0"/>
                <a:t>Veteran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BE7CA6-EA6C-1319-2790-1E94309D6243}"/>
              </a:ext>
            </a:extLst>
          </p:cNvPr>
          <p:cNvGrpSpPr/>
          <p:nvPr/>
        </p:nvGrpSpPr>
        <p:grpSpPr>
          <a:xfrm>
            <a:off x="8924463" y="3523501"/>
            <a:ext cx="1152904" cy="478143"/>
            <a:chOff x="805833" y="1992236"/>
            <a:chExt cx="5650123" cy="614916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7" name="Rounded Rectangle 21">
              <a:extLst>
                <a:ext uri="{FF2B5EF4-FFF2-40B4-BE49-F238E27FC236}">
                  <a16:creationId xmlns:a16="http://schemas.microsoft.com/office/drawing/2014/main" id="{C53C1C4A-B2AB-DDC0-53F1-E0DB7F305306}"/>
                </a:ext>
              </a:extLst>
            </p:cNvPr>
            <p:cNvSpPr/>
            <p:nvPr/>
          </p:nvSpPr>
          <p:spPr>
            <a:xfrm>
              <a:off x="805833" y="1992236"/>
              <a:ext cx="5650123" cy="61491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ounded Rectangle 8">
              <a:extLst>
                <a:ext uri="{FF2B5EF4-FFF2-40B4-BE49-F238E27FC236}">
                  <a16:creationId xmlns:a16="http://schemas.microsoft.com/office/drawing/2014/main" id="{FCC26D5E-8FF7-9CB4-A779-C7B994A32684}"/>
                </a:ext>
              </a:extLst>
            </p:cNvPr>
            <p:cNvSpPr txBox="1"/>
            <p:nvPr/>
          </p:nvSpPr>
          <p:spPr>
            <a:xfrm>
              <a:off x="969720" y="2010137"/>
              <a:ext cx="5486236" cy="5788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/>
              <a:r>
                <a:rPr lang="en-US" dirty="0" err="1"/>
                <a:t>Medicade</a:t>
              </a:r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9E69C5-9BEF-FA69-6186-D6ECB5A01585}"/>
              </a:ext>
            </a:extLst>
          </p:cNvPr>
          <p:cNvGrpSpPr/>
          <p:nvPr/>
        </p:nvGrpSpPr>
        <p:grpSpPr>
          <a:xfrm>
            <a:off x="8097817" y="4386695"/>
            <a:ext cx="1357399" cy="478143"/>
            <a:chOff x="805833" y="1992236"/>
            <a:chExt cx="5650123" cy="614916"/>
          </a:xfrm>
          <a:solidFill>
            <a:schemeClr val="accent3"/>
          </a:solidFill>
        </p:grpSpPr>
        <p:sp>
          <p:nvSpPr>
            <p:cNvPr id="20" name="Rounded Rectangle 21">
              <a:extLst>
                <a:ext uri="{FF2B5EF4-FFF2-40B4-BE49-F238E27FC236}">
                  <a16:creationId xmlns:a16="http://schemas.microsoft.com/office/drawing/2014/main" id="{22938655-C42E-A875-5321-2084609899C7}"/>
                </a:ext>
              </a:extLst>
            </p:cNvPr>
            <p:cNvSpPr/>
            <p:nvPr/>
          </p:nvSpPr>
          <p:spPr>
            <a:xfrm>
              <a:off x="805833" y="1992236"/>
              <a:ext cx="5650123" cy="61491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ounded Rectangle 8">
              <a:extLst>
                <a:ext uri="{FF2B5EF4-FFF2-40B4-BE49-F238E27FC236}">
                  <a16:creationId xmlns:a16="http://schemas.microsoft.com/office/drawing/2014/main" id="{864B5AFF-EA69-4BE4-0825-D6D8F80499E8}"/>
                </a:ext>
              </a:extLst>
            </p:cNvPr>
            <p:cNvSpPr txBox="1"/>
            <p:nvPr/>
          </p:nvSpPr>
          <p:spPr>
            <a:xfrm>
              <a:off x="969720" y="2010137"/>
              <a:ext cx="5486236" cy="5788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/>
              <a:r>
                <a:rPr lang="en-US" dirty="0"/>
                <a:t>Medi-Share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03C70D7-B5AB-EB1B-C7D2-18C2CF53C971}"/>
              </a:ext>
            </a:extLst>
          </p:cNvPr>
          <p:cNvGrpSpPr/>
          <p:nvPr/>
        </p:nvGrpSpPr>
        <p:grpSpPr>
          <a:xfrm>
            <a:off x="5483335" y="4223294"/>
            <a:ext cx="1877135" cy="679356"/>
            <a:chOff x="392883" y="723805"/>
            <a:chExt cx="5650123" cy="614916"/>
          </a:xfrm>
          <a:solidFill>
            <a:schemeClr val="accent5">
              <a:lumMod val="75000"/>
            </a:schemeClr>
          </a:solidFill>
        </p:grpSpPr>
        <p:sp>
          <p:nvSpPr>
            <p:cNvPr id="32" name="Rounded Rectangle 23">
              <a:extLst>
                <a:ext uri="{FF2B5EF4-FFF2-40B4-BE49-F238E27FC236}">
                  <a16:creationId xmlns:a16="http://schemas.microsoft.com/office/drawing/2014/main" id="{BDF34CDB-F3AF-449C-D682-6482C2684F85}"/>
                </a:ext>
              </a:extLst>
            </p:cNvPr>
            <p:cNvSpPr/>
            <p:nvPr/>
          </p:nvSpPr>
          <p:spPr>
            <a:xfrm>
              <a:off x="392883" y="723805"/>
              <a:ext cx="5650123" cy="61491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ounded Rectangle 6">
              <a:extLst>
                <a:ext uri="{FF2B5EF4-FFF2-40B4-BE49-F238E27FC236}">
                  <a16:creationId xmlns:a16="http://schemas.microsoft.com/office/drawing/2014/main" id="{FF7EEA14-BAC5-00BB-F1FB-94829E7EDEC8}"/>
                </a:ext>
              </a:extLst>
            </p:cNvPr>
            <p:cNvSpPr txBox="1"/>
            <p:nvPr/>
          </p:nvSpPr>
          <p:spPr>
            <a:xfrm>
              <a:off x="467762" y="741815"/>
              <a:ext cx="5575241" cy="5788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/>
              <a:r>
                <a:rPr lang="en-US" dirty="0"/>
                <a:t>Private Short </a:t>
              </a:r>
            </a:p>
            <a:p>
              <a:pPr algn="ctr"/>
              <a:r>
                <a:rPr lang="en-US" dirty="0"/>
                <a:t>Term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ED56CC1-A3E3-415E-3B82-97C92728E54F}"/>
              </a:ext>
            </a:extLst>
          </p:cNvPr>
          <p:cNvGrpSpPr/>
          <p:nvPr/>
        </p:nvGrpSpPr>
        <p:grpSpPr>
          <a:xfrm>
            <a:off x="10481081" y="4140762"/>
            <a:ext cx="1152904" cy="478143"/>
            <a:chOff x="805833" y="1992236"/>
            <a:chExt cx="5650123" cy="614916"/>
          </a:xfrm>
          <a:solidFill>
            <a:schemeClr val="tx2"/>
          </a:solidFill>
        </p:grpSpPr>
        <p:sp>
          <p:nvSpPr>
            <p:cNvPr id="38" name="Rounded Rectangle 21">
              <a:extLst>
                <a:ext uri="{FF2B5EF4-FFF2-40B4-BE49-F238E27FC236}">
                  <a16:creationId xmlns:a16="http://schemas.microsoft.com/office/drawing/2014/main" id="{3A3E64F6-DEF2-7EC0-BDCA-2F70A58C7A85}"/>
                </a:ext>
              </a:extLst>
            </p:cNvPr>
            <p:cNvSpPr/>
            <p:nvPr/>
          </p:nvSpPr>
          <p:spPr>
            <a:xfrm>
              <a:off x="805833" y="1992236"/>
              <a:ext cx="5650123" cy="61491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Rounded Rectangle 8">
              <a:extLst>
                <a:ext uri="{FF2B5EF4-FFF2-40B4-BE49-F238E27FC236}">
                  <a16:creationId xmlns:a16="http://schemas.microsoft.com/office/drawing/2014/main" id="{8EA7C1AE-38F2-9FCB-40D5-C3C1AF6EAA5D}"/>
                </a:ext>
              </a:extLst>
            </p:cNvPr>
            <p:cNvSpPr txBox="1"/>
            <p:nvPr/>
          </p:nvSpPr>
          <p:spPr>
            <a:xfrm>
              <a:off x="887774" y="2010137"/>
              <a:ext cx="5486236" cy="5788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/>
              <a:r>
                <a:rPr lang="en-US" dirty="0"/>
                <a:t>Medicare</a:t>
              </a:r>
            </a:p>
          </p:txBody>
        </p:sp>
      </p:grp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1259A2CE-A49C-F4D1-2D60-25F9AB48240F}"/>
              </a:ext>
            </a:extLst>
          </p:cNvPr>
          <p:cNvSpPr/>
          <p:nvPr/>
        </p:nvSpPr>
        <p:spPr>
          <a:xfrm>
            <a:off x="492064" y="2335309"/>
            <a:ext cx="11125200" cy="869609"/>
          </a:xfrm>
          <a:prstGeom prst="rightArrow">
            <a:avLst/>
          </a:prstGeom>
          <a:solidFill>
            <a:srgbClr val="7098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FFF321D-7CBA-4F30-DA4D-7927E432B9EE}"/>
              </a:ext>
            </a:extLst>
          </p:cNvPr>
          <p:cNvCxnSpPr>
            <a:cxnSpLocks/>
          </p:cNvCxnSpPr>
          <p:nvPr/>
        </p:nvCxnSpPr>
        <p:spPr>
          <a:xfrm flipH="1" flipV="1">
            <a:off x="10254364" y="1527257"/>
            <a:ext cx="42832" cy="3451143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ABA3C08B-5EC0-3D18-13EC-BBC6E64AD2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86" y="5987543"/>
            <a:ext cx="2177497" cy="570419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4BE2F0E-A2CD-86F9-1763-DC587D51C573}"/>
              </a:ext>
            </a:extLst>
          </p:cNvPr>
          <p:cNvSpPr txBox="1"/>
          <p:nvPr/>
        </p:nvSpPr>
        <p:spPr>
          <a:xfrm>
            <a:off x="9840513" y="946606"/>
            <a:ext cx="714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1600" b="1" dirty="0">
                <a:latin typeface="+mj-lt"/>
              </a:rPr>
              <a:t>65 </a:t>
            </a:r>
            <a:r>
              <a:rPr lang="en-US" sz="1600" b="1" dirty="0" err="1">
                <a:latin typeface="+mj-lt"/>
              </a:rPr>
              <a:t>yrs</a:t>
            </a:r>
            <a:endParaRPr lang="en-US" sz="1600" b="1" dirty="0">
              <a:latin typeface="+mj-lt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51E7F5D-9992-F4CA-B0C9-05BDEC14C44F}"/>
              </a:ext>
            </a:extLst>
          </p:cNvPr>
          <p:cNvSpPr txBox="1"/>
          <p:nvPr/>
        </p:nvSpPr>
        <p:spPr>
          <a:xfrm>
            <a:off x="9542340" y="1208988"/>
            <a:ext cx="675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1600" dirty="0">
                <a:latin typeface="+mj-lt"/>
              </a:rPr>
              <a:t>under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75975B7-6FC6-B1AF-191B-4297B1C0A160}"/>
              </a:ext>
            </a:extLst>
          </p:cNvPr>
          <p:cNvSpPr txBox="1"/>
          <p:nvPr/>
        </p:nvSpPr>
        <p:spPr>
          <a:xfrm>
            <a:off x="10218201" y="1204168"/>
            <a:ext cx="614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1600" dirty="0">
                <a:latin typeface="+mj-lt"/>
              </a:rPr>
              <a:t>over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5C24802-CFA0-D3EF-41B7-BEB2FF16670B}"/>
              </a:ext>
            </a:extLst>
          </p:cNvPr>
          <p:cNvCxnSpPr/>
          <p:nvPr/>
        </p:nvCxnSpPr>
        <p:spPr>
          <a:xfrm flipH="1">
            <a:off x="9195085" y="1358056"/>
            <a:ext cx="260131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3282264-614F-1D8E-EDB3-11E789F98276}"/>
              </a:ext>
            </a:extLst>
          </p:cNvPr>
          <p:cNvCxnSpPr/>
          <p:nvPr/>
        </p:nvCxnSpPr>
        <p:spPr>
          <a:xfrm>
            <a:off x="10934149" y="1358056"/>
            <a:ext cx="288236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8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2">
            <a:extLst>
              <a:ext uri="{FF2B5EF4-FFF2-40B4-BE49-F238E27FC236}">
                <a16:creationId xmlns:a16="http://schemas.microsoft.com/office/drawing/2014/main" id="{D4F824F4-5BE6-4612-AD65-0DF6BF339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863" y="631166"/>
            <a:ext cx="8215138" cy="1321460"/>
          </a:xfrm>
          <a:ln w="76200"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Financial Wellness in Job Transition</a:t>
            </a:r>
            <a:endParaRPr lang="en-US" dirty="0">
              <a:solidFill>
                <a:srgbClr val="0A4F30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1A58E7-C76F-4C96-846A-66FE9CEB7E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73" y="5941624"/>
            <a:ext cx="2177497" cy="570419"/>
          </a:xfrm>
          <a:prstGeom prst="rect">
            <a:avLst/>
          </a:prstGeom>
        </p:spPr>
      </p:pic>
      <p:pic>
        <p:nvPicPr>
          <p:cNvPr id="6" name="Picture 5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2FC1036A-FC6F-204A-893C-8C4231E631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5146" b="1938"/>
          <a:stretch/>
        </p:blipFill>
        <p:spPr>
          <a:xfrm>
            <a:off x="-181654" y="-166337"/>
            <a:ext cx="363307" cy="7190674"/>
          </a:xfrm>
          <a:prstGeom prst="rect">
            <a:avLst/>
          </a:prstGeom>
        </p:spPr>
      </p:pic>
      <p:pic>
        <p:nvPicPr>
          <p:cNvPr id="7" name="Picture 6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CA52D644-098E-7643-BDFB-5E2FF5A2E2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5146" b="1938"/>
          <a:stretch/>
        </p:blipFill>
        <p:spPr>
          <a:xfrm>
            <a:off x="11857269" y="-304098"/>
            <a:ext cx="363307" cy="71906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8B17BB-3710-117F-F611-41896D25117F}"/>
              </a:ext>
            </a:extLst>
          </p:cNvPr>
          <p:cNvSpPr txBox="1"/>
          <p:nvPr/>
        </p:nvSpPr>
        <p:spPr>
          <a:xfrm>
            <a:off x="786846" y="2552423"/>
            <a:ext cx="4373248" cy="14296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Identify your greatest concerns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Take steps to mitigate those concerns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Get better sleep!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7F4BBA-2A8F-AA5A-374E-F4A9BF22A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15289"/>
            <a:ext cx="4762745" cy="3149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2344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2">
            <a:extLst>
              <a:ext uri="{FF2B5EF4-FFF2-40B4-BE49-F238E27FC236}">
                <a16:creationId xmlns:a16="http://schemas.microsoft.com/office/drawing/2014/main" id="{D4F824F4-5BE6-4612-AD65-0DF6BF339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579" y="-19074"/>
            <a:ext cx="8215138" cy="1321460"/>
          </a:xfrm>
          <a:ln w="76200"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Additional Resources</a:t>
            </a:r>
            <a:endParaRPr lang="en-US" dirty="0">
              <a:solidFill>
                <a:srgbClr val="0A4F30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1A58E7-C76F-4C96-846A-66FE9CEB7E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773" y="6015329"/>
            <a:ext cx="2177497" cy="570419"/>
          </a:xfrm>
          <a:prstGeom prst="rect">
            <a:avLst/>
          </a:prstGeom>
        </p:spPr>
      </p:pic>
      <p:pic>
        <p:nvPicPr>
          <p:cNvPr id="6" name="Picture 5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2FC1036A-FC6F-204A-893C-8C4231E631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5146" b="1938"/>
          <a:stretch/>
        </p:blipFill>
        <p:spPr>
          <a:xfrm>
            <a:off x="-181654" y="-166337"/>
            <a:ext cx="363307" cy="7190674"/>
          </a:xfrm>
          <a:prstGeom prst="rect">
            <a:avLst/>
          </a:prstGeom>
        </p:spPr>
      </p:pic>
      <p:pic>
        <p:nvPicPr>
          <p:cNvPr id="7" name="Picture 6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CA52D644-098E-7643-BDFB-5E2FF5A2E2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5146" b="1938"/>
          <a:stretch/>
        </p:blipFill>
        <p:spPr>
          <a:xfrm>
            <a:off x="11857269" y="-304098"/>
            <a:ext cx="363307" cy="71906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962CE7-374E-6A9A-ED35-EEC54A4D7825}"/>
              </a:ext>
            </a:extLst>
          </p:cNvPr>
          <p:cNvSpPr txBox="1"/>
          <p:nvPr/>
        </p:nvSpPr>
        <p:spPr>
          <a:xfrm>
            <a:off x="595275" y="4093815"/>
            <a:ext cx="7458734" cy="2308324"/>
          </a:xfrm>
          <a:prstGeom prst="rect">
            <a:avLst/>
          </a:prstGeom>
          <a:noFill/>
          <a:ln w="25400" cmpd="thickThin"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</a:rPr>
              <a:t>Affordable Care Act:</a:t>
            </a:r>
          </a:p>
          <a:p>
            <a:r>
              <a:rPr lang="en-US" sz="1600" u="sng" dirty="0">
                <a:latin typeface="+mn-lt"/>
                <a:hlinkClick r:id="rId4"/>
              </a:rPr>
              <a:t>WWW.Healthcare.Gov</a:t>
            </a:r>
            <a:endParaRPr lang="en-US" sz="1600" dirty="0">
              <a:latin typeface="+mn-lt"/>
            </a:endParaRPr>
          </a:p>
          <a:p>
            <a:r>
              <a:rPr lang="en-US" sz="1600" b="1" dirty="0">
                <a:latin typeface="+mn-lt"/>
              </a:rPr>
              <a:t>Over 65 Years Old (Medicare):</a:t>
            </a:r>
          </a:p>
          <a:p>
            <a:r>
              <a:rPr lang="en-US" sz="1600" u="sng" dirty="0">
                <a:latin typeface="+mn-lt"/>
                <a:hlinkClick r:id="rId5"/>
              </a:rPr>
              <a:t>WWW.Medicare.Gov</a:t>
            </a:r>
            <a:endParaRPr lang="en-US" sz="1600" dirty="0">
              <a:latin typeface="+mn-lt"/>
            </a:endParaRPr>
          </a:p>
          <a:p>
            <a:r>
              <a:rPr lang="en-US" sz="1600" b="1" dirty="0">
                <a:latin typeface="+mn-lt"/>
              </a:rPr>
              <a:t>Veterans Insurance:</a:t>
            </a:r>
          </a:p>
          <a:p>
            <a:r>
              <a:rPr lang="en-US" sz="1600" u="sng" dirty="0">
                <a:solidFill>
                  <a:schemeClr val="tx2"/>
                </a:solidFill>
                <a:latin typeface="+mn-lt"/>
                <a:hlinkClick r:id="rId6"/>
              </a:rPr>
              <a:t>https://www.va.gov/health</a:t>
            </a:r>
            <a:endParaRPr lang="en-US" sz="1600" u="sng" dirty="0">
              <a:solidFill>
                <a:schemeClr val="tx2"/>
              </a:solidFill>
              <a:latin typeface="+mn-lt"/>
            </a:endParaRPr>
          </a:p>
          <a:p>
            <a:r>
              <a:rPr lang="en-US" sz="1600" b="1" dirty="0">
                <a:latin typeface="+mn-lt"/>
              </a:rPr>
              <a:t>Faith Based Insurance:</a:t>
            </a:r>
          </a:p>
          <a:p>
            <a:r>
              <a:rPr lang="en-US" sz="1600" u="sng" dirty="0">
                <a:solidFill>
                  <a:schemeClr val="tx2"/>
                </a:solidFill>
                <a:latin typeface="+mn-lt"/>
              </a:rPr>
              <a:t>https://www.healthcare.com/info/Obamacare-alternatives/what-is-faith-based-healthcare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156BF7-FA66-FBFD-374E-D01F3B305D12}"/>
              </a:ext>
            </a:extLst>
          </p:cNvPr>
          <p:cNvSpPr txBox="1"/>
          <p:nvPr/>
        </p:nvSpPr>
        <p:spPr>
          <a:xfrm>
            <a:off x="595275" y="1426929"/>
            <a:ext cx="5500725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b="1" dirty="0">
                <a:latin typeface="+mj-lt"/>
              </a:rPr>
              <a:t>Unemployment Compensation: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https://unemployment.ohio.gov/PublicSelfServiceChoice.html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>
                <a:latin typeface="+mj-lt"/>
                <a:hlinkClick r:id="rId7"/>
              </a:rPr>
              <a:t>https://uiclaims.des.ky.gov/ebenefit/</a:t>
            </a:r>
            <a:endParaRPr lang="en-US" sz="16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b="1" dirty="0">
                <a:latin typeface="+mj-lt"/>
              </a:rPr>
              <a:t>Ohio Unemployment Enrollment Timeline and other FAQs: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>
                <a:latin typeface="+mj-lt"/>
                <a:hlinkClick r:id="rId8"/>
              </a:rPr>
              <a:t>http://jfs.ohio.gov/unemp_comp_faq/faq_elig_definitions1.stm</a:t>
            </a:r>
            <a:endParaRPr lang="en-US" sz="16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b="1" dirty="0">
                <a:latin typeface="+mj-lt"/>
              </a:rPr>
              <a:t>Online Budgeting Tools: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>
                <a:latin typeface="+mj-lt"/>
                <a:hlinkClick r:id="rId9"/>
              </a:rPr>
              <a:t>https://www.goodfinancialcents.com/best-free-online-budgeting-tools</a:t>
            </a:r>
            <a:endParaRPr lang="en-US" sz="16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dirty="0">
              <a:latin typeface="+mj-lt"/>
            </a:endParaRPr>
          </a:p>
        </p:txBody>
      </p:sp>
      <p:pic>
        <p:nvPicPr>
          <p:cNvPr id="3074" name="Picture 2" descr="Dave Ramsey's CORE Financial Wellness: Dave Ramsey: 9781934629703:  Amazon.com: Books">
            <a:extLst>
              <a:ext uri="{FF2B5EF4-FFF2-40B4-BE49-F238E27FC236}">
                <a16:creationId xmlns:a16="http://schemas.microsoft.com/office/drawing/2014/main" id="{D23ECDF2-B5FB-55EC-0F65-718813133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060" y="1537137"/>
            <a:ext cx="1495375" cy="194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A379AA4-0A2B-4DE3-B004-CCD4D1AF8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060" y="3718990"/>
            <a:ext cx="1403025" cy="206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31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00CA386-19DD-400E-919A-E55F67833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1397" y="-1127686"/>
            <a:ext cx="6502241" cy="3221085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0A4F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02C56A-37AB-4E6B-9C2B-EE9E31F88E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34" y="5648855"/>
            <a:ext cx="3710649" cy="97204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553FDC-6A3F-FF4F-9E94-B284354EBD38}"/>
              </a:ext>
            </a:extLst>
          </p:cNvPr>
          <p:cNvCxnSpPr/>
          <p:nvPr/>
        </p:nvCxnSpPr>
        <p:spPr>
          <a:xfrm>
            <a:off x="1484970" y="3350131"/>
            <a:ext cx="9222059" cy="0"/>
          </a:xfrm>
          <a:prstGeom prst="line">
            <a:avLst/>
          </a:prstGeom>
          <a:ln w="25400">
            <a:solidFill>
              <a:srgbClr val="0A4F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4BD06FD6-BF3D-D848-B11D-FDFCE6D599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5146" b="1938"/>
          <a:stretch/>
        </p:blipFill>
        <p:spPr>
          <a:xfrm>
            <a:off x="-42864" y="-289810"/>
            <a:ext cx="363307" cy="7190674"/>
          </a:xfrm>
          <a:prstGeom prst="rect">
            <a:avLst/>
          </a:prstGeom>
        </p:spPr>
      </p:pic>
      <p:pic>
        <p:nvPicPr>
          <p:cNvPr id="15" name="Picture 14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733D6859-1347-6343-B422-6F00CB2824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5146" b="1938"/>
          <a:stretch/>
        </p:blipFill>
        <p:spPr>
          <a:xfrm>
            <a:off x="11853692" y="-180625"/>
            <a:ext cx="363307" cy="719067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D9D8D0-F04A-4447-871C-6E501FF5CD6A}"/>
              </a:ext>
            </a:extLst>
          </p:cNvPr>
          <p:cNvCxnSpPr>
            <a:cxnSpLocks/>
          </p:cNvCxnSpPr>
          <p:nvPr/>
        </p:nvCxnSpPr>
        <p:spPr>
          <a:xfrm flipV="1">
            <a:off x="3799285" y="4104262"/>
            <a:ext cx="0" cy="916694"/>
          </a:xfrm>
          <a:prstGeom prst="line">
            <a:avLst/>
          </a:prstGeom>
          <a:ln w="25400">
            <a:solidFill>
              <a:srgbClr val="0A4F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E37E23-E4B8-5146-A223-17DCA4B31775}"/>
              </a:ext>
            </a:extLst>
          </p:cNvPr>
          <p:cNvCxnSpPr>
            <a:cxnSpLocks/>
          </p:cNvCxnSpPr>
          <p:nvPr/>
        </p:nvCxnSpPr>
        <p:spPr>
          <a:xfrm flipV="1">
            <a:off x="7590897" y="4104262"/>
            <a:ext cx="0" cy="916694"/>
          </a:xfrm>
          <a:prstGeom prst="line">
            <a:avLst/>
          </a:prstGeom>
          <a:ln w="25400">
            <a:solidFill>
              <a:srgbClr val="0A4F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932CB76-BF87-7749-9DC0-CD68350C889A}"/>
              </a:ext>
            </a:extLst>
          </p:cNvPr>
          <p:cNvSpPr txBox="1"/>
          <p:nvPr/>
        </p:nvSpPr>
        <p:spPr>
          <a:xfrm>
            <a:off x="-422933" y="4179599"/>
            <a:ext cx="52417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0A4F30"/>
                </a:solidFill>
              </a:rPr>
              <a:t>Covington Branch </a:t>
            </a:r>
          </a:p>
          <a:p>
            <a:pPr algn="ctr"/>
            <a:r>
              <a:rPr lang="en-US" sz="1500" dirty="0">
                <a:solidFill>
                  <a:srgbClr val="0A4F30"/>
                </a:solidFill>
              </a:rPr>
              <a:t>502 Scott Blvd.</a:t>
            </a:r>
          </a:p>
          <a:p>
            <a:pPr algn="ctr"/>
            <a:r>
              <a:rPr lang="en-US" sz="1500" dirty="0">
                <a:solidFill>
                  <a:srgbClr val="0A4F30"/>
                </a:solidFill>
              </a:rPr>
              <a:t>Covington, KY 41011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3D68D4-E5FC-7E4A-819C-8313223DBE83}"/>
              </a:ext>
            </a:extLst>
          </p:cNvPr>
          <p:cNvSpPr txBox="1"/>
          <p:nvPr/>
        </p:nvSpPr>
        <p:spPr>
          <a:xfrm>
            <a:off x="3084514" y="4123072"/>
            <a:ext cx="52417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0A4F30"/>
                </a:solidFill>
              </a:rPr>
              <a:t>Erlanger Branch</a:t>
            </a:r>
          </a:p>
          <a:p>
            <a:pPr algn="ctr"/>
            <a:r>
              <a:rPr lang="en-US" sz="1500" dirty="0">
                <a:solidFill>
                  <a:srgbClr val="0A4F30"/>
                </a:solidFill>
              </a:rPr>
              <a:t>401 Kenton Lands Road</a:t>
            </a:r>
          </a:p>
          <a:p>
            <a:pPr algn="ctr"/>
            <a:r>
              <a:rPr lang="en-US" sz="1500" dirty="0">
                <a:solidFill>
                  <a:srgbClr val="0A4F30"/>
                </a:solidFill>
              </a:rPr>
              <a:t>Erlanger, KY 41018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ADCC87-25D8-5E43-9443-5102C9D20A9F}"/>
              </a:ext>
            </a:extLst>
          </p:cNvPr>
          <p:cNvSpPr txBox="1"/>
          <p:nvPr/>
        </p:nvSpPr>
        <p:spPr>
          <a:xfrm>
            <a:off x="6950232" y="4161817"/>
            <a:ext cx="52417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0A4F30"/>
                </a:solidFill>
              </a:rPr>
              <a:t>William E. </a:t>
            </a:r>
            <a:r>
              <a:rPr lang="en-US" sz="1500" dirty="0" err="1">
                <a:solidFill>
                  <a:srgbClr val="0A4F30"/>
                </a:solidFill>
              </a:rPr>
              <a:t>Durr</a:t>
            </a:r>
            <a:r>
              <a:rPr lang="en-US" sz="1500" dirty="0">
                <a:solidFill>
                  <a:srgbClr val="0A4F30"/>
                </a:solidFill>
              </a:rPr>
              <a:t> Branch</a:t>
            </a:r>
          </a:p>
          <a:p>
            <a:pPr algn="ctr"/>
            <a:r>
              <a:rPr lang="en-US" sz="1500" dirty="0">
                <a:solidFill>
                  <a:srgbClr val="0A4F30"/>
                </a:solidFill>
              </a:rPr>
              <a:t>1992 Walton-Nicholson Road</a:t>
            </a:r>
          </a:p>
          <a:p>
            <a:pPr algn="ctr"/>
            <a:r>
              <a:rPr lang="en-US" sz="1500" dirty="0">
                <a:solidFill>
                  <a:srgbClr val="0A4F30"/>
                </a:solidFill>
              </a:rPr>
              <a:t>Independence, KY 41051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E29DF09-3554-3141-957E-F2CB722B04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982" y="5853288"/>
            <a:ext cx="533449" cy="5334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F8BD22F-1EC6-294C-8FCA-245C4F52E5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954" y="5853288"/>
            <a:ext cx="533449" cy="5334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2B7B011-E37C-8A49-80F7-4E6744AF41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897" y="5854364"/>
            <a:ext cx="532373" cy="53237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1DB2D6-2A31-C34D-93F9-B650DF09B0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749" y="5844553"/>
            <a:ext cx="533449" cy="533449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A16FDF3D-D0F8-3C49-B152-B97BD3512AD8}"/>
              </a:ext>
            </a:extLst>
          </p:cNvPr>
          <p:cNvSpPr txBox="1">
            <a:spLocks/>
          </p:cNvSpPr>
          <p:nvPr/>
        </p:nvSpPr>
        <p:spPr>
          <a:xfrm>
            <a:off x="-1072906" y="3350131"/>
            <a:ext cx="6502241" cy="32210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www.kentonlibrary.org</a:t>
            </a:r>
            <a:endParaRPr lang="en-US" sz="15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500" dirty="0">
              <a:solidFill>
                <a:schemeClr val="accent6">
                  <a:lumMod val="50000"/>
                </a:schemeClr>
              </a:solidFill>
              <a:latin typeface="Serifa" pitchFamily="2" charset="77"/>
              <a:cs typeface="Arial" panose="020B0604020202020204" pitchFamily="34" charset="0"/>
            </a:endParaRPr>
          </a:p>
          <a:p>
            <a:r>
              <a:rPr lang="en-US" sz="1500" dirty="0">
                <a:solidFill>
                  <a:srgbClr val="0A4F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859-962-4000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64318A-6B3B-46A9-AF84-85647AC2B410}"/>
              </a:ext>
            </a:extLst>
          </p:cNvPr>
          <p:cNvSpPr txBox="1"/>
          <p:nvPr/>
        </p:nvSpPr>
        <p:spPr>
          <a:xfrm>
            <a:off x="2117063" y="2215343"/>
            <a:ext cx="79729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A4F30"/>
                </a:solidFill>
              </a:rPr>
              <a:t>Visit the Library online for resources to help in your job search:</a:t>
            </a:r>
          </a:p>
          <a:p>
            <a:pPr algn="ctr"/>
            <a:r>
              <a:rPr lang="en-US" sz="2200" dirty="0">
                <a:solidFill>
                  <a:srgbClr val="0A4F30"/>
                </a:solidFill>
              </a:rPr>
              <a:t>www.kentonlibrary.org/job-search-central</a:t>
            </a:r>
          </a:p>
          <a:p>
            <a:pPr algn="ctr"/>
            <a:r>
              <a:rPr lang="en-US" sz="2200" b="1" dirty="0">
                <a:solidFill>
                  <a:srgbClr val="0A4F30"/>
                </a:solidFill>
              </a:rPr>
              <a:t>John Payton, </a:t>
            </a:r>
            <a:r>
              <a:rPr lang="en-US" sz="2200" dirty="0">
                <a:solidFill>
                  <a:srgbClr val="0A4F30"/>
                </a:solidFill>
                <a:hlinkClick r:id="rId13"/>
              </a:rPr>
              <a:t>paytonjohnr6@gmail.com</a:t>
            </a:r>
            <a:r>
              <a:rPr lang="en-US" sz="2200" dirty="0">
                <a:solidFill>
                  <a:srgbClr val="0A4F30"/>
                </a:solidFill>
              </a:rPr>
              <a:t>, 513-259-5034</a:t>
            </a:r>
          </a:p>
        </p:txBody>
      </p:sp>
    </p:spTree>
    <p:extLst>
      <p:ext uri="{BB962C8B-B14F-4D97-AF65-F5344CB8AC3E}">
        <p14:creationId xmlns:p14="http://schemas.microsoft.com/office/powerpoint/2010/main" val="60777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1A58E7-C76F-4C96-846A-66FE9CEB7E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86" y="5987543"/>
            <a:ext cx="2177497" cy="570419"/>
          </a:xfrm>
          <a:prstGeom prst="rect">
            <a:avLst/>
          </a:prstGeom>
        </p:spPr>
      </p:pic>
      <p:pic>
        <p:nvPicPr>
          <p:cNvPr id="6" name="Picture 5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2FC1036A-FC6F-204A-893C-8C4231E631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5146" b="1938"/>
          <a:stretch/>
        </p:blipFill>
        <p:spPr>
          <a:xfrm>
            <a:off x="-181654" y="-166337"/>
            <a:ext cx="363307" cy="7190674"/>
          </a:xfrm>
          <a:prstGeom prst="rect">
            <a:avLst/>
          </a:prstGeom>
        </p:spPr>
      </p:pic>
      <p:pic>
        <p:nvPicPr>
          <p:cNvPr id="7" name="Picture 6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CA52D644-098E-7643-BDFB-5E2FF5A2E2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5146" b="1938"/>
          <a:stretch/>
        </p:blipFill>
        <p:spPr>
          <a:xfrm>
            <a:off x="11857269" y="-304098"/>
            <a:ext cx="363307" cy="71906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1B3904-139C-42DE-8290-EEF3D5B0E50A}"/>
              </a:ext>
            </a:extLst>
          </p:cNvPr>
          <p:cNvSpPr txBox="1"/>
          <p:nvPr/>
        </p:nvSpPr>
        <p:spPr>
          <a:xfrm>
            <a:off x="865610" y="367216"/>
            <a:ext cx="81389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18AB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A4F30"/>
                </a:solidFill>
                <a:effectLst/>
                <a:uLnTx/>
                <a:uFillTx/>
                <a:cs typeface="Calibri" panose="020F0502020204030204" pitchFamily="34" charset="0"/>
              </a:rPr>
              <a:t>Topics to cover….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A4F30"/>
              </a:solidFill>
              <a:effectLst/>
              <a:uLnTx/>
              <a:uFillTx/>
              <a:cs typeface="Calibri" panose="020F0502020204030204" pitchFamily="34" charset="0"/>
            </a:endParaRPr>
          </a:p>
          <a:p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80B862E-B138-E376-E8EB-9AFD822CB78A}"/>
              </a:ext>
            </a:extLst>
          </p:cNvPr>
          <p:cNvGrpSpPr/>
          <p:nvPr/>
        </p:nvGrpSpPr>
        <p:grpSpPr>
          <a:xfrm>
            <a:off x="9129274" y="2372206"/>
            <a:ext cx="2224070" cy="2349325"/>
            <a:chOff x="10739991" y="-1437731"/>
            <a:chExt cx="2507256" cy="255437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7C61C2F-DB9B-DAAE-B839-DAD7AB631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39991" y="-1013611"/>
              <a:ext cx="2507256" cy="213025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6A167F3-60BF-31C3-1E1E-3DA91926D24B}"/>
                </a:ext>
              </a:extLst>
            </p:cNvPr>
            <p:cNvSpPr txBox="1"/>
            <p:nvPr/>
          </p:nvSpPr>
          <p:spPr>
            <a:xfrm>
              <a:off x="10942948" y="-1437731"/>
              <a:ext cx="21013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2">
                      <a:lumMod val="25000"/>
                    </a:schemeClr>
                  </a:solidFill>
                </a:rPr>
                <a:t>HEALTH INSURANCE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A3AF8A-9CDD-ADE1-322F-19765C4B0153}"/>
              </a:ext>
            </a:extLst>
          </p:cNvPr>
          <p:cNvGrpSpPr/>
          <p:nvPr/>
        </p:nvGrpSpPr>
        <p:grpSpPr>
          <a:xfrm>
            <a:off x="509854" y="2379817"/>
            <a:ext cx="2399794" cy="2341715"/>
            <a:chOff x="4344741" y="1059156"/>
            <a:chExt cx="2881554" cy="254422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3F4E5A6-CE50-5F6E-BB5E-E90F4040F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572"/>
            <a:stretch/>
          </p:blipFill>
          <p:spPr>
            <a:xfrm>
              <a:off x="4344741" y="1473122"/>
              <a:ext cx="2881554" cy="2130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808F4E2-72ED-6E68-2F2D-2A82F4DD2485}"/>
                </a:ext>
              </a:extLst>
            </p:cNvPr>
            <p:cNvSpPr txBox="1"/>
            <p:nvPr/>
          </p:nvSpPr>
          <p:spPr>
            <a:xfrm>
              <a:off x="4443135" y="1059156"/>
              <a:ext cx="22240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2">
                      <a:lumMod val="25000"/>
                    </a:schemeClr>
                  </a:solidFill>
                </a:rPr>
                <a:t>CASH MANAGEMENT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7544FAE-9CCB-165A-1E07-BE6C2928D910}"/>
              </a:ext>
            </a:extLst>
          </p:cNvPr>
          <p:cNvGrpSpPr/>
          <p:nvPr/>
        </p:nvGrpSpPr>
        <p:grpSpPr>
          <a:xfrm>
            <a:off x="3340961" y="2372206"/>
            <a:ext cx="2515222" cy="2349327"/>
            <a:chOff x="8265376" y="994214"/>
            <a:chExt cx="2881553" cy="26091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F81B73E-65CD-3450-24CE-936EA8A7E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65376" y="1396549"/>
              <a:ext cx="2881553" cy="22068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8C0D7F-B0C6-4C26-7E65-5DFEB916721F}"/>
                </a:ext>
              </a:extLst>
            </p:cNvPr>
            <p:cNvSpPr txBox="1"/>
            <p:nvPr/>
          </p:nvSpPr>
          <p:spPr>
            <a:xfrm>
              <a:off x="8940430" y="994214"/>
              <a:ext cx="13452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2">
                      <a:lumMod val="25000"/>
                    </a:schemeClr>
                  </a:solidFill>
                </a:rPr>
                <a:t>BUDGETING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772773D-B0C9-4FC9-F3D6-220E67A4F4BB}"/>
              </a:ext>
            </a:extLst>
          </p:cNvPr>
          <p:cNvGrpSpPr/>
          <p:nvPr/>
        </p:nvGrpSpPr>
        <p:grpSpPr>
          <a:xfrm>
            <a:off x="6069073" y="2372206"/>
            <a:ext cx="2799610" cy="2352604"/>
            <a:chOff x="4344741" y="4058370"/>
            <a:chExt cx="2881554" cy="249959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3600FCD-B7A0-9645-00A7-569AF6826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44741" y="4427702"/>
              <a:ext cx="2881554" cy="213026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4E6EE78-17A1-384E-EFD9-10160FF3CD8A}"/>
                </a:ext>
              </a:extLst>
            </p:cNvPr>
            <p:cNvSpPr txBox="1"/>
            <p:nvPr/>
          </p:nvSpPr>
          <p:spPr>
            <a:xfrm>
              <a:off x="5357099" y="4058370"/>
              <a:ext cx="6623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2">
                      <a:lumMod val="25000"/>
                    </a:schemeClr>
                  </a:solidFill>
                </a:rPr>
                <a:t>401K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561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604111-35FC-4603-B5B5-54DDE1F11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96" y="-272980"/>
            <a:ext cx="4730129" cy="11280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i="1" dirty="0">
                <a:solidFill>
                  <a:srgbClr val="0A4F30"/>
                </a:solidFill>
                <a:latin typeface="+mn-lt"/>
              </a:rPr>
              <a:t>Cash Management</a:t>
            </a:r>
            <a:endParaRPr lang="en-US" sz="28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6BC97-A1C7-4A43-8CD2-F1CA039369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4000" y="2241104"/>
            <a:ext cx="5323839" cy="43258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High interest cash account </a:t>
            </a:r>
          </a:p>
          <a:p>
            <a:pPr marL="457200" indent="-45720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Turn off dividend reinvestment</a:t>
            </a:r>
          </a:p>
          <a:p>
            <a:pPr marL="457200" indent="-45720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Turn off auto distributions</a:t>
            </a:r>
          </a:p>
          <a:p>
            <a:pPr marL="457200" indent="-45720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Create Transition Financial Plan</a:t>
            </a:r>
          </a:p>
          <a:p>
            <a:pPr marL="457200" indent="-45720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Identify priority of sources</a:t>
            </a:r>
          </a:p>
          <a:p>
            <a:pPr lvl="1">
              <a:lnSpc>
                <a:spcPct val="100000"/>
              </a:lnSpc>
              <a:spcBef>
                <a:spcPts val="2400"/>
              </a:spcBef>
            </a:pPr>
            <a:endParaRPr lang="en-US" sz="26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57150"/>
            <a:endParaRPr lang="en-US" sz="2800" dirty="0">
              <a:solidFill>
                <a:srgbClr val="0A4F3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755500C-C253-D9F9-15DC-4455044CF295}"/>
              </a:ext>
            </a:extLst>
          </p:cNvPr>
          <p:cNvSpPr txBox="1">
            <a:spLocks/>
          </p:cNvSpPr>
          <p:nvPr/>
        </p:nvSpPr>
        <p:spPr>
          <a:xfrm>
            <a:off x="600847" y="908794"/>
            <a:ext cx="4730129" cy="112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A4F30"/>
                </a:solidFill>
                <a:latin typeface="+mn-lt"/>
              </a:rPr>
              <a:t>Make Your Cash Last Longer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4518BD-C502-35BF-9008-8981F30CD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924" y="908794"/>
            <a:ext cx="5085436" cy="4646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A9B554F4-79FE-ADED-9094-3B49EC28C4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5146" b="1938"/>
          <a:stretch/>
        </p:blipFill>
        <p:spPr>
          <a:xfrm>
            <a:off x="-20868" y="-162560"/>
            <a:ext cx="351119" cy="7020560"/>
          </a:xfrm>
          <a:prstGeom prst="rect">
            <a:avLst/>
          </a:prstGeom>
        </p:spPr>
      </p:pic>
      <p:pic>
        <p:nvPicPr>
          <p:cNvPr id="6" name="Picture 5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B55D9C97-48D6-C642-6945-111A129196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5146" b="1938"/>
          <a:stretch/>
        </p:blipFill>
        <p:spPr>
          <a:xfrm>
            <a:off x="11840881" y="-162560"/>
            <a:ext cx="351119" cy="702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7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604111-35FC-4603-B5B5-54DDE1F11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96" y="-272980"/>
            <a:ext cx="4730129" cy="11280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i="1" dirty="0">
                <a:solidFill>
                  <a:srgbClr val="0A4F30"/>
                </a:solidFill>
                <a:latin typeface="+mn-lt"/>
              </a:rPr>
              <a:t>Cash Management</a:t>
            </a:r>
            <a:endParaRPr lang="en-US" sz="28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6BC97-A1C7-4A43-8CD2-F1CA039369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4000" y="2241104"/>
            <a:ext cx="5323839" cy="43258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How will I cover living expenses for the next 12, 18, 24 months</a:t>
            </a:r>
          </a:p>
          <a:p>
            <a:pPr marL="457200" indent="-45720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Consider all options</a:t>
            </a:r>
          </a:p>
          <a:p>
            <a:pPr marL="457200" indent="-45720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Determine at what point to switch to the next option</a:t>
            </a:r>
          </a:p>
          <a:p>
            <a:pPr marL="457200" indent="-45720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lnSpc>
                <a:spcPct val="100000"/>
              </a:lnSpc>
              <a:spcBef>
                <a:spcPts val="2400"/>
              </a:spcBef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57150"/>
            <a:endParaRPr lang="en-US" sz="2400" dirty="0">
              <a:solidFill>
                <a:srgbClr val="0A4F3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755500C-C253-D9F9-15DC-4455044CF295}"/>
              </a:ext>
            </a:extLst>
          </p:cNvPr>
          <p:cNvSpPr txBox="1">
            <a:spLocks/>
          </p:cNvSpPr>
          <p:nvPr/>
        </p:nvSpPr>
        <p:spPr>
          <a:xfrm>
            <a:off x="600847" y="908794"/>
            <a:ext cx="4874180" cy="112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A4F30"/>
                </a:solidFill>
                <a:latin typeface="+mn-lt"/>
              </a:rPr>
              <a:t>Create Transition Financial Plan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4518BD-C502-35BF-9008-8981F30CD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924" y="908794"/>
            <a:ext cx="5085436" cy="4646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D91C4813-B6D7-C837-528A-82DDED13CD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5146" b="1938"/>
          <a:stretch/>
        </p:blipFill>
        <p:spPr>
          <a:xfrm>
            <a:off x="-20868" y="-162560"/>
            <a:ext cx="351119" cy="7020560"/>
          </a:xfrm>
          <a:prstGeom prst="rect">
            <a:avLst/>
          </a:prstGeom>
        </p:spPr>
      </p:pic>
      <p:pic>
        <p:nvPicPr>
          <p:cNvPr id="6" name="Picture 5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746FA415-E779-E921-F2C8-23674787E5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5146" b="1938"/>
          <a:stretch/>
        </p:blipFill>
        <p:spPr>
          <a:xfrm>
            <a:off x="11836804" y="-162560"/>
            <a:ext cx="351119" cy="7020560"/>
          </a:xfrm>
          <a:prstGeom prst="rect">
            <a:avLst/>
          </a:prstGeom>
        </p:spPr>
      </p:pic>
      <p:pic>
        <p:nvPicPr>
          <p:cNvPr id="1026" name="Picture 2" descr="Midsection Of Woman Using Calculator On Table At Home stock ...">
            <a:extLst>
              <a:ext uri="{FF2B5EF4-FFF2-40B4-BE49-F238E27FC236}">
                <a16:creationId xmlns:a16="http://schemas.microsoft.com/office/drawing/2014/main" id="{4AFC5873-CB59-6E7B-AF87-828B9B69A4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0"/>
          <a:stretch/>
        </p:blipFill>
        <p:spPr bwMode="auto">
          <a:xfrm>
            <a:off x="6238848" y="908159"/>
            <a:ext cx="5085436" cy="4646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8539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2FC1036A-FC6F-204A-893C-8C4231E631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5146" b="1938"/>
          <a:stretch/>
        </p:blipFill>
        <p:spPr>
          <a:xfrm>
            <a:off x="0" y="-107482"/>
            <a:ext cx="351119" cy="6949440"/>
          </a:xfrm>
          <a:prstGeom prst="rect">
            <a:avLst/>
          </a:prstGeom>
        </p:spPr>
      </p:pic>
      <p:pic>
        <p:nvPicPr>
          <p:cNvPr id="7" name="Picture 6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CA52D644-098E-7643-BDFB-5E2FF5A2E2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5146" b="1938"/>
          <a:stretch/>
        </p:blipFill>
        <p:spPr>
          <a:xfrm>
            <a:off x="11840881" y="-111594"/>
            <a:ext cx="351119" cy="6949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A54757-4616-A547-85A0-3635676B0D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5954315"/>
            <a:ext cx="2498263" cy="6544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9F83DD-6743-9853-6C39-835DBE1C32AF}"/>
              </a:ext>
            </a:extLst>
          </p:cNvPr>
          <p:cNvSpPr txBox="1">
            <a:spLocks/>
          </p:cNvSpPr>
          <p:nvPr/>
        </p:nvSpPr>
        <p:spPr>
          <a:xfrm>
            <a:off x="609196" y="-370078"/>
            <a:ext cx="4730129" cy="112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>
                <a:solidFill>
                  <a:srgbClr val="0A4F30"/>
                </a:solidFill>
                <a:latin typeface="+mn-lt"/>
              </a:rPr>
              <a:t>Budgeting</a:t>
            </a:r>
            <a:endParaRPr lang="en-US" sz="28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19A076-FBA2-4E8A-149F-9D5E77CA51CA}"/>
              </a:ext>
            </a:extLst>
          </p:cNvPr>
          <p:cNvSpPr txBox="1"/>
          <p:nvPr/>
        </p:nvSpPr>
        <p:spPr>
          <a:xfrm>
            <a:off x="4838856" y="434824"/>
            <a:ext cx="3735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Expense Reduction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053C4E-5581-8BC9-242E-309694999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30" y="1136960"/>
            <a:ext cx="5511770" cy="3728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B10D265-7C31-4451-8AB8-658E99E0A8AB}"/>
              </a:ext>
            </a:extLst>
          </p:cNvPr>
          <p:cNvSpPr/>
          <p:nvPr/>
        </p:nvSpPr>
        <p:spPr>
          <a:xfrm>
            <a:off x="6630515" y="1472047"/>
            <a:ext cx="2330605" cy="9701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CCEF9076-D1AF-D1E3-4B6D-5CFE3E6D65DC}"/>
              </a:ext>
            </a:extLst>
          </p:cNvPr>
          <p:cNvSpPr/>
          <p:nvPr/>
        </p:nvSpPr>
        <p:spPr>
          <a:xfrm rot="5400000">
            <a:off x="5997429" y="1472886"/>
            <a:ext cx="484632" cy="97840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079643-9EA1-FA31-3DE4-BA04D5FA0ECB}"/>
              </a:ext>
            </a:extLst>
          </p:cNvPr>
          <p:cNvSpPr txBox="1"/>
          <p:nvPr/>
        </p:nvSpPr>
        <p:spPr>
          <a:xfrm>
            <a:off x="6949303" y="1719774"/>
            <a:ext cx="2232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 a Budget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F6AD9A5-E96A-1C63-2C45-07BDEBEDA8A1}"/>
              </a:ext>
            </a:extLst>
          </p:cNvPr>
          <p:cNvSpPr/>
          <p:nvPr/>
        </p:nvSpPr>
        <p:spPr>
          <a:xfrm>
            <a:off x="9401828" y="1472046"/>
            <a:ext cx="2330605" cy="271387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2890A688-FE82-5E78-033F-4EF9AA34BAAE}"/>
              </a:ext>
            </a:extLst>
          </p:cNvPr>
          <p:cNvSpPr/>
          <p:nvPr/>
        </p:nvSpPr>
        <p:spPr>
          <a:xfrm rot="16200000">
            <a:off x="9047606" y="1472886"/>
            <a:ext cx="484632" cy="97840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263FD8-AC68-5566-5595-7636D7A90333}"/>
              </a:ext>
            </a:extLst>
          </p:cNvPr>
          <p:cNvSpPr txBox="1"/>
          <p:nvPr/>
        </p:nvSpPr>
        <p:spPr>
          <a:xfrm>
            <a:off x="9481692" y="1557800"/>
            <a:ext cx="2232171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Identify potential cuts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Turn unknown into known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Remember, this is </a:t>
            </a:r>
            <a:r>
              <a:rPr lang="en-US" b="1" dirty="0"/>
              <a:t>temporary</a:t>
            </a:r>
            <a:endParaRPr lang="en-US" dirty="0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CE00DA22-35F1-DA83-0F07-142D38278B8E}"/>
              </a:ext>
            </a:extLst>
          </p:cNvPr>
          <p:cNvSpPr/>
          <p:nvPr/>
        </p:nvSpPr>
        <p:spPr>
          <a:xfrm rot="10800000">
            <a:off x="3326231" y="4375876"/>
            <a:ext cx="484632" cy="97840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001F0DE-B707-D90C-B322-32CCEE2473FC}"/>
              </a:ext>
            </a:extLst>
          </p:cNvPr>
          <p:cNvSpPr/>
          <p:nvPr/>
        </p:nvSpPr>
        <p:spPr>
          <a:xfrm>
            <a:off x="1681934" y="5026536"/>
            <a:ext cx="2330605" cy="970156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C98CEC-D883-D8C3-E704-C8D10B2788BD}"/>
              </a:ext>
            </a:extLst>
          </p:cNvPr>
          <p:cNvSpPr txBox="1"/>
          <p:nvPr/>
        </p:nvSpPr>
        <p:spPr>
          <a:xfrm>
            <a:off x="1966472" y="5264334"/>
            <a:ext cx="2232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Contact Providers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7A97D7E-91DD-4FE9-1061-38070C51CB22}"/>
              </a:ext>
            </a:extLst>
          </p:cNvPr>
          <p:cNvSpPr/>
          <p:nvPr/>
        </p:nvSpPr>
        <p:spPr>
          <a:xfrm>
            <a:off x="4375846" y="4865080"/>
            <a:ext cx="4585274" cy="189132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B940255B-2818-F05D-54A0-CE0C3C7B3500}"/>
              </a:ext>
            </a:extLst>
          </p:cNvPr>
          <p:cNvSpPr/>
          <p:nvPr/>
        </p:nvSpPr>
        <p:spPr>
          <a:xfrm rot="16200000">
            <a:off x="3998549" y="4992488"/>
            <a:ext cx="484632" cy="978408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0EF8DE-548A-9841-8149-DAF1B600B8B6}"/>
              </a:ext>
            </a:extLst>
          </p:cNvPr>
          <p:cNvSpPr txBox="1"/>
          <p:nvPr/>
        </p:nvSpPr>
        <p:spPr>
          <a:xfrm>
            <a:off x="4578638" y="4999306"/>
            <a:ext cx="41405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Credit cards, installment loans or home refinance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Insurance providers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Security monitoring, Internet provider, and Duke Energy </a:t>
            </a:r>
          </a:p>
        </p:txBody>
      </p:sp>
    </p:spTree>
    <p:extLst>
      <p:ext uri="{BB962C8B-B14F-4D97-AF65-F5344CB8AC3E}">
        <p14:creationId xmlns:p14="http://schemas.microsoft.com/office/powerpoint/2010/main" val="274363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2">
            <a:extLst>
              <a:ext uri="{FF2B5EF4-FFF2-40B4-BE49-F238E27FC236}">
                <a16:creationId xmlns:a16="http://schemas.microsoft.com/office/drawing/2014/main" id="{D4F824F4-5BE6-4612-AD65-0DF6BF339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594" y="213360"/>
            <a:ext cx="9992858" cy="121920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0A4F30"/>
                </a:solidFill>
                <a:latin typeface="+mn-lt"/>
              </a:rPr>
              <a:t>Options for Your 401k/403b</a:t>
            </a:r>
            <a:endParaRPr lang="en-US" sz="2800" i="1" dirty="0">
              <a:solidFill>
                <a:srgbClr val="0A4F30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2FC1036A-FC6F-204A-893C-8C4231E631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" t="2034" r="96196" b="1938"/>
          <a:stretch/>
        </p:blipFill>
        <p:spPr>
          <a:xfrm>
            <a:off x="-186686" y="0"/>
            <a:ext cx="292862" cy="6905068"/>
          </a:xfrm>
          <a:prstGeom prst="rect">
            <a:avLst/>
          </a:prstGeom>
        </p:spPr>
      </p:pic>
      <p:pic>
        <p:nvPicPr>
          <p:cNvPr id="7" name="Picture 6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CA52D644-098E-7643-BDFB-5E2FF5A2E2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" t="2034" r="95146" b="1938"/>
          <a:stretch/>
        </p:blipFill>
        <p:spPr>
          <a:xfrm>
            <a:off x="11859844" y="-18492"/>
            <a:ext cx="360732" cy="69050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A54757-4616-A547-85A0-3635676B0D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0" y="6146342"/>
            <a:ext cx="2683688" cy="70302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BB514F2-F6E2-6341-8286-C7041DDCF892}"/>
              </a:ext>
            </a:extLst>
          </p:cNvPr>
          <p:cNvGrpSpPr/>
          <p:nvPr/>
        </p:nvGrpSpPr>
        <p:grpSpPr>
          <a:xfrm>
            <a:off x="205111" y="1292685"/>
            <a:ext cx="7324310" cy="1020764"/>
            <a:chOff x="0" y="-99181"/>
            <a:chExt cx="5650123" cy="614916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18CB5FBB-63FD-4C44-B155-CBB547DBA057}"/>
                </a:ext>
              </a:extLst>
            </p:cNvPr>
            <p:cNvSpPr/>
            <p:nvPr/>
          </p:nvSpPr>
          <p:spPr>
            <a:xfrm>
              <a:off x="0" y="-99181"/>
              <a:ext cx="5650123" cy="614916"/>
            </a:xfrm>
            <a:prstGeom prst="roundRect">
              <a:avLst>
                <a:gd name="adj" fmla="val 10000"/>
              </a:avLst>
            </a:prstGeom>
            <a:solidFill>
              <a:srgbClr val="0A4F3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7" name="Rounded Rectangle 4">
              <a:extLst>
                <a:ext uri="{FF2B5EF4-FFF2-40B4-BE49-F238E27FC236}">
                  <a16:creationId xmlns:a16="http://schemas.microsoft.com/office/drawing/2014/main" id="{362EDBDA-46C7-9344-BD5A-0BB2860AD3ED}"/>
                </a:ext>
              </a:extLst>
            </p:cNvPr>
            <p:cNvSpPr txBox="1"/>
            <p:nvPr/>
          </p:nvSpPr>
          <p:spPr>
            <a:xfrm>
              <a:off x="88919" y="-81171"/>
              <a:ext cx="4914635" cy="5788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r>
                <a:rPr lang="en-US" sz="2000" dirty="0"/>
                <a:t>Leave assets at former employer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1EB251C-9C30-3943-970F-210B2D4B3AA2}"/>
              </a:ext>
            </a:extLst>
          </p:cNvPr>
          <p:cNvGrpSpPr/>
          <p:nvPr/>
        </p:nvGrpSpPr>
        <p:grpSpPr>
          <a:xfrm>
            <a:off x="1146187" y="2316579"/>
            <a:ext cx="7147463" cy="1078389"/>
            <a:chOff x="392883" y="723805"/>
            <a:chExt cx="5650123" cy="614916"/>
          </a:xfrm>
          <a:solidFill>
            <a:srgbClr val="00B050"/>
          </a:solidFill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213DD488-298C-3B4E-994D-F4E16D7BB4B9}"/>
                </a:ext>
              </a:extLst>
            </p:cNvPr>
            <p:cNvSpPr/>
            <p:nvPr/>
          </p:nvSpPr>
          <p:spPr>
            <a:xfrm>
              <a:off x="392883" y="723805"/>
              <a:ext cx="5650123" cy="61491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6">
              <a:extLst>
                <a:ext uri="{FF2B5EF4-FFF2-40B4-BE49-F238E27FC236}">
                  <a16:creationId xmlns:a16="http://schemas.microsoft.com/office/drawing/2014/main" id="{BA2C8EFC-E7BD-054A-9BBC-309F98E7CA9D}"/>
                </a:ext>
              </a:extLst>
            </p:cNvPr>
            <p:cNvSpPr txBox="1"/>
            <p:nvPr/>
          </p:nvSpPr>
          <p:spPr>
            <a:xfrm>
              <a:off x="538856" y="741815"/>
              <a:ext cx="4792482" cy="5788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r>
                <a:rPr lang="en-US" sz="2000" dirty="0"/>
                <a:t>Move assets to new employer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6B04626-E4A2-0041-A61D-914A8518DB66}"/>
              </a:ext>
            </a:extLst>
          </p:cNvPr>
          <p:cNvGrpSpPr/>
          <p:nvPr/>
        </p:nvGrpSpPr>
        <p:grpSpPr>
          <a:xfrm>
            <a:off x="1593450" y="3384374"/>
            <a:ext cx="7609186" cy="1047779"/>
            <a:chOff x="805833" y="2010200"/>
            <a:chExt cx="5650123" cy="614916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7DDEBA16-CED1-C24E-9405-9318C0E499D8}"/>
                </a:ext>
              </a:extLst>
            </p:cNvPr>
            <p:cNvSpPr/>
            <p:nvPr/>
          </p:nvSpPr>
          <p:spPr>
            <a:xfrm>
              <a:off x="805833" y="2010200"/>
              <a:ext cx="5650123" cy="61491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ounded Rectangle 8">
              <a:extLst>
                <a:ext uri="{FF2B5EF4-FFF2-40B4-BE49-F238E27FC236}">
                  <a16:creationId xmlns:a16="http://schemas.microsoft.com/office/drawing/2014/main" id="{0A1F1526-900C-6C49-B4BB-C9208BFA6671}"/>
                </a:ext>
              </a:extLst>
            </p:cNvPr>
            <p:cNvSpPr txBox="1"/>
            <p:nvPr/>
          </p:nvSpPr>
          <p:spPr>
            <a:xfrm>
              <a:off x="1165662" y="2038924"/>
              <a:ext cx="4792482" cy="5788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r>
                <a:rPr lang="en-US" dirty="0"/>
                <a:t>Roll over to a traditional IRA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C47EE7D-4FD5-5A57-C409-B9DD9C040957}"/>
              </a:ext>
            </a:extLst>
          </p:cNvPr>
          <p:cNvSpPr txBox="1"/>
          <p:nvPr/>
        </p:nvSpPr>
        <p:spPr>
          <a:xfrm>
            <a:off x="538381" y="213360"/>
            <a:ext cx="1768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0A4F30"/>
                </a:solidFill>
              </a:rPr>
              <a:t>401k/403b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8E7B8D-F973-48BB-A3D7-477EA339D817}"/>
              </a:ext>
            </a:extLst>
          </p:cNvPr>
          <p:cNvGrpSpPr/>
          <p:nvPr/>
        </p:nvGrpSpPr>
        <p:grpSpPr>
          <a:xfrm>
            <a:off x="2922054" y="4408413"/>
            <a:ext cx="7609186" cy="1182693"/>
            <a:chOff x="805833" y="2010200"/>
            <a:chExt cx="5650123" cy="614916"/>
          </a:xfrm>
          <a:solidFill>
            <a:schemeClr val="accent2"/>
          </a:solidFill>
        </p:grpSpPr>
        <p:sp>
          <p:nvSpPr>
            <p:cNvPr id="5" name="Rounded Rectangle 21">
              <a:extLst>
                <a:ext uri="{FF2B5EF4-FFF2-40B4-BE49-F238E27FC236}">
                  <a16:creationId xmlns:a16="http://schemas.microsoft.com/office/drawing/2014/main" id="{0C611CBE-985E-59B1-488B-75851EA91EA8}"/>
                </a:ext>
              </a:extLst>
            </p:cNvPr>
            <p:cNvSpPr/>
            <p:nvPr/>
          </p:nvSpPr>
          <p:spPr>
            <a:xfrm>
              <a:off x="805833" y="2010200"/>
              <a:ext cx="5650123" cy="61491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8">
              <a:extLst>
                <a:ext uri="{FF2B5EF4-FFF2-40B4-BE49-F238E27FC236}">
                  <a16:creationId xmlns:a16="http://schemas.microsoft.com/office/drawing/2014/main" id="{9102FE85-4A9A-1327-7321-23FA5DAF4047}"/>
                </a:ext>
              </a:extLst>
            </p:cNvPr>
            <p:cNvSpPr txBox="1"/>
            <p:nvPr/>
          </p:nvSpPr>
          <p:spPr>
            <a:xfrm>
              <a:off x="1165662" y="2038924"/>
              <a:ext cx="4792482" cy="5788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r>
                <a:rPr lang="en-US" dirty="0"/>
                <a:t>Convert to a Roth IRA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2C7A7A-9E94-00FB-FEB8-F53801CF7172}"/>
              </a:ext>
            </a:extLst>
          </p:cNvPr>
          <p:cNvGrpSpPr/>
          <p:nvPr/>
        </p:nvGrpSpPr>
        <p:grpSpPr>
          <a:xfrm>
            <a:off x="3867266" y="5622452"/>
            <a:ext cx="7609186" cy="1047779"/>
            <a:chOff x="805833" y="2010200"/>
            <a:chExt cx="5650123" cy="614916"/>
          </a:xfrm>
          <a:solidFill>
            <a:schemeClr val="accent3"/>
          </a:solidFill>
        </p:grpSpPr>
        <p:sp>
          <p:nvSpPr>
            <p:cNvPr id="11" name="Rounded Rectangle 21">
              <a:extLst>
                <a:ext uri="{FF2B5EF4-FFF2-40B4-BE49-F238E27FC236}">
                  <a16:creationId xmlns:a16="http://schemas.microsoft.com/office/drawing/2014/main" id="{C696A7A5-F693-9377-40E5-123B5FE3E4D6}"/>
                </a:ext>
              </a:extLst>
            </p:cNvPr>
            <p:cNvSpPr/>
            <p:nvPr/>
          </p:nvSpPr>
          <p:spPr>
            <a:xfrm>
              <a:off x="805833" y="2010200"/>
              <a:ext cx="5650123" cy="61491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8">
              <a:extLst>
                <a:ext uri="{FF2B5EF4-FFF2-40B4-BE49-F238E27FC236}">
                  <a16:creationId xmlns:a16="http://schemas.microsoft.com/office/drawing/2014/main" id="{44A71F82-7A02-1B45-2086-D82142844FAE}"/>
                </a:ext>
              </a:extLst>
            </p:cNvPr>
            <p:cNvSpPr txBox="1"/>
            <p:nvPr/>
          </p:nvSpPr>
          <p:spPr>
            <a:xfrm>
              <a:off x="1165662" y="2038924"/>
              <a:ext cx="4792482" cy="5788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r>
                <a:rPr lang="en-US" dirty="0"/>
                <a:t>Withdraw (PENALTIES!!!!)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131424" y="1285233"/>
            <a:ext cx="3397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+</a:t>
            </a:r>
            <a:r>
              <a:rPr lang="en-US" dirty="0">
                <a:solidFill>
                  <a:schemeClr val="bg1"/>
                </a:solidFill>
              </a:rPr>
              <a:t> Low administrative cost, increased protection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31425" y="1935639"/>
            <a:ext cx="3261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-</a:t>
            </a:r>
            <a:r>
              <a:rPr lang="en-US" dirty="0">
                <a:solidFill>
                  <a:schemeClr val="bg1"/>
                </a:solidFill>
              </a:rPr>
              <a:t> Limited options, Limited access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07278" y="2345795"/>
            <a:ext cx="3386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+</a:t>
            </a:r>
            <a:r>
              <a:rPr lang="en-US" dirty="0">
                <a:solidFill>
                  <a:schemeClr val="bg1"/>
                </a:solidFill>
              </a:rPr>
              <a:t> Low administrative cost, increased protection, loan option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907279" y="2996201"/>
            <a:ext cx="3261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-</a:t>
            </a:r>
            <a:r>
              <a:rPr lang="en-US" dirty="0">
                <a:solidFill>
                  <a:schemeClr val="bg1"/>
                </a:solidFill>
              </a:rPr>
              <a:t> Limited options, Limited access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261956" y="3394967"/>
            <a:ext cx="3940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+</a:t>
            </a:r>
            <a:r>
              <a:rPr lang="en-US" dirty="0">
                <a:solidFill>
                  <a:schemeClr val="bg1"/>
                </a:solidFill>
              </a:rPr>
              <a:t> More options, more access, access to advice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61957" y="4045373"/>
            <a:ext cx="394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-</a:t>
            </a:r>
            <a:r>
              <a:rPr lang="en-US" dirty="0">
                <a:solidFill>
                  <a:schemeClr val="bg1"/>
                </a:solidFill>
              </a:rPr>
              <a:t> Potentially higher costs, less protection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48822" y="4404338"/>
            <a:ext cx="4582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+</a:t>
            </a:r>
            <a:r>
              <a:rPr lang="en-US" dirty="0">
                <a:solidFill>
                  <a:schemeClr val="bg1"/>
                </a:solidFill>
              </a:rPr>
              <a:t> More options, more access, access to advice, tax free withdrawals after 59 1/2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48822" y="4993719"/>
            <a:ext cx="4582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-</a:t>
            </a:r>
            <a:r>
              <a:rPr lang="en-US" dirty="0">
                <a:solidFill>
                  <a:schemeClr val="bg1"/>
                </a:solidFill>
              </a:rPr>
              <a:t> Potentially higher costs, less protection, *</a:t>
            </a:r>
            <a:r>
              <a:rPr lang="en-US" b="1" dirty="0">
                <a:solidFill>
                  <a:schemeClr val="bg1"/>
                </a:solidFill>
              </a:rPr>
              <a:t>conversions taxed as income*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73174" y="5626110"/>
            <a:ext cx="4303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+</a:t>
            </a:r>
            <a:r>
              <a:rPr lang="en-US" dirty="0">
                <a:solidFill>
                  <a:schemeClr val="bg1"/>
                </a:solidFill>
              </a:rPr>
              <a:t> Immediate access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173175" y="5922467"/>
            <a:ext cx="4303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- </a:t>
            </a:r>
            <a:r>
              <a:rPr lang="en-US" dirty="0">
                <a:solidFill>
                  <a:schemeClr val="bg1"/>
                </a:solidFill>
              </a:rPr>
              <a:t>Taxed at income plus 10% penalty if less than 59 ½, decreases retirement account</a:t>
            </a:r>
          </a:p>
        </p:txBody>
      </p:sp>
    </p:spTree>
    <p:extLst>
      <p:ext uri="{BB962C8B-B14F-4D97-AF65-F5344CB8AC3E}">
        <p14:creationId xmlns:p14="http://schemas.microsoft.com/office/powerpoint/2010/main" val="303767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2FC1036A-FC6F-204A-893C-8C4231E631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5146" b="1938"/>
          <a:stretch/>
        </p:blipFill>
        <p:spPr>
          <a:xfrm>
            <a:off x="0" y="-107482"/>
            <a:ext cx="351119" cy="6949440"/>
          </a:xfrm>
          <a:prstGeom prst="rect">
            <a:avLst/>
          </a:prstGeom>
        </p:spPr>
      </p:pic>
      <p:pic>
        <p:nvPicPr>
          <p:cNvPr id="7" name="Picture 6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CA52D644-098E-7643-BDFB-5E2FF5A2E2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5146" b="1938"/>
          <a:stretch/>
        </p:blipFill>
        <p:spPr>
          <a:xfrm>
            <a:off x="11840881" y="-111594"/>
            <a:ext cx="351119" cy="6949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A54757-4616-A547-85A0-3635676B0D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0" y="5780087"/>
            <a:ext cx="2969433" cy="777875"/>
          </a:xfrm>
          <a:prstGeom prst="rect">
            <a:avLst/>
          </a:prstGeom>
        </p:spPr>
      </p:pic>
      <p:sp>
        <p:nvSpPr>
          <p:cNvPr id="11" name="Straight Connector 3"/>
          <p:cNvSpPr/>
          <p:nvPr/>
        </p:nvSpPr>
        <p:spPr>
          <a:xfrm>
            <a:off x="5784415" y="911558"/>
            <a:ext cx="6828255" cy="3802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6828255" y="0"/>
                </a:moveTo>
                <a:lnTo>
                  <a:pt x="6828255" y="321007"/>
                </a:lnTo>
                <a:lnTo>
                  <a:pt x="0" y="321007"/>
                </a:lnTo>
                <a:lnTo>
                  <a:pt x="0" y="607814"/>
                </a:lnTo>
              </a:path>
            </a:pathLst>
          </a:custGeom>
          <a:noFill/>
          <a:ln>
            <a:noFill/>
            <a:tailEnd type="arrow"/>
          </a:ln>
        </p:spPr>
        <p:style>
          <a:lnRef idx="1">
            <a:schemeClr val="accent5">
              <a:hueOff val="-3379271"/>
              <a:satOff val="-8710"/>
              <a:lumOff val="-5883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en-US" sz="3600" dirty="0">
                <a:solidFill>
                  <a:srgbClr val="0A4F30"/>
                </a:solidFill>
              </a:rPr>
              <a:t>Unemployment Claims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9F83DD-6743-9853-6C39-835DBE1C32AF}"/>
              </a:ext>
            </a:extLst>
          </p:cNvPr>
          <p:cNvSpPr txBox="1">
            <a:spLocks/>
          </p:cNvSpPr>
          <p:nvPr/>
        </p:nvSpPr>
        <p:spPr>
          <a:xfrm>
            <a:off x="609196" y="-370078"/>
            <a:ext cx="4730129" cy="112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>
                <a:solidFill>
                  <a:srgbClr val="0A4F30"/>
                </a:solidFill>
                <a:latin typeface="+mn-lt"/>
              </a:rPr>
              <a:t>Cash Management</a:t>
            </a:r>
            <a:endParaRPr lang="en-US" sz="28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5ED34C2-3696-EED1-D659-3DBCB0991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136" y="2038419"/>
            <a:ext cx="8482584" cy="64633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-File now even if receiving severance</a:t>
            </a:r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223555-F0F7-CF4D-B8D5-3DD72E621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268" y="1465788"/>
            <a:ext cx="3166294" cy="1394817"/>
          </a:xfrm>
          <a:prstGeom prst="rect">
            <a:avLst/>
          </a:prstGeom>
        </p:spPr>
      </p:pic>
      <p:pic>
        <p:nvPicPr>
          <p:cNvPr id="2052" name="Picture 4" descr="Goodwill Teams With Ohio Means Jobs To Assist Job Seekers – Goodwill  Industries of Northwest Ohio, Inc">
            <a:extLst>
              <a:ext uri="{FF2B5EF4-FFF2-40B4-BE49-F238E27FC236}">
                <a16:creationId xmlns:a16="http://schemas.microsoft.com/office/drawing/2014/main" id="{4E8AE0F6-0862-80D7-42E4-CDB132EA9E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7" t="17128" r="21035" b="18880"/>
          <a:stretch/>
        </p:blipFill>
        <p:spPr bwMode="auto">
          <a:xfrm>
            <a:off x="6861106" y="2968748"/>
            <a:ext cx="1889761" cy="170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F89632-631E-118C-269E-0DC15DDF35A2}"/>
              </a:ext>
            </a:extLst>
          </p:cNvPr>
          <p:cNvSpPr txBox="1"/>
          <p:nvPr/>
        </p:nvSpPr>
        <p:spPr>
          <a:xfrm>
            <a:off x="901979" y="3039960"/>
            <a:ext cx="2686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A4F30"/>
                </a:solidFill>
              </a:rPr>
              <a:t>No Downside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A809BF-6E2F-2EC3-BF05-A1716051FCDA}"/>
              </a:ext>
            </a:extLst>
          </p:cNvPr>
          <p:cNvSpPr txBox="1"/>
          <p:nvPr/>
        </p:nvSpPr>
        <p:spPr>
          <a:xfrm>
            <a:off x="975360" y="3820160"/>
            <a:ext cx="5738174" cy="96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Clock doesn’t start until you start receiving money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Take advantage of all means available to you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68A088-0D75-0E20-6015-D3D004D6EAB8}"/>
              </a:ext>
            </a:extLst>
          </p:cNvPr>
          <p:cNvSpPr txBox="1"/>
          <p:nvPr/>
        </p:nvSpPr>
        <p:spPr>
          <a:xfrm>
            <a:off x="975360" y="4901666"/>
            <a:ext cx="2284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A4F30"/>
                </a:solidFill>
              </a:rPr>
              <a:t>Worst Case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5C6FD4-1062-4652-7C06-D4A4394C0EE1}"/>
              </a:ext>
            </a:extLst>
          </p:cNvPr>
          <p:cNvSpPr txBox="1"/>
          <p:nvPr/>
        </p:nvSpPr>
        <p:spPr>
          <a:xfrm>
            <a:off x="975360" y="5547997"/>
            <a:ext cx="5836213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Your benefits are delayed until your severance ends</a:t>
            </a:r>
          </a:p>
        </p:txBody>
      </p:sp>
      <p:pic>
        <p:nvPicPr>
          <p:cNvPr id="1026" name="Picture 2" descr="DWD: Contact Us">
            <a:extLst>
              <a:ext uri="{FF2B5EF4-FFF2-40B4-BE49-F238E27FC236}">
                <a16:creationId xmlns:a16="http://schemas.microsoft.com/office/drawing/2014/main" id="{7591B725-9246-6A6B-AAB6-7014BB7CB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285" y="3363125"/>
            <a:ext cx="2686761" cy="105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70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2FC1036A-FC6F-204A-893C-8C4231E631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5146" b="1938"/>
          <a:stretch/>
        </p:blipFill>
        <p:spPr>
          <a:xfrm>
            <a:off x="0" y="-107482"/>
            <a:ext cx="351119" cy="6949440"/>
          </a:xfrm>
          <a:prstGeom prst="rect">
            <a:avLst/>
          </a:prstGeom>
        </p:spPr>
      </p:pic>
      <p:pic>
        <p:nvPicPr>
          <p:cNvPr id="7" name="Picture 6" descr="A picture containing green, water, white, table&#10;&#10;Description automatically generated">
            <a:extLst>
              <a:ext uri="{FF2B5EF4-FFF2-40B4-BE49-F238E27FC236}">
                <a16:creationId xmlns:a16="http://schemas.microsoft.com/office/drawing/2014/main" id="{CA52D644-098E-7643-BDFB-5E2FF5A2E2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938" r="95146" b="1938"/>
          <a:stretch/>
        </p:blipFill>
        <p:spPr>
          <a:xfrm>
            <a:off x="11840881" y="-111594"/>
            <a:ext cx="351119" cy="6949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A54757-4616-A547-85A0-3635676B0D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0" y="5780087"/>
            <a:ext cx="2969433" cy="777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9F83DD-6743-9853-6C39-835DBE1C32AF}"/>
              </a:ext>
            </a:extLst>
          </p:cNvPr>
          <p:cNvSpPr txBox="1">
            <a:spLocks/>
          </p:cNvSpPr>
          <p:nvPr/>
        </p:nvSpPr>
        <p:spPr>
          <a:xfrm>
            <a:off x="609196" y="-370078"/>
            <a:ext cx="4730129" cy="112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>
                <a:solidFill>
                  <a:srgbClr val="0A4F30"/>
                </a:solidFill>
                <a:latin typeface="+mn-lt"/>
              </a:rPr>
              <a:t>Cash Management</a:t>
            </a:r>
            <a:endParaRPr lang="en-US" sz="28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3DECC0-A396-A34C-2814-A41E6BC4DC66}"/>
              </a:ext>
            </a:extLst>
          </p:cNvPr>
          <p:cNvSpPr txBox="1"/>
          <p:nvPr/>
        </p:nvSpPr>
        <p:spPr>
          <a:xfrm>
            <a:off x="1463199" y="1225350"/>
            <a:ext cx="3939155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KENTUCKY</a:t>
            </a:r>
            <a:br>
              <a:rPr lang="en-US" dirty="0"/>
            </a:br>
            <a:r>
              <a:rPr lang="en-US" dirty="0"/>
              <a:t>12 weeks of Unemployment Insurance</a:t>
            </a:r>
            <a:br>
              <a:rPr lang="en-US" dirty="0"/>
            </a:br>
            <a:r>
              <a:rPr lang="en-US" b="1" dirty="0">
                <a:solidFill>
                  <a:srgbClr val="00B050"/>
                </a:solidFill>
              </a:rPr>
              <a:t>5  Work Search Requirements per week</a:t>
            </a:r>
          </a:p>
          <a:p>
            <a:endParaRPr lang="en-US" dirty="0"/>
          </a:p>
          <a:p>
            <a:r>
              <a:rPr lang="en-US" sz="2800" dirty="0"/>
              <a:t>OHIO</a:t>
            </a:r>
          </a:p>
          <a:p>
            <a:r>
              <a:rPr lang="en-US" dirty="0"/>
              <a:t>26 weeks of Unemployment Insurance</a:t>
            </a:r>
          </a:p>
          <a:p>
            <a:r>
              <a:rPr lang="en-US" dirty="0"/>
              <a:t>2 Work Search Requirements per week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sz="2800" dirty="0"/>
              <a:t>INDIANA</a:t>
            </a:r>
          </a:p>
          <a:p>
            <a:r>
              <a:rPr lang="en-US" dirty="0"/>
              <a:t>26 weeks of Unemployment Insurance</a:t>
            </a:r>
          </a:p>
          <a:p>
            <a:r>
              <a:rPr lang="en-US" dirty="0"/>
              <a:t>2 Work Search Requirements per week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6155D5-8854-4558-D62B-D1919734C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9955" y="1225350"/>
            <a:ext cx="4708636" cy="3575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0162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1224</Words>
  <Application>Microsoft Office PowerPoint</Application>
  <PresentationFormat>Widescreen</PresentationFormat>
  <Paragraphs>209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Serifa</vt:lpstr>
      <vt:lpstr>Office Theme</vt:lpstr>
      <vt:lpstr>Financial Wellness in Career Transition</vt:lpstr>
      <vt:lpstr>Financial Concerns  Keeping You Up at Night?</vt:lpstr>
      <vt:lpstr>PowerPoint Presentation</vt:lpstr>
      <vt:lpstr>Cash Management</vt:lpstr>
      <vt:lpstr>Cash Management</vt:lpstr>
      <vt:lpstr>PowerPoint Presentation</vt:lpstr>
      <vt:lpstr>Options for Your 401k/403b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Library Resources to Save $$$</vt:lpstr>
      <vt:lpstr>PowerPoint Presentation</vt:lpstr>
      <vt:lpstr>Introduction to Online Learning</vt:lpstr>
      <vt:lpstr>Consider a Contract or Survival Job</vt:lpstr>
      <vt:lpstr>PowerPoint Presentation</vt:lpstr>
      <vt:lpstr>PowerPoint Presentation</vt:lpstr>
      <vt:lpstr>Health Insurance</vt:lpstr>
      <vt:lpstr>Financial Wellness in Job Transition</vt:lpstr>
      <vt:lpstr>Additional Resources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Write an  Effective Cover Letter</dc:title>
  <dc:creator>Dawn Shoemaker</dc:creator>
  <cp:lastModifiedBy>Kostas Papakirk</cp:lastModifiedBy>
  <cp:revision>33</cp:revision>
  <dcterms:created xsi:type="dcterms:W3CDTF">2020-12-18T16:03:14Z</dcterms:created>
  <dcterms:modified xsi:type="dcterms:W3CDTF">2023-01-25T17:58:22Z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eae103dc-c9b5-4a4d-b316-b4eb48341657</vt:lpwstr>
  </property>
  <property fmtid="{D5CDD505-2E9C-101B-9397-08002B2CF9AE}" pid="3" name="Classification">
    <vt:lpwstr>Unclassified</vt:lpwstr>
  </property>
</Properties>
</file>