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20" r:id="rId4"/>
  </p:sldMasterIdLst>
  <p:notesMasterIdLst>
    <p:notesMasterId r:id="rId23"/>
  </p:notesMasterIdLst>
  <p:handoutMasterIdLst>
    <p:handoutMasterId r:id="rId24"/>
  </p:handoutMasterIdLst>
  <p:sldIdLst>
    <p:sldId id="496" r:id="rId5"/>
    <p:sldId id="497" r:id="rId6"/>
    <p:sldId id="498" r:id="rId7"/>
    <p:sldId id="508" r:id="rId8"/>
    <p:sldId id="500" r:id="rId9"/>
    <p:sldId id="509" r:id="rId10"/>
    <p:sldId id="510" r:id="rId11"/>
    <p:sldId id="511" r:id="rId12"/>
    <p:sldId id="512" r:id="rId13"/>
    <p:sldId id="513" r:id="rId14"/>
    <p:sldId id="514" r:id="rId15"/>
    <p:sldId id="515" r:id="rId16"/>
    <p:sldId id="516" r:id="rId17"/>
    <p:sldId id="520" r:id="rId18"/>
    <p:sldId id="517" r:id="rId19"/>
    <p:sldId id="518" r:id="rId20"/>
    <p:sldId id="519" r:id="rId21"/>
    <p:sldId id="50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42" y="30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=""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=""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=""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=""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=""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=""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=""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=""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=""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=""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=""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=""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=""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=""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=""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=""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=""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=""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=""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=""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=""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=""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=""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8"/>
            <a:ext cx="10515600" cy="41056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=""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=""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=""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=""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=""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=""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=""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=""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=""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=""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=""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=""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=""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=""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04288"/>
            <a:ext cx="5181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04288"/>
            <a:ext cx="5181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=""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ress.org/holmes-rahe-stress-inventory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182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163.sv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stress.org/holmes-rahe-stress-inventory" TargetMode="Externa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 smtClean="0">
                <a:solidFill>
                  <a:schemeClr val="bg1"/>
                </a:solidFill>
              </a:rPr>
              <a:t>Stress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How to manage it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before it manages you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be gentle with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Eat right </a:t>
            </a:r>
          </a:p>
          <a:p>
            <a:pPr lvl="1"/>
            <a:r>
              <a:rPr lang="en-US" dirty="0" smtClean="0"/>
              <a:t>More protein</a:t>
            </a:r>
          </a:p>
          <a:p>
            <a:pPr lvl="1"/>
            <a:r>
              <a:rPr lang="en-US" dirty="0" smtClean="0"/>
              <a:t>Less sugar</a:t>
            </a:r>
          </a:p>
          <a:p>
            <a:pPr lvl="1"/>
            <a:r>
              <a:rPr lang="en-US" dirty="0" smtClean="0"/>
              <a:t>Less caffeine</a:t>
            </a:r>
          </a:p>
          <a:p>
            <a:pPr lvl="1"/>
            <a:r>
              <a:rPr lang="en-US" dirty="0" smtClean="0"/>
              <a:t>Less alcohol</a:t>
            </a:r>
          </a:p>
          <a:p>
            <a:r>
              <a:rPr lang="en-US" dirty="0" smtClean="0"/>
              <a:t> Exercise (I know…)</a:t>
            </a:r>
          </a:p>
          <a:p>
            <a:pPr lvl="1"/>
            <a:r>
              <a:rPr lang="en-US" dirty="0" smtClean="0"/>
              <a:t>Take a walk </a:t>
            </a:r>
          </a:p>
          <a:p>
            <a:pPr lvl="1"/>
            <a:r>
              <a:rPr lang="en-US" dirty="0" smtClean="0"/>
              <a:t>Stretch</a:t>
            </a:r>
          </a:p>
          <a:p>
            <a:r>
              <a:rPr lang="en-US" dirty="0" smtClean="0"/>
              <a:t>Take a treat</a:t>
            </a:r>
          </a:p>
          <a:p>
            <a:pPr lvl="1"/>
            <a:r>
              <a:rPr lang="en-US" dirty="0" smtClean="0"/>
              <a:t>Cup of tea</a:t>
            </a:r>
            <a:endParaRPr lang="en-US" dirty="0"/>
          </a:p>
          <a:p>
            <a:pPr lvl="1"/>
            <a:r>
              <a:rPr lang="en-US" dirty="0" smtClean="0"/>
              <a:t>Nap</a:t>
            </a:r>
            <a:endParaRPr lang="en-US" dirty="0"/>
          </a:p>
          <a:p>
            <a:pPr lvl="1"/>
            <a:r>
              <a:rPr lang="en-US" dirty="0" smtClean="0"/>
              <a:t>One hour for yourself</a:t>
            </a:r>
          </a:p>
        </p:txBody>
      </p:sp>
    </p:spTree>
    <p:extLst>
      <p:ext uri="{BB962C8B-B14F-4D97-AF65-F5344CB8AC3E}">
        <p14:creationId xmlns:p14="http://schemas.microsoft.com/office/powerpoint/2010/main" val="304403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do about it – chronic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Stress that lasts for months or outlives the situational cause is chronic stress</a:t>
            </a:r>
          </a:p>
          <a:p>
            <a:pPr lvl="1"/>
            <a:r>
              <a:rPr lang="en-US" dirty="0" smtClean="0"/>
              <a:t>Heart attack</a:t>
            </a:r>
          </a:p>
          <a:p>
            <a:pPr lvl="1"/>
            <a:r>
              <a:rPr lang="en-US" dirty="0" smtClean="0"/>
              <a:t>Stroke</a:t>
            </a:r>
          </a:p>
          <a:p>
            <a:pPr lvl="1"/>
            <a:r>
              <a:rPr lang="en-US" dirty="0" smtClean="0"/>
              <a:t>Hypertension</a:t>
            </a:r>
          </a:p>
          <a:p>
            <a:pPr lvl="1"/>
            <a:r>
              <a:rPr lang="en-US" dirty="0" smtClean="0"/>
              <a:t>Obesity</a:t>
            </a:r>
          </a:p>
          <a:p>
            <a:pPr lvl="1"/>
            <a:r>
              <a:rPr lang="en-US" dirty="0" smtClean="0"/>
              <a:t>Diabetes</a:t>
            </a:r>
          </a:p>
          <a:p>
            <a:pPr lvl="1"/>
            <a:r>
              <a:rPr lang="en-US" dirty="0" smtClean="0"/>
              <a:t>Addiction</a:t>
            </a:r>
          </a:p>
          <a:p>
            <a:pPr lvl="1"/>
            <a:r>
              <a:rPr lang="en-US" dirty="0" smtClean="0"/>
              <a:t>Chronic disease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4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do about it – chronic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Four “A’s” of Stress Management</a:t>
            </a:r>
          </a:p>
          <a:p>
            <a:pPr lvl="1"/>
            <a:r>
              <a:rPr lang="en-US" dirty="0" smtClean="0"/>
              <a:t>Avoid</a:t>
            </a:r>
          </a:p>
          <a:p>
            <a:pPr lvl="1"/>
            <a:r>
              <a:rPr lang="en-US" dirty="0" smtClean="0"/>
              <a:t>Alter</a:t>
            </a:r>
          </a:p>
          <a:p>
            <a:pPr lvl="1"/>
            <a:r>
              <a:rPr lang="en-US" dirty="0" smtClean="0"/>
              <a:t>Adapt </a:t>
            </a:r>
          </a:p>
          <a:p>
            <a:pPr lvl="1"/>
            <a:r>
              <a:rPr lang="en-US" dirty="0" smtClean="0"/>
              <a:t>Accept</a:t>
            </a:r>
          </a:p>
          <a:p>
            <a:r>
              <a:rPr lang="en-US" dirty="0" smtClean="0"/>
              <a:t>Plus One More “A”</a:t>
            </a:r>
          </a:p>
          <a:p>
            <a:pPr lvl="1"/>
            <a:r>
              <a:rPr lang="en-US" dirty="0" smtClean="0"/>
              <a:t>Assert</a:t>
            </a:r>
          </a:p>
          <a:p>
            <a:pPr lvl="1"/>
            <a:endParaRPr lang="en-US" dirty="0"/>
          </a:p>
          <a:p>
            <a:pPr marL="128016" lvl="1" indent="0">
              <a:buNone/>
            </a:pPr>
            <a:r>
              <a:rPr lang="en-US" dirty="0" smtClean="0">
                <a:hlinkClick r:id="rId2"/>
              </a:rPr>
              <a:t>Holmes-</a:t>
            </a:r>
            <a:r>
              <a:rPr lang="en-US" dirty="0" err="1" smtClean="0">
                <a:hlinkClick r:id="rId2"/>
              </a:rPr>
              <a:t>Rahe</a:t>
            </a:r>
            <a:r>
              <a:rPr lang="en-US" dirty="0" smtClean="0">
                <a:hlinkClick r:id="rId2"/>
              </a:rPr>
              <a:t> Stress Inventory</a:t>
            </a:r>
            <a:endParaRPr lang="en-US" dirty="0" smtClean="0"/>
          </a:p>
          <a:p>
            <a:pPr lvl="1"/>
            <a:endParaRPr lang="en-US" dirty="0"/>
          </a:p>
          <a:p>
            <a:pPr marL="128016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52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do about it – chronic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Seek medical attention</a:t>
            </a:r>
          </a:p>
          <a:p>
            <a:pPr lvl="1"/>
            <a:r>
              <a:rPr lang="en-US" dirty="0" smtClean="0"/>
              <a:t>Therapy</a:t>
            </a:r>
          </a:p>
          <a:p>
            <a:pPr lvl="1"/>
            <a:r>
              <a:rPr lang="en-US" dirty="0" smtClean="0"/>
              <a:t>Medical doctor</a:t>
            </a:r>
          </a:p>
          <a:p>
            <a:r>
              <a:rPr lang="en-US" dirty="0" smtClean="0"/>
              <a:t>Make changes</a:t>
            </a:r>
          </a:p>
          <a:p>
            <a:pPr lvl="1"/>
            <a:r>
              <a:rPr lang="en-US" dirty="0" smtClean="0"/>
              <a:t>Job</a:t>
            </a:r>
          </a:p>
          <a:p>
            <a:pPr lvl="1"/>
            <a:r>
              <a:rPr lang="en-US" dirty="0" smtClean="0"/>
              <a:t>Diet</a:t>
            </a:r>
          </a:p>
          <a:p>
            <a:pPr lvl="1"/>
            <a:r>
              <a:rPr lang="en-US" dirty="0" smtClean="0"/>
              <a:t>Routine sleep</a:t>
            </a:r>
            <a:endParaRPr lang="en-US" dirty="0"/>
          </a:p>
          <a:p>
            <a:pPr lvl="1"/>
            <a:r>
              <a:rPr lang="en-US" dirty="0" smtClean="0"/>
              <a:t>Exercise routine</a:t>
            </a:r>
          </a:p>
          <a:p>
            <a:pPr lvl="1"/>
            <a:r>
              <a:rPr lang="en-US" dirty="0" smtClean="0"/>
              <a:t>Personal relationships</a:t>
            </a:r>
          </a:p>
          <a:p>
            <a:pPr lvl="1"/>
            <a:r>
              <a:rPr lang="en-US" dirty="0" smtClean="0"/>
              <a:t>Time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28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do about it – chronic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word about time management</a:t>
            </a:r>
            <a:endParaRPr lang="en-US" dirty="0" smtClean="0"/>
          </a:p>
          <a:p>
            <a:pPr lvl="1"/>
            <a:r>
              <a:rPr lang="en-US" dirty="0" smtClean="0"/>
              <a:t>This is a place where you have control</a:t>
            </a:r>
          </a:p>
          <a:p>
            <a:pPr lvl="1"/>
            <a:r>
              <a:rPr lang="en-US" dirty="0" smtClean="0"/>
              <a:t>There are lots of tips you can try to get better control of your time</a:t>
            </a:r>
          </a:p>
          <a:p>
            <a:pPr lvl="2"/>
            <a:r>
              <a:rPr lang="en-US" smtClean="0"/>
              <a:t>Let’s discuss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28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do about it – chronic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Relaxation techniques</a:t>
            </a:r>
          </a:p>
          <a:p>
            <a:pPr lvl="1"/>
            <a:r>
              <a:rPr lang="en-US" dirty="0" smtClean="0"/>
              <a:t>Breathing exercises</a:t>
            </a:r>
          </a:p>
          <a:p>
            <a:pPr lvl="1"/>
            <a:r>
              <a:rPr lang="en-US" dirty="0" smtClean="0"/>
              <a:t>Yoga</a:t>
            </a:r>
          </a:p>
          <a:p>
            <a:pPr lvl="1"/>
            <a:r>
              <a:rPr lang="en-US" dirty="0" smtClean="0"/>
              <a:t>Meditation</a:t>
            </a:r>
          </a:p>
          <a:p>
            <a:pPr lvl="1"/>
            <a:r>
              <a:rPr lang="en-US" dirty="0" smtClean="0"/>
              <a:t>Mindfulness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59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do about it – chronic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 realistic goals</a:t>
            </a:r>
          </a:p>
          <a:p>
            <a:r>
              <a:rPr lang="en-US" dirty="0" smtClean="0"/>
              <a:t>Set realistic expectations</a:t>
            </a:r>
          </a:p>
          <a:p>
            <a:r>
              <a:rPr lang="en-US" dirty="0" smtClean="0"/>
              <a:t>Keep your eyes on your own “paper”</a:t>
            </a:r>
          </a:p>
          <a:p>
            <a:pPr lvl="1"/>
            <a:r>
              <a:rPr lang="en-US" dirty="0" smtClean="0"/>
              <a:t>Drop “supposed to” from your vocabulary</a:t>
            </a:r>
          </a:p>
          <a:p>
            <a:r>
              <a:rPr lang="en-US" dirty="0" smtClean="0"/>
              <a:t>Find You – Be You – Love You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12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thoughts…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522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F5BB92-813C-4042-B316-05BBE4D46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pic>
        <p:nvPicPr>
          <p:cNvPr id="23" name="Online Image Placeholder 23" descr="User">
            <a:extLst>
              <a:ext uri="{FF2B5EF4-FFF2-40B4-BE49-F238E27FC236}">
                <a16:creationId xmlns="" xmlns:a16="http://schemas.microsoft.com/office/drawing/2014/main" id="{B4D6CBD8-BAE2-4829-AC80-ACEA4658DDC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/>
      </p:pic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id="{41690B51-B7AB-4D15-951F-60CB62BB8DC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Vicki Berling</a:t>
            </a:r>
            <a:endParaRPr lang="en-US" dirty="0"/>
          </a:p>
          <a:p>
            <a:endParaRPr lang="en-US" dirty="0"/>
          </a:p>
        </p:txBody>
      </p:sp>
      <p:pic>
        <p:nvPicPr>
          <p:cNvPr id="25" name="Online Image Placeholder 27" descr="Envelope">
            <a:extLst>
              <a:ext uri="{FF2B5EF4-FFF2-40B4-BE49-F238E27FC236}">
                <a16:creationId xmlns="" xmlns:a16="http://schemas.microsoft.com/office/drawing/2014/main" id="{329FB706-264C-44A5-B17E-0D396F61AEF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/>
      </p:pic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53C6B086-BC3B-4FE1-A23D-D1396E627EE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Vicki@buildersnky.com</a:t>
            </a:r>
            <a:endParaRPr lang="en-US" dirty="0"/>
          </a:p>
          <a:p>
            <a:endParaRPr lang="en-US" dirty="0"/>
          </a:p>
        </p:txBody>
      </p:sp>
      <p:pic>
        <p:nvPicPr>
          <p:cNvPr id="27" name="Online Image Placeholder 11" descr="Monitor">
            <a:extLst>
              <a:ext uri="{FF2B5EF4-FFF2-40B4-BE49-F238E27FC236}">
                <a16:creationId xmlns="" xmlns:a16="http://schemas.microsoft.com/office/drawing/2014/main" id="{6EC943CF-98BB-4FE5-A6A8-5371D13646A3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/>
      </p:pic>
      <p:sp>
        <p:nvSpPr>
          <p:cNvPr id="11" name="Text Placeholder 10">
            <a:extLst>
              <a:ext uri="{FF2B5EF4-FFF2-40B4-BE49-F238E27FC236}">
                <a16:creationId xmlns="" xmlns:a16="http://schemas.microsoft.com/office/drawing/2014/main" id="{1612A310-0919-4438-952C-499AC4A95E7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smtClean="0"/>
              <a:t>BuildingInstitute.com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63B58A6-180C-4F65-9C7E-460497F34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942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64A1D1-DD07-4DD2-A527-4B1F52D6A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60" y="649224"/>
            <a:ext cx="4464304" cy="5568696"/>
          </a:xfrm>
        </p:spPr>
        <p:txBody>
          <a:bodyPr/>
          <a:lstStyle/>
          <a:p>
            <a:r>
              <a:rPr lang="en-US" sz="6000" dirty="0" smtClean="0"/>
              <a:t>“Disclaimer”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17E8896-AA49-4FBF-8BB1-9480E622D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I’m not an expert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Tips and thoughts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Chime in…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Disagree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Goal – walk out with three thoughts relevant to you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3E18432-CFA9-4F2E-902D-95B380693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Stress Management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82C8496-0D63-4559-BFA5-683F5780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842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858C0DDC-D116-43DA-B0B5-A6A82668A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 smtClean="0"/>
              <a:t>Stress vs. Anxiety</a:t>
            </a:r>
            <a:endParaRPr lang="en-US" dirty="0"/>
          </a:p>
        </p:txBody>
      </p:sp>
      <p:pic>
        <p:nvPicPr>
          <p:cNvPr id="8" name="Picture Placeholder 7">
            <a:extLst>
              <a:ext uri="{FF2B5EF4-FFF2-40B4-BE49-F238E27FC236}">
                <a16:creationId xmlns="" xmlns:a16="http://schemas.microsoft.com/office/drawing/2014/main" id="{F602090C-4003-4A9A-8F17-0FDDFD83F82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3597"/>
            <a:ext cx="4041336" cy="2686569"/>
          </a:xfrm>
        </p:spPr>
      </p:pic>
      <p:pic>
        <p:nvPicPr>
          <p:cNvPr id="10" name="Picture Placeholder 9">
            <a:extLst>
              <a:ext uri="{FF2B5EF4-FFF2-40B4-BE49-F238E27FC236}">
                <a16:creationId xmlns="" xmlns:a16="http://schemas.microsoft.com/office/drawing/2014/main" id="{BD99CA7F-8B87-4431-852C-815754D1C5A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53" y="3742210"/>
            <a:ext cx="2496030" cy="2496030"/>
          </a:xfrm>
        </p:spPr>
      </p:pic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5B430F02-9645-4F56-99F7-1DC2F76FF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en-US" dirty="0"/>
              <a:t>There’s a fine line between stress and anxiety. Both are emotional responses, but stress is typically caused by an </a:t>
            </a:r>
            <a:r>
              <a:rPr lang="en-US" dirty="0">
                <a:solidFill>
                  <a:srgbClr val="FF0000"/>
                </a:solidFill>
              </a:rPr>
              <a:t>external trigger. </a:t>
            </a:r>
            <a:r>
              <a:rPr lang="en-US" dirty="0"/>
              <a:t>The trigger can be short-term, such as a work deadline or a fight with a loved one or long-term, such as being unable to work, discrimination, or chronic illness. </a:t>
            </a:r>
          </a:p>
          <a:p>
            <a:pPr fontAlgn="base"/>
            <a:r>
              <a:rPr lang="en-US" dirty="0"/>
              <a:t>Anxiety, on the other hand, is defined by persistent, excessive worries that don’t go away even in the absence of a stressor. </a:t>
            </a:r>
          </a:p>
          <a:p>
            <a:pPr fontAlgn="base"/>
            <a:endParaRPr lang="en-US" sz="2000" dirty="0"/>
          </a:p>
          <a:p>
            <a:pPr fontAlgn="base"/>
            <a:r>
              <a:rPr lang="en-US" sz="2000" dirty="0"/>
              <a:t>Source: American Psychological Association</a:t>
            </a:r>
          </a:p>
          <a:p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9E1B180-F4BB-46B9-937E-3469FC681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37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you Off the Chart?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Holmes </a:t>
            </a:r>
            <a:r>
              <a:rPr lang="en-US" dirty="0" err="1" smtClean="0">
                <a:hlinkClick r:id="rId2"/>
              </a:rPr>
              <a:t>Rahe</a:t>
            </a:r>
            <a:r>
              <a:rPr lang="en-US" dirty="0" smtClean="0">
                <a:hlinkClick r:id="rId2"/>
              </a:rPr>
              <a:t> Stress Inventory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4</a:t>
            </a:fld>
            <a:endParaRPr lang="en-US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67" b="1606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7037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4683CD-059C-4A3C-8337-1053A0665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Recognizing it’s stress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C60A5F81-EE45-46FC-B164-639C4AA86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Signs (Source: Nirvana Foundation)</a:t>
            </a:r>
          </a:p>
          <a:p>
            <a:pPr lvl="1"/>
            <a:r>
              <a:rPr lang="en-US" dirty="0"/>
              <a:t>Fly off the handle easily</a:t>
            </a:r>
          </a:p>
          <a:p>
            <a:pPr lvl="1"/>
            <a:r>
              <a:rPr lang="en-US" dirty="0"/>
              <a:t>Tired all the time</a:t>
            </a:r>
          </a:p>
          <a:p>
            <a:pPr lvl="1"/>
            <a:r>
              <a:rPr lang="en-US" dirty="0"/>
              <a:t>General aches and pains</a:t>
            </a:r>
          </a:p>
          <a:p>
            <a:pPr lvl="1"/>
            <a:r>
              <a:rPr lang="en-US" dirty="0"/>
              <a:t>Sweaty</a:t>
            </a:r>
          </a:p>
          <a:p>
            <a:pPr lvl="1"/>
            <a:r>
              <a:rPr lang="en-US" dirty="0"/>
              <a:t>Can’t sit still</a:t>
            </a:r>
          </a:p>
          <a:p>
            <a:pPr lvl="1"/>
            <a:r>
              <a:rPr lang="en-US" dirty="0"/>
              <a:t>Nerves on edge</a:t>
            </a:r>
          </a:p>
          <a:p>
            <a:pPr lvl="1"/>
            <a:r>
              <a:rPr lang="en-US" dirty="0"/>
              <a:t>Constant Fidgeting</a:t>
            </a:r>
          </a:p>
          <a:p>
            <a:pPr lvl="1"/>
            <a:r>
              <a:rPr lang="en-US" dirty="0"/>
              <a:t>Headache</a:t>
            </a:r>
          </a:p>
          <a:p>
            <a:r>
              <a:rPr lang="en-US" dirty="0"/>
              <a:t>Wait – I just want to sleep all the time…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B03B7BE-39F6-40AC-AB8F-9F8D5C70A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05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it’s stress…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Symptoms (Source: Nirvana Foundation)</a:t>
            </a:r>
          </a:p>
          <a:p>
            <a:pPr lvl="1"/>
            <a:r>
              <a:rPr lang="en-US" dirty="0" smtClean="0"/>
              <a:t>Achy joints</a:t>
            </a:r>
          </a:p>
          <a:p>
            <a:pPr lvl="1"/>
            <a:r>
              <a:rPr lang="en-US" dirty="0" smtClean="0"/>
              <a:t>Feeling feverish</a:t>
            </a:r>
          </a:p>
          <a:p>
            <a:pPr lvl="1"/>
            <a:r>
              <a:rPr lang="en-US" dirty="0" smtClean="0"/>
              <a:t>Lack of appetite</a:t>
            </a:r>
          </a:p>
          <a:p>
            <a:pPr lvl="1"/>
            <a:r>
              <a:rPr lang="en-US" dirty="0" smtClean="0"/>
              <a:t>Can’t stop eating</a:t>
            </a:r>
          </a:p>
          <a:p>
            <a:pPr lvl="1"/>
            <a:r>
              <a:rPr lang="en-US" dirty="0" smtClean="0"/>
              <a:t>Chocolate cravings</a:t>
            </a:r>
          </a:p>
          <a:p>
            <a:pPr lvl="1"/>
            <a:r>
              <a:rPr lang="en-US" dirty="0" smtClean="0"/>
              <a:t>Upset stomach</a:t>
            </a:r>
          </a:p>
          <a:p>
            <a:pPr lvl="1"/>
            <a:r>
              <a:rPr lang="en-US" dirty="0" smtClean="0"/>
              <a:t>Mild chest pain</a:t>
            </a:r>
          </a:p>
          <a:p>
            <a:pPr lvl="1"/>
            <a:r>
              <a:rPr lang="en-US" dirty="0" smtClean="0"/>
              <a:t>Decreased sexual desire</a:t>
            </a:r>
          </a:p>
          <a:p>
            <a:r>
              <a:rPr lang="en-US" dirty="0" smtClean="0"/>
              <a:t>Wait – Is everything that happens to me stress??</a:t>
            </a:r>
          </a:p>
        </p:txBody>
      </p:sp>
    </p:spTree>
    <p:extLst>
      <p:ext uri="{BB962C8B-B14F-4D97-AF65-F5344CB8AC3E}">
        <p14:creationId xmlns:p14="http://schemas.microsoft.com/office/powerpoint/2010/main" val="48495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it’s stress…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 (Source: Nirvana Foundation)</a:t>
            </a:r>
          </a:p>
          <a:p>
            <a:pPr lvl="1"/>
            <a:r>
              <a:rPr lang="en-US" dirty="0" smtClean="0"/>
              <a:t>Confusion</a:t>
            </a:r>
          </a:p>
          <a:p>
            <a:pPr lvl="1"/>
            <a:r>
              <a:rPr lang="en-US" dirty="0" smtClean="0"/>
              <a:t>Cry easily</a:t>
            </a:r>
          </a:p>
          <a:p>
            <a:pPr lvl="1"/>
            <a:r>
              <a:rPr lang="en-US" dirty="0" smtClean="0"/>
              <a:t>Sudden anger</a:t>
            </a:r>
          </a:p>
          <a:p>
            <a:pPr lvl="1"/>
            <a:r>
              <a:rPr lang="en-US" dirty="0" smtClean="0"/>
              <a:t>Erratic decisions</a:t>
            </a:r>
          </a:p>
          <a:p>
            <a:pPr lvl="1"/>
            <a:r>
              <a:rPr lang="en-US" dirty="0" smtClean="0"/>
              <a:t>Nothing seems to be going right</a:t>
            </a:r>
          </a:p>
          <a:p>
            <a:pPr lvl="1"/>
            <a:r>
              <a:rPr lang="en-US" dirty="0" smtClean="0"/>
              <a:t>Loneliness</a:t>
            </a:r>
          </a:p>
          <a:p>
            <a:r>
              <a:rPr lang="en-US" dirty="0" smtClean="0"/>
              <a:t>Wait – Am I back in high school?</a:t>
            </a:r>
          </a:p>
        </p:txBody>
      </p:sp>
    </p:spTree>
    <p:extLst>
      <p:ext uri="{BB962C8B-B14F-4D97-AF65-F5344CB8AC3E}">
        <p14:creationId xmlns:p14="http://schemas.microsoft.com/office/powerpoint/2010/main" val="149849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it’s stress…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Basically – </a:t>
            </a:r>
          </a:p>
          <a:p>
            <a:pPr lvl="1"/>
            <a:r>
              <a:rPr lang="en-US" dirty="0" smtClean="0"/>
              <a:t>How you experience stress is a very individualized thing</a:t>
            </a:r>
          </a:p>
          <a:p>
            <a:pPr lvl="1"/>
            <a:r>
              <a:rPr lang="en-US" dirty="0" smtClean="0"/>
              <a:t>Are you feeling/acting differently</a:t>
            </a:r>
          </a:p>
          <a:p>
            <a:pPr lvl="1"/>
            <a:r>
              <a:rPr lang="en-US" dirty="0" smtClean="0"/>
              <a:t>Is it possible that it’s stress</a:t>
            </a:r>
          </a:p>
          <a:p>
            <a:r>
              <a:rPr lang="en-US" dirty="0" smtClean="0"/>
              <a:t>Is it “good” stress?</a:t>
            </a:r>
          </a:p>
          <a:p>
            <a:pPr lvl="1"/>
            <a:r>
              <a:rPr lang="en-US" dirty="0" smtClean="0"/>
              <a:t>Fight or flight response</a:t>
            </a:r>
          </a:p>
          <a:p>
            <a:pPr lvl="1"/>
            <a:r>
              <a:rPr lang="en-US" dirty="0" smtClean="0"/>
              <a:t>Adrenaline flowing</a:t>
            </a:r>
          </a:p>
          <a:p>
            <a:pPr lvl="1"/>
            <a:r>
              <a:rPr lang="en-US" dirty="0" smtClean="0"/>
              <a:t>Moves you to action</a:t>
            </a:r>
          </a:p>
        </p:txBody>
      </p:sp>
    </p:spTree>
    <p:extLst>
      <p:ext uri="{BB962C8B-B14F-4D97-AF65-F5344CB8AC3E}">
        <p14:creationId xmlns:p14="http://schemas.microsoft.com/office/powerpoint/2010/main" val="8693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do about it – in the moment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it – say it out loud</a:t>
            </a:r>
          </a:p>
          <a:p>
            <a:r>
              <a:rPr lang="en-US" dirty="0" smtClean="0"/>
              <a:t>Tell the people most likely to be impacted by your stress</a:t>
            </a:r>
          </a:p>
          <a:p>
            <a:r>
              <a:rPr lang="en-US" dirty="0" smtClean="0"/>
              <a:t>Be “gentle with yourself”</a:t>
            </a:r>
          </a:p>
          <a:p>
            <a:r>
              <a:rPr lang="en-US" dirty="0" smtClean="0"/>
              <a:t>Be gentle with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66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AD9EFA-E074-4C2F-8F25-BF862B8AB684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5A595FF-F2D2-434C-A89B-B6A4364C47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A49B05-820E-4F16-BCC1-12B2E13002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TM00621257</Template>
  <TotalTime>0</TotalTime>
  <Words>565</Words>
  <Application>Microsoft Office PowerPoint</Application>
  <PresentationFormat>Widescreen</PresentationFormat>
  <Paragraphs>133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The Hand Black</vt:lpstr>
      <vt:lpstr>The Serif Hand Black</vt:lpstr>
      <vt:lpstr>SketchyVTI</vt:lpstr>
      <vt:lpstr>Stress</vt:lpstr>
      <vt:lpstr>“Disclaimer”</vt:lpstr>
      <vt:lpstr>Stress vs. Anxiety</vt:lpstr>
      <vt:lpstr>Are you Off the Chart?</vt:lpstr>
      <vt:lpstr>Recognizing it’s stress</vt:lpstr>
      <vt:lpstr>Recognizing it’s stress…</vt:lpstr>
      <vt:lpstr>Recognizing it’s stress…</vt:lpstr>
      <vt:lpstr>Recognizing it’s stress…</vt:lpstr>
      <vt:lpstr>What to do about it – in the moment</vt:lpstr>
      <vt:lpstr>Ways to be gentle with yourself</vt:lpstr>
      <vt:lpstr>What to do about it – chronic stress</vt:lpstr>
      <vt:lpstr>What to do about it – chronic stress</vt:lpstr>
      <vt:lpstr>What to do about it – chronic stress</vt:lpstr>
      <vt:lpstr>What to do about it – chronic stress</vt:lpstr>
      <vt:lpstr>What to do about it – chronic stress</vt:lpstr>
      <vt:lpstr>What to do about it – chronic stress</vt:lpstr>
      <vt:lpstr>Your thoughts…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2020-09-02T04:20:49Z</dcterms:created>
  <dcterms:modified xsi:type="dcterms:W3CDTF">2023-06-13T17:36:18Z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