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6" r:id="rId5"/>
    <p:sldId id="258" r:id="rId6"/>
    <p:sldId id="260" r:id="rId7"/>
    <p:sldId id="264" r:id="rId8"/>
    <p:sldId id="269" r:id="rId9"/>
    <p:sldId id="277" r:id="rId10"/>
    <p:sldId id="271" r:id="rId11"/>
    <p:sldId id="278" r:id="rId12"/>
    <p:sldId id="279" r:id="rId13"/>
    <p:sldId id="272" r:id="rId14"/>
    <p:sldId id="275"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108" d="100"/>
          <a:sy n="108"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A73553-5580-4F23-A1B8-68E42645E1C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64189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A73553-5580-4F23-A1B8-68E42645E1C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344892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A73553-5580-4F23-A1B8-68E42645E1C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22FB-B8C3-4D02-AF5E-4FD27813C7E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86293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A73553-5580-4F23-A1B8-68E42645E1C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1654119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A73553-5580-4F23-A1B8-68E42645E1C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22FB-B8C3-4D02-AF5E-4FD27813C7E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7376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A73553-5580-4F23-A1B8-68E42645E1C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3418058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73553-5580-4F23-A1B8-68E42645E1C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449850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73553-5580-4F23-A1B8-68E42645E1C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87365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73553-5580-4F23-A1B8-68E42645E1C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428795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A73553-5580-4F23-A1B8-68E42645E1C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183954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A73553-5580-4F23-A1B8-68E42645E1CA}"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43017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A73553-5580-4F23-A1B8-68E42645E1CA}"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259798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A73553-5580-4F23-A1B8-68E42645E1CA}"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264850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73553-5580-4F23-A1B8-68E42645E1CA}"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21859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A73553-5580-4F23-A1B8-68E42645E1CA}"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368149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A73553-5580-4F23-A1B8-68E42645E1CA}"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022FB-B8C3-4D02-AF5E-4FD27813C7EB}" type="slidenum">
              <a:rPr lang="en-US" smtClean="0"/>
              <a:t>‹#›</a:t>
            </a:fld>
            <a:endParaRPr lang="en-US"/>
          </a:p>
        </p:txBody>
      </p:sp>
    </p:spTree>
    <p:extLst>
      <p:ext uri="{BB962C8B-B14F-4D97-AF65-F5344CB8AC3E}">
        <p14:creationId xmlns:p14="http://schemas.microsoft.com/office/powerpoint/2010/main" val="74433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A73553-5580-4F23-A1B8-68E42645E1CA}" type="datetimeFigureOut">
              <a:rPr lang="en-US" smtClean="0"/>
              <a:t>4/23/2024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A022FB-B8C3-4D02-AF5E-4FD27813C7EB}" type="slidenum">
              <a:rPr lang="en-US" smtClean="0"/>
              <a:t>‹#›</a:t>
            </a:fld>
            <a:endParaRPr lang="en-US"/>
          </a:p>
        </p:txBody>
      </p:sp>
    </p:spTree>
    <p:extLst>
      <p:ext uri="{BB962C8B-B14F-4D97-AF65-F5344CB8AC3E}">
        <p14:creationId xmlns:p14="http://schemas.microsoft.com/office/powerpoint/2010/main" val="2134126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gif"/><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691B5E-10AC-C7E6-9F24-9B040F8E7E1F}"/>
              </a:ext>
            </a:extLst>
          </p:cNvPr>
          <p:cNvSpPr>
            <a:spLocks noGrp="1"/>
          </p:cNvSpPr>
          <p:nvPr>
            <p:ph type="subTitle" idx="1"/>
          </p:nvPr>
        </p:nvSpPr>
        <p:spPr>
          <a:xfrm>
            <a:off x="1408590" y="4965564"/>
            <a:ext cx="9349606" cy="1655762"/>
          </a:xfrm>
        </p:spPr>
        <p:txBody>
          <a:bodyPr/>
          <a:lstStyle/>
          <a:p>
            <a:r>
              <a:rPr lang="en-US" sz="3200" b="1" dirty="0"/>
              <a:t>Northern Kentucky Accountability Group</a:t>
            </a:r>
          </a:p>
          <a:p>
            <a:r>
              <a:rPr lang="en-US" dirty="0"/>
              <a:t>Kenton County Public Library (Erlanger Branch)</a:t>
            </a:r>
          </a:p>
          <a:p>
            <a:r>
              <a:rPr lang="en-US" dirty="0"/>
              <a:t>April 24, 2024</a:t>
            </a:r>
          </a:p>
        </p:txBody>
      </p:sp>
      <p:pic>
        <p:nvPicPr>
          <p:cNvPr id="5" name="Picture 4">
            <a:extLst>
              <a:ext uri="{FF2B5EF4-FFF2-40B4-BE49-F238E27FC236}">
                <a16:creationId xmlns:a16="http://schemas.microsoft.com/office/drawing/2014/main" id="{64454115-1D4C-6218-6697-B07B489BE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502" y="236674"/>
            <a:ext cx="6810890" cy="4242020"/>
          </a:xfrm>
          <a:prstGeom prst="rect">
            <a:avLst/>
          </a:prstGeom>
        </p:spPr>
      </p:pic>
    </p:spTree>
    <p:extLst>
      <p:ext uri="{BB962C8B-B14F-4D97-AF65-F5344CB8AC3E}">
        <p14:creationId xmlns:p14="http://schemas.microsoft.com/office/powerpoint/2010/main" val="266433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EDC3-3F5F-F880-95EB-E4AD0BCDF13C}"/>
              </a:ext>
            </a:extLst>
          </p:cNvPr>
          <p:cNvSpPr>
            <a:spLocks noGrp="1"/>
          </p:cNvSpPr>
          <p:nvPr>
            <p:ph type="title"/>
          </p:nvPr>
        </p:nvSpPr>
        <p:spPr/>
        <p:txBody>
          <a:bodyPr/>
          <a:lstStyle/>
          <a:p>
            <a:r>
              <a:rPr lang="en-US" dirty="0"/>
              <a:t>WIOA Eligibility at a Glance</a:t>
            </a:r>
          </a:p>
        </p:txBody>
      </p:sp>
      <p:sp>
        <p:nvSpPr>
          <p:cNvPr id="3" name="Content Placeholder 2">
            <a:extLst>
              <a:ext uri="{FF2B5EF4-FFF2-40B4-BE49-F238E27FC236}">
                <a16:creationId xmlns:a16="http://schemas.microsoft.com/office/drawing/2014/main" id="{7F14AB56-C3E2-7C19-857A-6F5BFD7DBDFD}"/>
              </a:ext>
            </a:extLst>
          </p:cNvPr>
          <p:cNvSpPr>
            <a:spLocks noGrp="1"/>
          </p:cNvSpPr>
          <p:nvPr>
            <p:ph idx="1"/>
          </p:nvPr>
        </p:nvSpPr>
        <p:spPr>
          <a:xfrm>
            <a:off x="677334" y="1429305"/>
            <a:ext cx="8596668" cy="5273336"/>
          </a:xfrm>
        </p:spPr>
        <p:txBody>
          <a:bodyPr>
            <a:normAutofit fontScale="92500" lnSpcReduction="20000"/>
          </a:bodyPr>
          <a:lstStyle/>
          <a:p>
            <a:r>
              <a:rPr lang="en-US" b="1" dirty="0">
                <a:solidFill>
                  <a:schemeClr val="bg1">
                    <a:lumMod val="50000"/>
                  </a:schemeClr>
                </a:solidFill>
              </a:rPr>
              <a:t>Adults</a:t>
            </a:r>
          </a:p>
          <a:p>
            <a:pPr lvl="1"/>
            <a:r>
              <a:rPr lang="en-US" sz="1800" dirty="0">
                <a:solidFill>
                  <a:schemeClr val="bg1">
                    <a:lumMod val="50000"/>
                  </a:schemeClr>
                </a:solidFill>
              </a:rPr>
              <a:t>Unemployed or under-employed</a:t>
            </a:r>
          </a:p>
          <a:p>
            <a:pPr marL="457200" lvl="1" indent="0">
              <a:buNone/>
            </a:pPr>
            <a:endParaRPr lang="en-US" sz="1800" dirty="0">
              <a:solidFill>
                <a:schemeClr val="bg1">
                  <a:lumMod val="50000"/>
                </a:schemeClr>
              </a:solidFill>
            </a:endParaRPr>
          </a:p>
          <a:p>
            <a:r>
              <a:rPr lang="en-US" b="1" dirty="0">
                <a:solidFill>
                  <a:schemeClr val="bg1">
                    <a:lumMod val="50000"/>
                  </a:schemeClr>
                </a:solidFill>
              </a:rPr>
              <a:t>Dislocated Workers</a:t>
            </a:r>
          </a:p>
          <a:p>
            <a:pPr lvl="1"/>
            <a:r>
              <a:rPr lang="en-US" sz="1800" dirty="0">
                <a:solidFill>
                  <a:schemeClr val="bg1">
                    <a:lumMod val="50000"/>
                  </a:schemeClr>
                </a:solidFill>
              </a:rPr>
              <a:t>Lost job through no fault of their own</a:t>
            </a:r>
          </a:p>
          <a:p>
            <a:pPr lvl="2"/>
            <a:r>
              <a:rPr lang="en-US" sz="1800" dirty="0">
                <a:solidFill>
                  <a:schemeClr val="bg1">
                    <a:lumMod val="50000"/>
                  </a:schemeClr>
                </a:solidFill>
              </a:rPr>
              <a:t>Exhausted Unemployment Insurance within the last 6 months</a:t>
            </a:r>
          </a:p>
          <a:p>
            <a:pPr marL="914400" lvl="2" indent="0">
              <a:buNone/>
            </a:pPr>
            <a:endParaRPr lang="en-US" sz="1600" dirty="0">
              <a:solidFill>
                <a:schemeClr val="bg1">
                  <a:lumMod val="50000"/>
                </a:schemeClr>
              </a:solidFill>
            </a:endParaRPr>
          </a:p>
          <a:p>
            <a:r>
              <a:rPr lang="en-US" b="1" dirty="0">
                <a:solidFill>
                  <a:schemeClr val="bg1">
                    <a:lumMod val="50000"/>
                  </a:schemeClr>
                </a:solidFill>
              </a:rPr>
              <a:t>Youth (age 18-24)</a:t>
            </a:r>
          </a:p>
          <a:p>
            <a:pPr lvl="1"/>
            <a:r>
              <a:rPr lang="en-US" sz="1800" dirty="0">
                <a:solidFill>
                  <a:schemeClr val="bg1">
                    <a:lumMod val="50000"/>
                  </a:schemeClr>
                </a:solidFill>
              </a:rPr>
              <a:t>Focus on “out-of-school” youth</a:t>
            </a:r>
          </a:p>
          <a:p>
            <a:pPr lvl="2"/>
            <a:r>
              <a:rPr lang="en-US" sz="1800" dirty="0">
                <a:solidFill>
                  <a:schemeClr val="bg1">
                    <a:lumMod val="50000"/>
                  </a:schemeClr>
                </a:solidFill>
              </a:rPr>
              <a:t>Significant barriers to employment (parenting, justice-involved, foster youth, etc.)</a:t>
            </a:r>
          </a:p>
          <a:p>
            <a:pPr lvl="2"/>
            <a:endParaRPr lang="en-US" sz="1800" dirty="0">
              <a:solidFill>
                <a:schemeClr val="bg1">
                  <a:lumMod val="50000"/>
                </a:schemeClr>
              </a:solidFill>
            </a:endParaRPr>
          </a:p>
          <a:p>
            <a:r>
              <a:rPr lang="en-US" b="1" dirty="0">
                <a:solidFill>
                  <a:schemeClr val="bg1">
                    <a:lumMod val="50000"/>
                  </a:schemeClr>
                </a:solidFill>
              </a:rPr>
              <a:t>Training</a:t>
            </a:r>
          </a:p>
          <a:p>
            <a:pPr lvl="2"/>
            <a:r>
              <a:rPr lang="en-US" sz="1800" dirty="0">
                <a:solidFill>
                  <a:schemeClr val="bg1">
                    <a:lumMod val="50000"/>
                  </a:schemeClr>
                </a:solidFill>
              </a:rPr>
              <a:t>Must meet one of the above criteria</a:t>
            </a:r>
          </a:p>
          <a:p>
            <a:pPr lvl="2"/>
            <a:r>
              <a:rPr lang="en-US" sz="1800" u="sng" dirty="0">
                <a:solidFill>
                  <a:schemeClr val="bg1">
                    <a:lumMod val="50000"/>
                  </a:schemeClr>
                </a:solidFill>
              </a:rPr>
              <a:t>Not</a:t>
            </a:r>
            <a:r>
              <a:rPr lang="en-US" sz="1800" dirty="0">
                <a:solidFill>
                  <a:schemeClr val="bg1">
                    <a:lumMod val="50000"/>
                  </a:schemeClr>
                </a:solidFill>
              </a:rPr>
              <a:t> hold a certification or degree in an in-demand field already</a:t>
            </a:r>
          </a:p>
          <a:p>
            <a:pPr lvl="2"/>
            <a:r>
              <a:rPr lang="en-US" sz="1800" dirty="0">
                <a:solidFill>
                  <a:schemeClr val="bg1">
                    <a:lumMod val="50000"/>
                  </a:schemeClr>
                </a:solidFill>
              </a:rPr>
              <a:t>Training provider must be on the KY Eligible Training Provider List</a:t>
            </a:r>
          </a:p>
        </p:txBody>
      </p:sp>
    </p:spTree>
    <p:extLst>
      <p:ext uri="{BB962C8B-B14F-4D97-AF65-F5344CB8AC3E}">
        <p14:creationId xmlns:p14="http://schemas.microsoft.com/office/powerpoint/2010/main" val="356413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DEAA-6187-05E1-D42D-A1FCBED3F5A2}"/>
              </a:ext>
            </a:extLst>
          </p:cNvPr>
          <p:cNvSpPr>
            <a:spLocks noGrp="1"/>
          </p:cNvSpPr>
          <p:nvPr>
            <p:ph type="title"/>
          </p:nvPr>
        </p:nvSpPr>
        <p:spPr>
          <a:xfrm>
            <a:off x="677334" y="609600"/>
            <a:ext cx="8688608" cy="1320800"/>
          </a:xfrm>
        </p:spPr>
        <p:txBody>
          <a:bodyPr/>
          <a:lstStyle/>
          <a:p>
            <a:r>
              <a:rPr lang="en-US" dirty="0"/>
              <a:t>More than resumes and job applications</a:t>
            </a:r>
          </a:p>
        </p:txBody>
      </p:sp>
      <p:sp>
        <p:nvSpPr>
          <p:cNvPr id="3" name="Content Placeholder 2">
            <a:extLst>
              <a:ext uri="{FF2B5EF4-FFF2-40B4-BE49-F238E27FC236}">
                <a16:creationId xmlns:a16="http://schemas.microsoft.com/office/drawing/2014/main" id="{2D3069F1-2729-DF25-0CBE-5FC961F75B7E}"/>
              </a:ext>
            </a:extLst>
          </p:cNvPr>
          <p:cNvSpPr>
            <a:spLocks noGrp="1"/>
          </p:cNvSpPr>
          <p:nvPr>
            <p:ph idx="1"/>
          </p:nvPr>
        </p:nvSpPr>
        <p:spPr>
          <a:xfrm>
            <a:off x="677333" y="1535837"/>
            <a:ext cx="8688607" cy="5015883"/>
          </a:xfrm>
        </p:spPr>
        <p:txBody>
          <a:bodyPr>
            <a:normAutofit/>
          </a:bodyPr>
          <a:lstStyle/>
          <a:p>
            <a:r>
              <a:rPr lang="en-US" b="1" dirty="0">
                <a:solidFill>
                  <a:schemeClr val="bg1">
                    <a:lumMod val="50000"/>
                  </a:schemeClr>
                </a:solidFill>
              </a:rPr>
              <a:t>Brighton Center</a:t>
            </a:r>
          </a:p>
          <a:p>
            <a:pPr lvl="1"/>
            <a:r>
              <a:rPr lang="en-US" dirty="0">
                <a:solidFill>
                  <a:schemeClr val="bg1">
                    <a:lumMod val="50000"/>
                  </a:schemeClr>
                </a:solidFill>
              </a:rPr>
              <a:t>Support for the in-between.  Access supports for basic needs, financial coaching, home loss prevention services, debt-free job training, addiction recovery... and so much more.  48 programs in total.</a:t>
            </a:r>
          </a:p>
          <a:p>
            <a:pPr marL="457200" lvl="1" indent="0">
              <a:buNone/>
            </a:pPr>
            <a:endParaRPr lang="en-US" dirty="0">
              <a:solidFill>
                <a:schemeClr val="bg1">
                  <a:lumMod val="50000"/>
                </a:schemeClr>
              </a:solidFill>
            </a:endParaRPr>
          </a:p>
          <a:p>
            <a:r>
              <a:rPr lang="en-US" b="1" dirty="0">
                <a:solidFill>
                  <a:schemeClr val="bg1">
                    <a:lumMod val="50000"/>
                  </a:schemeClr>
                </a:solidFill>
              </a:rPr>
              <a:t>Northern Kentucky Community Action Commission</a:t>
            </a:r>
          </a:p>
          <a:p>
            <a:pPr lvl="1"/>
            <a:r>
              <a:rPr lang="en-US" dirty="0">
                <a:solidFill>
                  <a:schemeClr val="bg1">
                    <a:lumMod val="50000"/>
                  </a:schemeClr>
                </a:solidFill>
              </a:rPr>
              <a:t>Support for food insecurity, health care enrollment, affordable housing, etc.</a:t>
            </a:r>
          </a:p>
          <a:p>
            <a:pPr marL="457200" lvl="1" indent="0">
              <a:buNone/>
            </a:pPr>
            <a:endParaRPr lang="en-US" dirty="0">
              <a:solidFill>
                <a:schemeClr val="bg1">
                  <a:lumMod val="50000"/>
                </a:schemeClr>
              </a:solidFill>
            </a:endParaRPr>
          </a:p>
          <a:p>
            <a:r>
              <a:rPr lang="en-US" b="1" dirty="0">
                <a:solidFill>
                  <a:schemeClr val="bg1">
                    <a:lumMod val="50000"/>
                  </a:schemeClr>
                </a:solidFill>
              </a:rPr>
              <a:t>EC Learn</a:t>
            </a:r>
          </a:p>
          <a:p>
            <a:pPr lvl="1"/>
            <a:r>
              <a:rPr lang="en-US" dirty="0">
                <a:solidFill>
                  <a:schemeClr val="bg1">
                    <a:lumMod val="50000"/>
                  </a:schemeClr>
                </a:solidFill>
              </a:rPr>
              <a:t>Works to eliminate the workforce barrier of lack of childcare</a:t>
            </a:r>
          </a:p>
          <a:p>
            <a:pPr marL="457200" lvl="1" indent="0">
              <a:buNone/>
            </a:pPr>
            <a:endParaRPr lang="en-US" dirty="0">
              <a:solidFill>
                <a:schemeClr val="bg1">
                  <a:lumMod val="50000"/>
                </a:schemeClr>
              </a:solidFill>
            </a:endParaRPr>
          </a:p>
          <a:p>
            <a:r>
              <a:rPr lang="en-US" b="1" dirty="0">
                <a:solidFill>
                  <a:schemeClr val="bg1">
                    <a:lumMod val="50000"/>
                  </a:schemeClr>
                </a:solidFill>
              </a:rPr>
              <a:t>Office of Vocational Rehabilitation</a:t>
            </a:r>
          </a:p>
          <a:p>
            <a:pPr lvl="1"/>
            <a:r>
              <a:rPr lang="en-US" dirty="0">
                <a:solidFill>
                  <a:schemeClr val="bg1">
                    <a:lumMod val="50000"/>
                  </a:schemeClr>
                </a:solidFill>
              </a:rPr>
              <a:t>Supports individuals with disabilities to enter and excel in the workplace</a:t>
            </a:r>
          </a:p>
        </p:txBody>
      </p:sp>
    </p:spTree>
    <p:extLst>
      <p:ext uri="{BB962C8B-B14F-4D97-AF65-F5344CB8AC3E}">
        <p14:creationId xmlns:p14="http://schemas.microsoft.com/office/powerpoint/2010/main" val="50718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DEAA-6187-05E1-D42D-A1FCBED3F5A2}"/>
              </a:ext>
            </a:extLst>
          </p:cNvPr>
          <p:cNvSpPr>
            <a:spLocks noGrp="1"/>
          </p:cNvSpPr>
          <p:nvPr>
            <p:ph type="title"/>
          </p:nvPr>
        </p:nvSpPr>
        <p:spPr>
          <a:xfrm>
            <a:off x="677334" y="609600"/>
            <a:ext cx="8688608" cy="1320800"/>
          </a:xfrm>
        </p:spPr>
        <p:txBody>
          <a:bodyPr/>
          <a:lstStyle/>
          <a:p>
            <a:r>
              <a:rPr lang="en-US" dirty="0"/>
              <a:t>More than resumes and job applications</a:t>
            </a:r>
          </a:p>
        </p:txBody>
      </p:sp>
      <p:sp>
        <p:nvSpPr>
          <p:cNvPr id="3" name="Content Placeholder 2">
            <a:extLst>
              <a:ext uri="{FF2B5EF4-FFF2-40B4-BE49-F238E27FC236}">
                <a16:creationId xmlns:a16="http://schemas.microsoft.com/office/drawing/2014/main" id="{2D3069F1-2729-DF25-0CBE-5FC961F75B7E}"/>
              </a:ext>
            </a:extLst>
          </p:cNvPr>
          <p:cNvSpPr>
            <a:spLocks noGrp="1"/>
          </p:cNvSpPr>
          <p:nvPr>
            <p:ph idx="1"/>
          </p:nvPr>
        </p:nvSpPr>
        <p:spPr>
          <a:xfrm>
            <a:off x="677333" y="1535837"/>
            <a:ext cx="8688607" cy="5015883"/>
          </a:xfrm>
        </p:spPr>
        <p:txBody>
          <a:bodyPr>
            <a:normAutofit/>
          </a:bodyPr>
          <a:lstStyle/>
          <a:p>
            <a:r>
              <a:rPr lang="en-US" b="1" dirty="0">
                <a:solidFill>
                  <a:schemeClr val="bg1">
                    <a:lumMod val="50000"/>
                  </a:schemeClr>
                </a:solidFill>
              </a:rPr>
              <a:t>TANK</a:t>
            </a:r>
          </a:p>
          <a:p>
            <a:pPr lvl="1"/>
            <a:r>
              <a:rPr lang="en-US" dirty="0">
                <a:solidFill>
                  <a:schemeClr val="bg1">
                    <a:lumMod val="50000"/>
                  </a:schemeClr>
                </a:solidFill>
              </a:rPr>
              <a:t>Rider education</a:t>
            </a:r>
          </a:p>
          <a:p>
            <a:pPr lvl="1"/>
            <a:r>
              <a:rPr lang="en-US" dirty="0">
                <a:solidFill>
                  <a:schemeClr val="bg1">
                    <a:lumMod val="50000"/>
                  </a:schemeClr>
                </a:solidFill>
              </a:rPr>
              <a:t>Assessments for RAMP service</a:t>
            </a:r>
          </a:p>
          <a:p>
            <a:r>
              <a:rPr lang="en-US" b="1" dirty="0">
                <a:solidFill>
                  <a:schemeClr val="bg1">
                    <a:lumMod val="50000"/>
                  </a:schemeClr>
                </a:solidFill>
              </a:rPr>
              <a:t>Veteran Services</a:t>
            </a:r>
          </a:p>
          <a:p>
            <a:pPr lvl="1"/>
            <a:r>
              <a:rPr lang="en-US" dirty="0">
                <a:solidFill>
                  <a:schemeClr val="bg1">
                    <a:lumMod val="50000"/>
                  </a:schemeClr>
                </a:solidFill>
              </a:rPr>
              <a:t>Support veterans with navigating the civilian workforce to obtain high-quality employment. The team works with veterans and employers to find the best match for both parties.</a:t>
            </a:r>
          </a:p>
          <a:p>
            <a:r>
              <a:rPr lang="en-US" b="1" dirty="0">
                <a:solidFill>
                  <a:schemeClr val="bg1">
                    <a:lumMod val="50000"/>
                  </a:schemeClr>
                </a:solidFill>
              </a:rPr>
              <a:t>Federal Bonding</a:t>
            </a:r>
          </a:p>
          <a:p>
            <a:pPr lvl="1">
              <a:lnSpc>
                <a:spcPct val="150000"/>
              </a:lnSpc>
            </a:pPr>
            <a:r>
              <a:rPr lang="en-US" dirty="0">
                <a:solidFill>
                  <a:schemeClr val="bg1">
                    <a:lumMod val="50000"/>
                  </a:schemeClr>
                </a:solidFill>
              </a:rPr>
              <a:t>A federal fidelity bond is an insurance policy (up to $25,000) that protects employers against loss of money or property resulting from an employee’s act of dishonesty (Theft, Forgery, Larceny, Embezzlement).</a:t>
            </a:r>
          </a:p>
          <a:p>
            <a:pPr lvl="2">
              <a:lnSpc>
                <a:spcPct val="150000"/>
              </a:lnSpc>
            </a:pPr>
            <a:r>
              <a:rPr lang="en-US" sz="1600" dirty="0">
                <a:solidFill>
                  <a:schemeClr val="bg1">
                    <a:lumMod val="50000"/>
                  </a:schemeClr>
                </a:solidFill>
              </a:rPr>
              <a:t>To protect employers against employee dishonesty</a:t>
            </a:r>
          </a:p>
          <a:p>
            <a:pPr lvl="2">
              <a:lnSpc>
                <a:spcPct val="150000"/>
              </a:lnSpc>
            </a:pPr>
            <a:r>
              <a:rPr lang="en-US" sz="1600" dirty="0">
                <a:solidFill>
                  <a:schemeClr val="bg1">
                    <a:lumMod val="50000"/>
                  </a:schemeClr>
                </a:solidFill>
              </a:rPr>
              <a:t>To help job seekers market themselves to employers</a:t>
            </a:r>
          </a:p>
          <a:p>
            <a:pPr lvl="1"/>
            <a:endParaRPr lang="en-US" dirty="0">
              <a:solidFill>
                <a:schemeClr val="bg1">
                  <a:lumMod val="50000"/>
                </a:schemeClr>
              </a:solidFill>
            </a:endParaRPr>
          </a:p>
        </p:txBody>
      </p:sp>
    </p:spTree>
    <p:extLst>
      <p:ext uri="{BB962C8B-B14F-4D97-AF65-F5344CB8AC3E}">
        <p14:creationId xmlns:p14="http://schemas.microsoft.com/office/powerpoint/2010/main" val="50643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DEAA-6187-05E1-D42D-A1FCBED3F5A2}"/>
              </a:ext>
            </a:extLst>
          </p:cNvPr>
          <p:cNvSpPr>
            <a:spLocks noGrp="1"/>
          </p:cNvSpPr>
          <p:nvPr>
            <p:ph type="title"/>
          </p:nvPr>
        </p:nvSpPr>
        <p:spPr>
          <a:xfrm>
            <a:off x="677334" y="609600"/>
            <a:ext cx="8688608" cy="1320800"/>
          </a:xfrm>
        </p:spPr>
        <p:txBody>
          <a:bodyPr/>
          <a:lstStyle/>
          <a:p>
            <a:r>
              <a:rPr lang="en-US" dirty="0"/>
              <a:t>Overview: KCC Direct Workforce Services</a:t>
            </a:r>
          </a:p>
        </p:txBody>
      </p:sp>
      <p:sp>
        <p:nvSpPr>
          <p:cNvPr id="3" name="Content Placeholder 2">
            <a:extLst>
              <a:ext uri="{FF2B5EF4-FFF2-40B4-BE49-F238E27FC236}">
                <a16:creationId xmlns:a16="http://schemas.microsoft.com/office/drawing/2014/main" id="{2D3069F1-2729-DF25-0CBE-5FC961F75B7E}"/>
              </a:ext>
            </a:extLst>
          </p:cNvPr>
          <p:cNvSpPr>
            <a:spLocks noGrp="1"/>
          </p:cNvSpPr>
          <p:nvPr>
            <p:ph idx="1"/>
          </p:nvPr>
        </p:nvSpPr>
        <p:spPr>
          <a:xfrm>
            <a:off x="677333" y="2006353"/>
            <a:ext cx="8688607" cy="4545367"/>
          </a:xfrm>
        </p:spPr>
        <p:txBody>
          <a:bodyPr>
            <a:normAutofit/>
          </a:bodyPr>
          <a:lstStyle/>
          <a:p>
            <a:r>
              <a:rPr lang="en-US" dirty="0">
                <a:solidFill>
                  <a:schemeClr val="bg1">
                    <a:lumMod val="50000"/>
                  </a:schemeClr>
                </a:solidFill>
              </a:rPr>
              <a:t>Access to team of Business Service Representatives</a:t>
            </a:r>
          </a:p>
          <a:p>
            <a:r>
              <a:rPr lang="en-US" dirty="0">
                <a:solidFill>
                  <a:schemeClr val="bg1">
                    <a:lumMod val="50000"/>
                  </a:schemeClr>
                </a:solidFill>
              </a:rPr>
              <a:t>Coordinate job fairs, hiring events, job postings, applicant interviews</a:t>
            </a:r>
          </a:p>
          <a:p>
            <a:r>
              <a:rPr lang="en-US" dirty="0">
                <a:solidFill>
                  <a:schemeClr val="bg1">
                    <a:lumMod val="50000"/>
                  </a:schemeClr>
                </a:solidFill>
              </a:rPr>
              <a:t>Employer use of facility for trainings, meetings, etc.</a:t>
            </a:r>
          </a:p>
          <a:p>
            <a:r>
              <a:rPr lang="en-US" dirty="0">
                <a:solidFill>
                  <a:schemeClr val="bg1">
                    <a:lumMod val="50000"/>
                  </a:schemeClr>
                </a:solidFill>
              </a:rPr>
              <a:t>Create employee trainings</a:t>
            </a:r>
          </a:p>
          <a:p>
            <a:r>
              <a:rPr lang="en-US" dirty="0">
                <a:solidFill>
                  <a:schemeClr val="bg1">
                    <a:lumMod val="50000"/>
                  </a:schemeClr>
                </a:solidFill>
              </a:rPr>
              <a:t>Direct connection to job seekers</a:t>
            </a:r>
          </a:p>
          <a:p>
            <a:r>
              <a:rPr lang="en-US" dirty="0">
                <a:solidFill>
                  <a:schemeClr val="bg1">
                    <a:lumMod val="50000"/>
                  </a:schemeClr>
                </a:solidFill>
              </a:rPr>
              <a:t>Rapid Response coordination</a:t>
            </a:r>
          </a:p>
          <a:p>
            <a:r>
              <a:rPr lang="en-US" dirty="0">
                <a:solidFill>
                  <a:schemeClr val="bg1">
                    <a:lumMod val="50000"/>
                  </a:schemeClr>
                </a:solidFill>
              </a:rPr>
              <a:t>Labor market data consultation</a:t>
            </a:r>
          </a:p>
          <a:p>
            <a:r>
              <a:rPr lang="en-US" dirty="0">
                <a:solidFill>
                  <a:schemeClr val="bg1">
                    <a:lumMod val="50000"/>
                  </a:schemeClr>
                </a:solidFill>
              </a:rPr>
              <a:t>SWAT meeting</a:t>
            </a:r>
          </a:p>
          <a:p>
            <a:r>
              <a:rPr lang="en-US" dirty="0">
                <a:solidFill>
                  <a:schemeClr val="bg1">
                    <a:lumMod val="50000"/>
                  </a:schemeClr>
                </a:solidFill>
              </a:rPr>
              <a:t>Connections to resources such as federal bonding, tax credits, etc.</a:t>
            </a:r>
          </a:p>
          <a:p>
            <a:pPr marL="0" indent="0">
              <a:buNone/>
            </a:pPr>
            <a:endParaRPr lang="en-US" dirty="0">
              <a:solidFill>
                <a:schemeClr val="bg1">
                  <a:lumMod val="50000"/>
                </a:schemeClr>
              </a:solidFill>
            </a:endParaRPr>
          </a:p>
          <a:p>
            <a:pPr marL="0" indent="0">
              <a:buNone/>
            </a:pPr>
            <a:r>
              <a:rPr lang="en-US" b="1" dirty="0">
                <a:solidFill>
                  <a:schemeClr val="bg1">
                    <a:lumMod val="50000"/>
                  </a:schemeClr>
                </a:solidFill>
              </a:rPr>
              <a:t>Contact:  kccbst@brightoncenter.com</a:t>
            </a:r>
          </a:p>
        </p:txBody>
      </p:sp>
      <p:sp>
        <p:nvSpPr>
          <p:cNvPr id="6" name="TextBox 5">
            <a:extLst>
              <a:ext uri="{FF2B5EF4-FFF2-40B4-BE49-F238E27FC236}">
                <a16:creationId xmlns:a16="http://schemas.microsoft.com/office/drawing/2014/main" id="{28DAF739-DF15-D471-F95B-880CB52D2203}"/>
              </a:ext>
            </a:extLst>
          </p:cNvPr>
          <p:cNvSpPr txBox="1"/>
          <p:nvPr/>
        </p:nvSpPr>
        <p:spPr>
          <a:xfrm>
            <a:off x="698047" y="1447061"/>
            <a:ext cx="3699358" cy="400110"/>
          </a:xfrm>
          <a:prstGeom prst="rect">
            <a:avLst/>
          </a:prstGeom>
          <a:noFill/>
        </p:spPr>
        <p:txBody>
          <a:bodyPr wrap="square" rtlCol="0">
            <a:spAutoFit/>
          </a:bodyPr>
          <a:lstStyle/>
          <a:p>
            <a:r>
              <a:rPr lang="en-US" sz="2000" b="1" dirty="0">
                <a:solidFill>
                  <a:schemeClr val="bg1">
                    <a:lumMod val="50000"/>
                  </a:schemeClr>
                </a:solidFill>
                <a:latin typeface="+mj-lt"/>
              </a:rPr>
              <a:t>Business Services</a:t>
            </a:r>
          </a:p>
        </p:txBody>
      </p:sp>
    </p:spTree>
    <p:extLst>
      <p:ext uri="{BB962C8B-B14F-4D97-AF65-F5344CB8AC3E}">
        <p14:creationId xmlns:p14="http://schemas.microsoft.com/office/powerpoint/2010/main" val="27243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F2573-EA00-776F-AE4B-05B6C97DF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46" y="234178"/>
            <a:ext cx="3144693" cy="1958606"/>
          </a:xfrm>
          <a:prstGeom prst="rect">
            <a:avLst/>
          </a:prstGeom>
        </p:spPr>
      </p:pic>
      <p:pic>
        <p:nvPicPr>
          <p:cNvPr id="3" name="Picture 2" descr="LOVE :: 국민건강보험 알기쉽게 Q&amp;A">
            <a:extLst>
              <a:ext uri="{FF2B5EF4-FFF2-40B4-BE49-F238E27FC236}">
                <a16:creationId xmlns:a16="http://schemas.microsoft.com/office/drawing/2014/main" id="{D61E6FE6-DA76-B851-B316-D759A1CD6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581" y="2410152"/>
            <a:ext cx="6964837" cy="3979907"/>
          </a:xfrm>
          <a:prstGeom prst="rect">
            <a:avLst/>
          </a:prstGeom>
        </p:spPr>
      </p:pic>
    </p:spTree>
    <p:extLst>
      <p:ext uri="{BB962C8B-B14F-4D97-AF65-F5344CB8AC3E}">
        <p14:creationId xmlns:p14="http://schemas.microsoft.com/office/powerpoint/2010/main" val="396713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DEAA-6187-05E1-D42D-A1FCBED3F5A2}"/>
              </a:ext>
            </a:extLst>
          </p:cNvPr>
          <p:cNvSpPr>
            <a:spLocks noGrp="1"/>
          </p:cNvSpPr>
          <p:nvPr>
            <p:ph type="title"/>
          </p:nvPr>
        </p:nvSpPr>
        <p:spPr>
          <a:xfrm>
            <a:off x="677333" y="685553"/>
            <a:ext cx="8688608" cy="1320800"/>
          </a:xfrm>
        </p:spPr>
        <p:txBody>
          <a:bodyPr/>
          <a:lstStyle/>
          <a:p>
            <a:r>
              <a:rPr lang="en-US" dirty="0"/>
              <a:t>Stay in touch!</a:t>
            </a:r>
          </a:p>
        </p:txBody>
      </p:sp>
      <p:grpSp>
        <p:nvGrpSpPr>
          <p:cNvPr id="25" name="Group 24">
            <a:extLst>
              <a:ext uri="{FF2B5EF4-FFF2-40B4-BE49-F238E27FC236}">
                <a16:creationId xmlns:a16="http://schemas.microsoft.com/office/drawing/2014/main" id="{6691443D-C7FB-BE78-0627-C0057C60DCF3}"/>
              </a:ext>
            </a:extLst>
          </p:cNvPr>
          <p:cNvGrpSpPr/>
          <p:nvPr/>
        </p:nvGrpSpPr>
        <p:grpSpPr>
          <a:xfrm>
            <a:off x="1700417" y="3783445"/>
            <a:ext cx="6642439" cy="2705566"/>
            <a:chOff x="1152155" y="1792521"/>
            <a:chExt cx="7481982" cy="3212362"/>
          </a:xfrm>
        </p:grpSpPr>
        <p:grpSp>
          <p:nvGrpSpPr>
            <p:cNvPr id="7" name="Group 6">
              <a:extLst>
                <a:ext uri="{FF2B5EF4-FFF2-40B4-BE49-F238E27FC236}">
                  <a16:creationId xmlns:a16="http://schemas.microsoft.com/office/drawing/2014/main" id="{84AD31A2-0233-9F50-EF05-D77B996A5EFE}"/>
                </a:ext>
              </a:extLst>
            </p:cNvPr>
            <p:cNvGrpSpPr/>
            <p:nvPr/>
          </p:nvGrpSpPr>
          <p:grpSpPr>
            <a:xfrm>
              <a:off x="1163179" y="2745504"/>
              <a:ext cx="3082197" cy="1190275"/>
              <a:chOff x="854397" y="2635262"/>
              <a:chExt cx="3082197" cy="1190275"/>
            </a:xfrm>
          </p:grpSpPr>
          <p:pic>
            <p:nvPicPr>
              <p:cNvPr id="8" name="Picture 7">
                <a:extLst>
                  <a:ext uri="{FF2B5EF4-FFF2-40B4-BE49-F238E27FC236}">
                    <a16:creationId xmlns:a16="http://schemas.microsoft.com/office/drawing/2014/main" id="{D3C7C698-89EF-39EF-6711-C421357A6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319" y="2635262"/>
                <a:ext cx="1190275" cy="1190275"/>
              </a:xfrm>
              <a:prstGeom prst="rect">
                <a:avLst/>
              </a:prstGeom>
            </p:spPr>
          </p:pic>
          <p:pic>
            <p:nvPicPr>
              <p:cNvPr id="9" name="Picture 8">
                <a:extLst>
                  <a:ext uri="{FF2B5EF4-FFF2-40B4-BE49-F238E27FC236}">
                    <a16:creationId xmlns:a16="http://schemas.microsoft.com/office/drawing/2014/main" id="{1476EB94-9EB7-D3ED-0E55-996949020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397" y="2635262"/>
                <a:ext cx="1190275" cy="1190275"/>
              </a:xfrm>
              <a:prstGeom prst="rect">
                <a:avLst/>
              </a:prstGeom>
            </p:spPr>
          </p:pic>
        </p:grpSp>
        <p:sp>
          <p:nvSpPr>
            <p:cNvPr id="11" name="TextBox 10">
              <a:extLst>
                <a:ext uri="{FF2B5EF4-FFF2-40B4-BE49-F238E27FC236}">
                  <a16:creationId xmlns:a16="http://schemas.microsoft.com/office/drawing/2014/main" id="{7B34006D-8923-4D32-0F7C-B2EE5C21163A}"/>
                </a:ext>
              </a:extLst>
            </p:cNvPr>
            <p:cNvSpPr txBox="1"/>
            <p:nvPr/>
          </p:nvSpPr>
          <p:spPr>
            <a:xfrm>
              <a:off x="1152155" y="1798466"/>
              <a:ext cx="1147815" cy="369332"/>
            </a:xfrm>
            <a:prstGeom prst="rect">
              <a:avLst/>
            </a:prstGeom>
            <a:noFill/>
          </p:spPr>
          <p:txBody>
            <a:bodyPr wrap="none" rtlCol="0">
              <a:spAutoFit/>
            </a:bodyPr>
            <a:lstStyle/>
            <a:p>
              <a:r>
                <a:rPr lang="en-US" b="1" dirty="0">
                  <a:solidFill>
                    <a:schemeClr val="bg1">
                      <a:lumMod val="50000"/>
                    </a:schemeClr>
                  </a:solidFill>
                  <a:latin typeface="Neo Sans Std" panose="020B0504030504040204"/>
                </a:rPr>
                <a:t>@</a:t>
              </a:r>
              <a:r>
                <a:rPr lang="en-US" b="1" dirty="0" err="1">
                  <a:solidFill>
                    <a:schemeClr val="bg1">
                      <a:lumMod val="50000"/>
                    </a:schemeClr>
                  </a:solidFill>
                  <a:latin typeface="Neo Sans Std" panose="020B0504030504040204"/>
                </a:rPr>
                <a:t>kcc_nky</a:t>
              </a:r>
              <a:endParaRPr lang="en-US" b="1" dirty="0">
                <a:solidFill>
                  <a:schemeClr val="bg1">
                    <a:lumMod val="50000"/>
                  </a:schemeClr>
                </a:solidFill>
                <a:latin typeface="Neo Sans Std" panose="020B0504030504040204"/>
              </a:endParaRPr>
            </a:p>
          </p:txBody>
        </p:sp>
        <p:sp>
          <p:nvSpPr>
            <p:cNvPr id="12" name="TextBox 11">
              <a:extLst>
                <a:ext uri="{FF2B5EF4-FFF2-40B4-BE49-F238E27FC236}">
                  <a16:creationId xmlns:a16="http://schemas.microsoft.com/office/drawing/2014/main" id="{C739F4F1-4CDE-68D9-7105-6DB14743F4CD}"/>
                </a:ext>
              </a:extLst>
            </p:cNvPr>
            <p:cNvSpPr txBox="1"/>
            <p:nvPr/>
          </p:nvSpPr>
          <p:spPr>
            <a:xfrm>
              <a:off x="3964282" y="1792521"/>
              <a:ext cx="3412153" cy="369332"/>
            </a:xfrm>
            <a:prstGeom prst="rect">
              <a:avLst/>
            </a:prstGeom>
            <a:noFill/>
          </p:spPr>
          <p:txBody>
            <a:bodyPr wrap="none" rtlCol="0">
              <a:spAutoFit/>
            </a:bodyPr>
            <a:lstStyle/>
            <a:p>
              <a:r>
                <a:rPr lang="en-US" b="1" dirty="0">
                  <a:solidFill>
                    <a:schemeClr val="bg1">
                      <a:lumMod val="50000"/>
                    </a:schemeClr>
                  </a:solidFill>
                  <a:latin typeface="Neo Sans Std" panose="020B0504030504040204"/>
                </a:rPr>
                <a:t>@</a:t>
              </a:r>
              <a:r>
                <a:rPr lang="en-US" b="1" dirty="0" err="1">
                  <a:solidFill>
                    <a:schemeClr val="bg1">
                      <a:lumMod val="50000"/>
                    </a:schemeClr>
                  </a:solidFill>
                  <a:latin typeface="Neo Sans Std" panose="020B0504030504040204"/>
                </a:rPr>
                <a:t>NorthernKentuckyCareerCenter</a:t>
              </a:r>
              <a:endParaRPr lang="en-US" b="1" dirty="0">
                <a:solidFill>
                  <a:schemeClr val="bg1">
                    <a:lumMod val="50000"/>
                  </a:schemeClr>
                </a:solidFill>
                <a:latin typeface="Neo Sans Std" panose="020B0504030504040204"/>
              </a:endParaRPr>
            </a:p>
          </p:txBody>
        </p:sp>
        <p:sp>
          <p:nvSpPr>
            <p:cNvPr id="13" name="Arrow: Down 12">
              <a:extLst>
                <a:ext uri="{FF2B5EF4-FFF2-40B4-BE49-F238E27FC236}">
                  <a16:creationId xmlns:a16="http://schemas.microsoft.com/office/drawing/2014/main" id="{672D8F72-96B4-7AA9-0656-488345D8DD15}"/>
                </a:ext>
              </a:extLst>
            </p:cNvPr>
            <p:cNvSpPr/>
            <p:nvPr/>
          </p:nvSpPr>
          <p:spPr bwMode="auto">
            <a:xfrm rot="10800000">
              <a:off x="1647566" y="2216702"/>
              <a:ext cx="221499" cy="457200"/>
            </a:xfrm>
            <a:prstGeom prst="down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Arrow: Down 13">
              <a:extLst>
                <a:ext uri="{FF2B5EF4-FFF2-40B4-BE49-F238E27FC236}">
                  <a16:creationId xmlns:a16="http://schemas.microsoft.com/office/drawing/2014/main" id="{C25E2275-F2EE-E544-12AB-E8DE2E1AC46B}"/>
                </a:ext>
              </a:extLst>
            </p:cNvPr>
            <p:cNvSpPr/>
            <p:nvPr/>
          </p:nvSpPr>
          <p:spPr bwMode="auto">
            <a:xfrm>
              <a:off x="3539488" y="4178351"/>
              <a:ext cx="221499" cy="457200"/>
            </a:xfrm>
            <a:prstGeom prst="down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Arrow: Down 14">
              <a:extLst>
                <a:ext uri="{FF2B5EF4-FFF2-40B4-BE49-F238E27FC236}">
                  <a16:creationId xmlns:a16="http://schemas.microsoft.com/office/drawing/2014/main" id="{FB8562E3-354B-3B5D-FE88-85E49FE996FB}"/>
                </a:ext>
              </a:extLst>
            </p:cNvPr>
            <p:cNvSpPr/>
            <p:nvPr/>
          </p:nvSpPr>
          <p:spPr bwMode="auto">
            <a:xfrm rot="10800000">
              <a:off x="5559610" y="2214798"/>
              <a:ext cx="221499" cy="457200"/>
            </a:xfrm>
            <a:prstGeom prst="down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162C336C-63AD-8AF6-ABC8-0173E6DB0677}"/>
                </a:ext>
              </a:extLst>
            </p:cNvPr>
            <p:cNvSpPr txBox="1"/>
            <p:nvPr/>
          </p:nvSpPr>
          <p:spPr>
            <a:xfrm>
              <a:off x="2299970" y="4615181"/>
              <a:ext cx="2929648" cy="369332"/>
            </a:xfrm>
            <a:prstGeom prst="rect">
              <a:avLst/>
            </a:prstGeom>
            <a:noFill/>
          </p:spPr>
          <p:txBody>
            <a:bodyPr wrap="none" rtlCol="0">
              <a:spAutoFit/>
            </a:bodyPr>
            <a:lstStyle/>
            <a:p>
              <a:r>
                <a:rPr lang="en-US" b="1" dirty="0">
                  <a:solidFill>
                    <a:schemeClr val="bg1">
                      <a:lumMod val="50000"/>
                    </a:schemeClr>
                  </a:solidFill>
                  <a:latin typeface="Neo Sans Std" panose="020B0504030504040204"/>
                </a:rPr>
                <a:t>@</a:t>
              </a:r>
              <a:r>
                <a:rPr lang="en-US" b="1" dirty="0" err="1">
                  <a:solidFill>
                    <a:schemeClr val="bg1">
                      <a:lumMod val="50000"/>
                    </a:schemeClr>
                  </a:solidFill>
                  <a:latin typeface="Neo Sans Std" panose="020B0504030504040204"/>
                </a:rPr>
                <a:t>KentuckyCareerCenterNKY</a:t>
              </a:r>
              <a:endParaRPr lang="en-US" b="1" dirty="0">
                <a:solidFill>
                  <a:schemeClr val="bg1">
                    <a:lumMod val="50000"/>
                  </a:schemeClr>
                </a:solidFill>
                <a:latin typeface="Neo Sans Std" panose="020B0504030504040204"/>
              </a:endParaRPr>
            </a:p>
          </p:txBody>
        </p:sp>
        <p:sp>
          <p:nvSpPr>
            <p:cNvPr id="17" name="Arrow: Down 16">
              <a:extLst>
                <a:ext uri="{FF2B5EF4-FFF2-40B4-BE49-F238E27FC236}">
                  <a16:creationId xmlns:a16="http://schemas.microsoft.com/office/drawing/2014/main" id="{153020BD-CDAC-D34B-F154-ABB7ADBB1F7E}"/>
                </a:ext>
              </a:extLst>
            </p:cNvPr>
            <p:cNvSpPr/>
            <p:nvPr/>
          </p:nvSpPr>
          <p:spPr bwMode="auto">
            <a:xfrm>
              <a:off x="7579732" y="4172632"/>
              <a:ext cx="221499" cy="457200"/>
            </a:xfrm>
            <a:prstGeom prst="down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8846F147-B68E-7FEC-D035-2B3791A6E710}"/>
                </a:ext>
              </a:extLst>
            </p:cNvPr>
            <p:cNvSpPr txBox="1"/>
            <p:nvPr/>
          </p:nvSpPr>
          <p:spPr>
            <a:xfrm>
              <a:off x="6592103" y="4635551"/>
              <a:ext cx="2042034" cy="369332"/>
            </a:xfrm>
            <a:prstGeom prst="rect">
              <a:avLst/>
            </a:prstGeom>
            <a:noFill/>
          </p:spPr>
          <p:txBody>
            <a:bodyPr wrap="none" rtlCol="0">
              <a:spAutoFit/>
            </a:bodyPr>
            <a:lstStyle/>
            <a:p>
              <a:r>
                <a:rPr lang="en-US" b="1" dirty="0">
                  <a:solidFill>
                    <a:schemeClr val="bg1">
                      <a:lumMod val="50000"/>
                    </a:schemeClr>
                  </a:solidFill>
                  <a:latin typeface="Neo Sans Std" panose="020B0504030504040204"/>
                </a:rPr>
                <a:t>@</a:t>
              </a:r>
              <a:r>
                <a:rPr lang="en-US" b="1" dirty="0" err="1">
                  <a:solidFill>
                    <a:schemeClr val="bg1">
                      <a:lumMod val="50000"/>
                    </a:schemeClr>
                  </a:solidFill>
                  <a:latin typeface="Neo Sans Std" panose="020B0504030504040204"/>
                </a:rPr>
                <a:t>NKYCareerCenter</a:t>
              </a:r>
              <a:endParaRPr lang="en-US" b="1" dirty="0">
                <a:solidFill>
                  <a:schemeClr val="bg1">
                    <a:lumMod val="50000"/>
                  </a:schemeClr>
                </a:solidFill>
                <a:latin typeface="Neo Sans Std" panose="020B0504030504040204"/>
              </a:endParaRPr>
            </a:p>
          </p:txBody>
        </p:sp>
        <p:pic>
          <p:nvPicPr>
            <p:cNvPr id="19" name="Picture 18">
              <a:extLst>
                <a:ext uri="{FF2B5EF4-FFF2-40B4-BE49-F238E27FC236}">
                  <a16:creationId xmlns:a16="http://schemas.microsoft.com/office/drawing/2014/main" id="{D88096BA-4911-A0E5-7D99-168E8E5EC2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969" y="2730097"/>
              <a:ext cx="1190274" cy="1190274"/>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2CB6A26A-D2B3-C9A2-CBA5-DE3F8CB2BC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8836" y="2747810"/>
              <a:ext cx="1190273" cy="1190273"/>
            </a:xfrm>
            <a:prstGeom prst="rect">
              <a:avLst/>
            </a:prstGeom>
          </p:spPr>
        </p:pic>
      </p:grpSp>
      <p:sp>
        <p:nvSpPr>
          <p:cNvPr id="24" name="TextBox 23">
            <a:extLst>
              <a:ext uri="{FF2B5EF4-FFF2-40B4-BE49-F238E27FC236}">
                <a16:creationId xmlns:a16="http://schemas.microsoft.com/office/drawing/2014/main" id="{21517096-6F4A-9DA8-42EE-9F707E15D6B8}"/>
              </a:ext>
            </a:extLst>
          </p:cNvPr>
          <p:cNvSpPr txBox="1"/>
          <p:nvPr/>
        </p:nvSpPr>
        <p:spPr>
          <a:xfrm>
            <a:off x="2336884" y="1884287"/>
            <a:ext cx="7690004" cy="1477328"/>
          </a:xfrm>
          <a:prstGeom prst="rect">
            <a:avLst/>
          </a:prstGeom>
          <a:noFill/>
        </p:spPr>
        <p:txBody>
          <a:bodyPr wrap="square" rtlCol="0">
            <a:spAutoFit/>
          </a:bodyPr>
          <a:lstStyle/>
          <a:p>
            <a:r>
              <a:rPr lang="en-US" b="1" dirty="0"/>
              <a:t>Lauren Allhands</a:t>
            </a:r>
          </a:p>
          <a:p>
            <a:r>
              <a:rPr lang="en-US" dirty="0"/>
              <a:t>Director of Kentucky Career Center Operations</a:t>
            </a:r>
          </a:p>
          <a:p>
            <a:r>
              <a:rPr lang="en-US" dirty="0"/>
              <a:t>Brighton Center, Inc.</a:t>
            </a:r>
          </a:p>
          <a:p>
            <a:r>
              <a:rPr lang="en-US" dirty="0"/>
              <a:t>lallhands@brightoncenter.com  |  502-764-2722</a:t>
            </a:r>
          </a:p>
          <a:p>
            <a:endParaRPr lang="en-US" dirty="0"/>
          </a:p>
        </p:txBody>
      </p:sp>
      <p:pic>
        <p:nvPicPr>
          <p:cNvPr id="27" name="Picture 26" descr="A person smiling at camera&#10;&#10;Description automatically generated">
            <a:extLst>
              <a:ext uri="{FF2B5EF4-FFF2-40B4-BE49-F238E27FC236}">
                <a16:creationId xmlns:a16="http://schemas.microsoft.com/office/drawing/2014/main" id="{2128EE53-1BB5-7793-0B14-5ECA263434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15" y="1589819"/>
            <a:ext cx="1439846" cy="1799559"/>
          </a:xfrm>
          <a:prstGeom prst="rect">
            <a:avLst/>
          </a:prstGeom>
        </p:spPr>
      </p:pic>
    </p:spTree>
    <p:extLst>
      <p:ext uri="{BB962C8B-B14F-4D97-AF65-F5344CB8AC3E}">
        <p14:creationId xmlns:p14="http://schemas.microsoft.com/office/powerpoint/2010/main" val="427958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658295-E447-D49C-AF92-EFC5781EC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376" y="1059801"/>
            <a:ext cx="3144693" cy="1958606"/>
          </a:xfrm>
          <a:prstGeom prst="rect">
            <a:avLst/>
          </a:prstGeom>
        </p:spPr>
      </p:pic>
      <p:grpSp>
        <p:nvGrpSpPr>
          <p:cNvPr id="17" name="Group 16">
            <a:extLst>
              <a:ext uri="{FF2B5EF4-FFF2-40B4-BE49-F238E27FC236}">
                <a16:creationId xmlns:a16="http://schemas.microsoft.com/office/drawing/2014/main" id="{2956DC67-6386-9D53-6200-EEBDBEFF1AA4}"/>
              </a:ext>
            </a:extLst>
          </p:cNvPr>
          <p:cNvGrpSpPr/>
          <p:nvPr/>
        </p:nvGrpSpPr>
        <p:grpSpPr>
          <a:xfrm>
            <a:off x="1568613" y="3204693"/>
            <a:ext cx="8485635" cy="1761637"/>
            <a:chOff x="1853182" y="2964995"/>
            <a:chExt cx="8485635" cy="1761637"/>
          </a:xfrm>
        </p:grpSpPr>
        <p:sp>
          <p:nvSpPr>
            <p:cNvPr id="3" name="Straight Connector 3">
              <a:extLst>
                <a:ext uri="{FF2B5EF4-FFF2-40B4-BE49-F238E27FC236}">
                  <a16:creationId xmlns:a16="http://schemas.microsoft.com/office/drawing/2014/main" id="{CE74F1D9-FF5A-4327-BA22-8DA96220E31F}"/>
                </a:ext>
              </a:extLst>
            </p:cNvPr>
            <p:cNvSpPr/>
            <p:nvPr/>
          </p:nvSpPr>
          <p:spPr>
            <a:xfrm>
              <a:off x="6096000" y="2964995"/>
              <a:ext cx="3002227" cy="521047"/>
            </a:xfrm>
            <a:custGeom>
              <a:avLst/>
              <a:gdLst/>
              <a:ahLst/>
              <a:cxnLst/>
              <a:rect l="0" t="0" r="0" b="0"/>
              <a:pathLst>
                <a:path>
                  <a:moveTo>
                    <a:pt x="0" y="0"/>
                  </a:moveTo>
                  <a:lnTo>
                    <a:pt x="0" y="260523"/>
                  </a:lnTo>
                  <a:lnTo>
                    <a:pt x="3002227" y="260523"/>
                  </a:lnTo>
                  <a:lnTo>
                    <a:pt x="3002227" y="521047"/>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 name="Straight Connector 4">
              <a:extLst>
                <a:ext uri="{FF2B5EF4-FFF2-40B4-BE49-F238E27FC236}">
                  <a16:creationId xmlns:a16="http://schemas.microsoft.com/office/drawing/2014/main" id="{AA7244EA-7C61-323D-146F-8D6C7F535E19}"/>
                </a:ext>
              </a:extLst>
            </p:cNvPr>
            <p:cNvSpPr/>
            <p:nvPr/>
          </p:nvSpPr>
          <p:spPr>
            <a:xfrm>
              <a:off x="3093772" y="2964995"/>
              <a:ext cx="3002227" cy="521047"/>
            </a:xfrm>
            <a:custGeom>
              <a:avLst/>
              <a:gdLst/>
              <a:ahLst/>
              <a:cxnLst/>
              <a:rect l="0" t="0" r="0" b="0"/>
              <a:pathLst>
                <a:path>
                  <a:moveTo>
                    <a:pt x="3002227" y="0"/>
                  </a:moveTo>
                  <a:lnTo>
                    <a:pt x="3002227" y="260523"/>
                  </a:lnTo>
                  <a:lnTo>
                    <a:pt x="0" y="260523"/>
                  </a:lnTo>
                  <a:lnTo>
                    <a:pt x="0" y="521047"/>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grpSp>
          <p:nvGrpSpPr>
            <p:cNvPr id="6" name="Group 5">
              <a:extLst>
                <a:ext uri="{FF2B5EF4-FFF2-40B4-BE49-F238E27FC236}">
                  <a16:creationId xmlns:a16="http://schemas.microsoft.com/office/drawing/2014/main" id="{17CE549A-5C66-0B46-7966-932A4979AA43}"/>
                </a:ext>
              </a:extLst>
            </p:cNvPr>
            <p:cNvGrpSpPr/>
            <p:nvPr/>
          </p:nvGrpSpPr>
          <p:grpSpPr>
            <a:xfrm>
              <a:off x="1853182" y="3486043"/>
              <a:ext cx="2481179" cy="1240589"/>
              <a:chOff x="569" y="2703918"/>
              <a:chExt cx="2481179" cy="1240589"/>
            </a:xfrm>
          </p:grpSpPr>
          <p:sp>
            <p:nvSpPr>
              <p:cNvPr id="13" name="Rectangle 12">
                <a:extLst>
                  <a:ext uri="{FF2B5EF4-FFF2-40B4-BE49-F238E27FC236}">
                    <a16:creationId xmlns:a16="http://schemas.microsoft.com/office/drawing/2014/main" id="{03917F9A-12C3-49FB-42E3-88C28490CB58}"/>
                  </a:ext>
                </a:extLst>
              </p:cNvPr>
              <p:cNvSpPr/>
              <p:nvPr/>
            </p:nvSpPr>
            <p:spPr>
              <a:xfrm>
                <a:off x="569" y="2703918"/>
                <a:ext cx="2481179" cy="1240589"/>
              </a:xfrm>
              <a:prstGeom prst="rect">
                <a:avLst/>
              </a:prstGeom>
              <a:solidFill>
                <a:srgbClr val="4F81BD"/>
              </a:solidFill>
              <a:ln w="25400" cap="flat" cmpd="sng" algn="ctr">
                <a:solidFill>
                  <a:sysClr val="window" lastClr="FFFFFF">
                    <a:hueOff val="0"/>
                    <a:satOff val="0"/>
                    <a:lumOff val="0"/>
                    <a:alphaOff val="0"/>
                  </a:sysClr>
                </a:solidFill>
                <a:prstDash val="solid"/>
              </a:ln>
              <a:effectLst>
                <a:softEdge rad="31750"/>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6414382B-084A-F3BB-6615-D91F81CAC06F}"/>
                  </a:ext>
                </a:extLst>
              </p:cNvPr>
              <p:cNvSpPr txBox="1"/>
              <p:nvPr/>
            </p:nvSpPr>
            <p:spPr>
              <a:xfrm>
                <a:off x="569" y="2703918"/>
                <a:ext cx="2481179" cy="1240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Neo Sans Std" panose="020B0504030504040204" pitchFamily="34" charset="0"/>
                    <a:ea typeface="Verdana" panose="020B0604030504040204" pitchFamily="34" charset="0"/>
                    <a:cs typeface="Verdana" panose="020B0604030504040204" pitchFamily="34" charset="0"/>
                  </a:rPr>
                  <a:t>Largest workforce resource for job seekers and employers</a:t>
                </a:r>
              </a:p>
            </p:txBody>
          </p:sp>
        </p:grpSp>
        <p:grpSp>
          <p:nvGrpSpPr>
            <p:cNvPr id="7" name="Group 6">
              <a:extLst>
                <a:ext uri="{FF2B5EF4-FFF2-40B4-BE49-F238E27FC236}">
                  <a16:creationId xmlns:a16="http://schemas.microsoft.com/office/drawing/2014/main" id="{B0EAE6EF-AF0D-89FC-7304-EA633E68DD14}"/>
                </a:ext>
              </a:extLst>
            </p:cNvPr>
            <p:cNvGrpSpPr/>
            <p:nvPr/>
          </p:nvGrpSpPr>
          <p:grpSpPr>
            <a:xfrm>
              <a:off x="4855410" y="3486043"/>
              <a:ext cx="2481179" cy="1240589"/>
              <a:chOff x="3002797" y="2703918"/>
              <a:chExt cx="2481179" cy="1240589"/>
            </a:xfrm>
          </p:grpSpPr>
          <p:sp>
            <p:nvSpPr>
              <p:cNvPr id="11" name="Rectangle 10">
                <a:extLst>
                  <a:ext uri="{FF2B5EF4-FFF2-40B4-BE49-F238E27FC236}">
                    <a16:creationId xmlns:a16="http://schemas.microsoft.com/office/drawing/2014/main" id="{0BF6C3D6-06D9-8147-9474-B42305A4A891}"/>
                  </a:ext>
                </a:extLst>
              </p:cNvPr>
              <p:cNvSpPr/>
              <p:nvPr/>
            </p:nvSpPr>
            <p:spPr>
              <a:xfrm>
                <a:off x="3002797" y="2703918"/>
                <a:ext cx="2481179" cy="124058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softEdge rad="31750"/>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AB5E96F6-C71E-3708-0562-686264BD6B61}"/>
                  </a:ext>
                </a:extLst>
              </p:cNvPr>
              <p:cNvSpPr txBox="1"/>
              <p:nvPr/>
            </p:nvSpPr>
            <p:spPr>
              <a:xfrm>
                <a:off x="3002797" y="2703918"/>
                <a:ext cx="2481179" cy="1240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Neo Sans Std" pitchFamily="34" charset="0"/>
                    <a:ea typeface="+mn-ea"/>
                    <a:cs typeface="+mn-cs"/>
                  </a:rPr>
                  <a:t> </a:t>
                </a:r>
                <a:r>
                  <a:rPr lang="en-US" sz="2000" kern="1200" dirty="0">
                    <a:solidFill>
                      <a:sysClr val="window" lastClr="FFFFFF"/>
                    </a:solidFill>
                    <a:latin typeface="Neo Sans Std" pitchFamily="34" charset="0"/>
                    <a:ea typeface="Verdana" panose="020B0604030504040204" pitchFamily="34" charset="0"/>
                    <a:cs typeface="Verdana" panose="020B0604030504040204" pitchFamily="34" charset="0"/>
                  </a:rPr>
                  <a:t>Collaborative Team of local partnering organizations</a:t>
                </a:r>
              </a:p>
            </p:txBody>
          </p:sp>
        </p:grpSp>
        <p:grpSp>
          <p:nvGrpSpPr>
            <p:cNvPr id="8" name="Group 7">
              <a:extLst>
                <a:ext uri="{FF2B5EF4-FFF2-40B4-BE49-F238E27FC236}">
                  <a16:creationId xmlns:a16="http://schemas.microsoft.com/office/drawing/2014/main" id="{04FD0B72-E8A3-FB70-29C2-C5448952BBC0}"/>
                </a:ext>
              </a:extLst>
            </p:cNvPr>
            <p:cNvGrpSpPr/>
            <p:nvPr/>
          </p:nvGrpSpPr>
          <p:grpSpPr>
            <a:xfrm>
              <a:off x="7857638" y="3486043"/>
              <a:ext cx="2481179" cy="1240589"/>
              <a:chOff x="6005025" y="2703918"/>
              <a:chExt cx="2481179" cy="1240589"/>
            </a:xfrm>
          </p:grpSpPr>
          <p:sp>
            <p:nvSpPr>
              <p:cNvPr id="9" name="Rectangle 8">
                <a:extLst>
                  <a:ext uri="{FF2B5EF4-FFF2-40B4-BE49-F238E27FC236}">
                    <a16:creationId xmlns:a16="http://schemas.microsoft.com/office/drawing/2014/main" id="{A824F5F1-9D90-AB50-8B3B-186249BA84D1}"/>
                  </a:ext>
                </a:extLst>
              </p:cNvPr>
              <p:cNvSpPr/>
              <p:nvPr/>
            </p:nvSpPr>
            <p:spPr>
              <a:xfrm>
                <a:off x="6005025" y="2703918"/>
                <a:ext cx="2481179" cy="124058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softEdge rad="31750"/>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C4E04F82-F1C5-B09A-9C3F-2C0F645C2875}"/>
                  </a:ext>
                </a:extLst>
              </p:cNvPr>
              <p:cNvSpPr txBox="1"/>
              <p:nvPr/>
            </p:nvSpPr>
            <p:spPr>
              <a:xfrm>
                <a:off x="6005025" y="2703918"/>
                <a:ext cx="2481179" cy="1240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Neo Sans Std" pitchFamily="34" charset="0"/>
                    <a:ea typeface="Verdana" panose="020B0604030504040204" pitchFamily="34" charset="0"/>
                    <a:cs typeface="Verdana" panose="020B0604030504040204" pitchFamily="34" charset="0"/>
                  </a:rPr>
                  <a:t>Driven by local business leaders / the NKY Workforce Investment Board</a:t>
                </a:r>
              </a:p>
            </p:txBody>
          </p:sp>
        </p:grpSp>
      </p:grpSp>
    </p:spTree>
    <p:extLst>
      <p:ext uri="{BB962C8B-B14F-4D97-AF65-F5344CB8AC3E}">
        <p14:creationId xmlns:p14="http://schemas.microsoft.com/office/powerpoint/2010/main" val="218140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CBEB-138F-2D31-A580-72C67AA4DE75}"/>
              </a:ext>
            </a:extLst>
          </p:cNvPr>
          <p:cNvSpPr>
            <a:spLocks noGrp="1"/>
          </p:cNvSpPr>
          <p:nvPr>
            <p:ph type="title"/>
          </p:nvPr>
        </p:nvSpPr>
        <p:spPr/>
        <p:txBody>
          <a:bodyPr/>
          <a:lstStyle/>
          <a:p>
            <a:r>
              <a:rPr lang="en-US" dirty="0"/>
              <a:t>Workforce Innovation and Opportunity Act (WIOA)</a:t>
            </a:r>
          </a:p>
        </p:txBody>
      </p:sp>
      <p:sp>
        <p:nvSpPr>
          <p:cNvPr id="3" name="Content Placeholder 2">
            <a:extLst>
              <a:ext uri="{FF2B5EF4-FFF2-40B4-BE49-F238E27FC236}">
                <a16:creationId xmlns:a16="http://schemas.microsoft.com/office/drawing/2014/main" id="{E9F41FD8-BA0D-91AB-F910-3186FE80153A}"/>
              </a:ext>
            </a:extLst>
          </p:cNvPr>
          <p:cNvSpPr>
            <a:spLocks noGrp="1"/>
          </p:cNvSpPr>
          <p:nvPr>
            <p:ph idx="1"/>
          </p:nvPr>
        </p:nvSpPr>
        <p:spPr>
          <a:xfrm>
            <a:off x="677334" y="2160589"/>
            <a:ext cx="8596668" cy="3534358"/>
          </a:xfrm>
        </p:spPr>
        <p:txBody>
          <a:bodyPr>
            <a:normAutofit/>
          </a:bodyPr>
          <a:lstStyle/>
          <a:p>
            <a:r>
              <a:rPr lang="en-US" sz="2000" dirty="0">
                <a:solidFill>
                  <a:srgbClr val="767561"/>
                </a:solidFill>
              </a:rPr>
              <a:t>WIOA is landmark legislation that is designed to strengthen and improve our nation's public workforce system and help get Americans, including youth and those with significant barriers to employment, into high-quality jobs and careers and help employers hire and retain skilled workers.</a:t>
            </a:r>
          </a:p>
          <a:p>
            <a:r>
              <a:rPr lang="en-US" sz="2000" dirty="0">
                <a:solidFill>
                  <a:srgbClr val="767561"/>
                </a:solidFill>
              </a:rPr>
              <a:t>American Job Centers were established under the Workforce Investment Act and reauthorized in the </a:t>
            </a:r>
            <a:r>
              <a:rPr lang="en-US" sz="2000" b="1" dirty="0">
                <a:solidFill>
                  <a:srgbClr val="767561"/>
                </a:solidFill>
              </a:rPr>
              <a:t>Workforce Innovation and Opportunity Act (WIOA) </a:t>
            </a:r>
            <a:r>
              <a:rPr lang="en-US" sz="2000" dirty="0">
                <a:solidFill>
                  <a:srgbClr val="767561"/>
                </a:solidFill>
              </a:rPr>
              <a:t>of 2014.</a:t>
            </a:r>
            <a:endParaRPr lang="en-US" sz="800" dirty="0">
              <a:solidFill>
                <a:srgbClr val="767561"/>
              </a:solidFill>
            </a:endParaRPr>
          </a:p>
          <a:p>
            <a:r>
              <a:rPr lang="en-US" sz="2000" dirty="0">
                <a:solidFill>
                  <a:srgbClr val="767561"/>
                </a:solidFill>
              </a:rPr>
              <a:t>American Job Centers are designed to provide a full range of assistance to job seekers and employers under one roof.</a:t>
            </a:r>
            <a:endParaRPr lang="en-US" sz="500" dirty="0">
              <a:solidFill>
                <a:srgbClr val="767561"/>
              </a:solidFill>
            </a:endParaRPr>
          </a:p>
          <a:p>
            <a:pPr marL="0" indent="0">
              <a:buNone/>
            </a:pPr>
            <a:endParaRPr lang="en-US" sz="2000" b="1" i="1" dirty="0">
              <a:solidFill>
                <a:schemeClr val="tx1">
                  <a:lumMod val="50000"/>
                  <a:lumOff val="50000"/>
                </a:schemeClr>
              </a:solidFill>
              <a:latin typeface="Source Sans Pro"/>
            </a:endParaRPr>
          </a:p>
          <a:p>
            <a:endParaRPr lang="en-US" dirty="0"/>
          </a:p>
        </p:txBody>
      </p:sp>
    </p:spTree>
    <p:extLst>
      <p:ext uri="{BB962C8B-B14F-4D97-AF65-F5344CB8AC3E}">
        <p14:creationId xmlns:p14="http://schemas.microsoft.com/office/powerpoint/2010/main" val="263016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AB6A-6A3F-34CF-80C4-D9FF0F2C6313}"/>
              </a:ext>
            </a:extLst>
          </p:cNvPr>
          <p:cNvSpPr>
            <a:spLocks noGrp="1"/>
          </p:cNvSpPr>
          <p:nvPr>
            <p:ph type="title"/>
          </p:nvPr>
        </p:nvSpPr>
        <p:spPr/>
        <p:txBody>
          <a:bodyPr/>
          <a:lstStyle/>
          <a:p>
            <a:r>
              <a:rPr lang="en-US" dirty="0"/>
              <a:t>Kentucky Career Center – Did you know?</a:t>
            </a:r>
          </a:p>
        </p:txBody>
      </p:sp>
      <p:sp>
        <p:nvSpPr>
          <p:cNvPr id="5" name="Content Placeholder 2">
            <a:extLst>
              <a:ext uri="{FF2B5EF4-FFF2-40B4-BE49-F238E27FC236}">
                <a16:creationId xmlns:a16="http://schemas.microsoft.com/office/drawing/2014/main" id="{4FA9D5AC-495B-4D33-915F-88494E38B1AE}"/>
              </a:ext>
            </a:extLst>
          </p:cNvPr>
          <p:cNvSpPr txBox="1">
            <a:spLocks/>
          </p:cNvSpPr>
          <p:nvPr/>
        </p:nvSpPr>
        <p:spPr>
          <a:xfrm>
            <a:off x="677334" y="1620254"/>
            <a:ext cx="8596668" cy="48046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solidFill>
                  <a:srgbClr val="767561"/>
                </a:solidFill>
              </a:rPr>
              <a:t>Team of Experts</a:t>
            </a:r>
          </a:p>
          <a:p>
            <a:r>
              <a:rPr lang="en-US" sz="2000" dirty="0">
                <a:solidFill>
                  <a:srgbClr val="767561"/>
                </a:solidFill>
              </a:rPr>
              <a:t>Not an employer of record</a:t>
            </a:r>
          </a:p>
          <a:p>
            <a:r>
              <a:rPr lang="en-US" sz="2000" dirty="0">
                <a:solidFill>
                  <a:srgbClr val="767561"/>
                </a:solidFill>
              </a:rPr>
              <a:t>Collaborative partnership of government, non-profit, and educational entities</a:t>
            </a:r>
          </a:p>
          <a:p>
            <a:pPr marL="0" indent="0">
              <a:buNone/>
            </a:pPr>
            <a:endParaRPr lang="en-US" sz="2000" dirty="0">
              <a:solidFill>
                <a:srgbClr val="767561"/>
              </a:solidFill>
            </a:endParaRPr>
          </a:p>
          <a:p>
            <a:pPr marL="0" indent="0">
              <a:buNone/>
            </a:pPr>
            <a:r>
              <a:rPr lang="en-US" sz="2000" b="1" dirty="0">
                <a:solidFill>
                  <a:srgbClr val="767561"/>
                </a:solidFill>
              </a:rPr>
              <a:t>“More Than”</a:t>
            </a:r>
          </a:p>
          <a:p>
            <a:r>
              <a:rPr lang="en-US" sz="2000" dirty="0">
                <a:solidFill>
                  <a:srgbClr val="767561"/>
                </a:solidFill>
              </a:rPr>
              <a:t>There is </a:t>
            </a:r>
            <a:r>
              <a:rPr lang="en-US" sz="2000" u="sng" dirty="0">
                <a:solidFill>
                  <a:srgbClr val="767561"/>
                </a:solidFill>
              </a:rPr>
              <a:t>much</a:t>
            </a:r>
            <a:r>
              <a:rPr lang="en-US" sz="2000" dirty="0">
                <a:solidFill>
                  <a:srgbClr val="767561"/>
                </a:solidFill>
              </a:rPr>
              <a:t> more to KCC than just the “Unemployment Office”</a:t>
            </a:r>
          </a:p>
          <a:p>
            <a:pPr marL="0" indent="0">
              <a:buNone/>
            </a:pPr>
            <a:endParaRPr lang="en-US" sz="2000" dirty="0">
              <a:solidFill>
                <a:srgbClr val="767561"/>
              </a:solidFill>
            </a:endParaRPr>
          </a:p>
          <a:p>
            <a:pPr marL="0" indent="0">
              <a:buNone/>
            </a:pPr>
            <a:r>
              <a:rPr lang="en-US" sz="2000" b="1" dirty="0">
                <a:solidFill>
                  <a:srgbClr val="767561"/>
                </a:solidFill>
              </a:rPr>
              <a:t>Priority of Service</a:t>
            </a:r>
          </a:p>
          <a:p>
            <a:r>
              <a:rPr lang="en-US" sz="2000" dirty="0">
                <a:solidFill>
                  <a:srgbClr val="767561"/>
                </a:solidFill>
              </a:rPr>
              <a:t>Special programming is available to veterans, and they receive expedited connection to services</a:t>
            </a:r>
          </a:p>
          <a:p>
            <a:pPr marL="0" indent="0">
              <a:buNone/>
            </a:pPr>
            <a:endParaRPr lang="en-US" sz="2000" b="1" dirty="0">
              <a:solidFill>
                <a:srgbClr val="767561"/>
              </a:solidFill>
            </a:endParaRPr>
          </a:p>
        </p:txBody>
      </p:sp>
    </p:spTree>
    <p:extLst>
      <p:ext uri="{BB962C8B-B14F-4D97-AF65-F5344CB8AC3E}">
        <p14:creationId xmlns:p14="http://schemas.microsoft.com/office/powerpoint/2010/main" val="179169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192C-A9CF-911C-05FD-D931AFD55DD5}"/>
              </a:ext>
            </a:extLst>
          </p:cNvPr>
          <p:cNvSpPr>
            <a:spLocks noGrp="1"/>
          </p:cNvSpPr>
          <p:nvPr>
            <p:ph type="title"/>
          </p:nvPr>
        </p:nvSpPr>
        <p:spPr>
          <a:xfrm>
            <a:off x="677334" y="609600"/>
            <a:ext cx="8596668" cy="775317"/>
          </a:xfrm>
        </p:spPr>
        <p:txBody>
          <a:bodyPr>
            <a:normAutofit fontScale="90000"/>
          </a:bodyPr>
          <a:lstStyle/>
          <a:p>
            <a:r>
              <a:rPr lang="en-US" dirty="0"/>
              <a:t>Kentucky Career Center:  Current Partners</a:t>
            </a:r>
          </a:p>
        </p:txBody>
      </p:sp>
      <p:pic>
        <p:nvPicPr>
          <p:cNvPr id="17" name="Picture 16" descr="H:\My Documents\My Pictures\brightoncolor.jpg">
            <a:extLst>
              <a:ext uri="{FF2B5EF4-FFF2-40B4-BE49-F238E27FC236}">
                <a16:creationId xmlns:a16="http://schemas.microsoft.com/office/drawing/2014/main" id="{169A321A-334F-105B-6073-39D06F2569C0}"/>
              </a:ext>
            </a:extLst>
          </p:cNvPr>
          <p:cNvPicPr>
            <a:picLocks noChangeAspect="1" noChangeArrowheads="1"/>
          </p:cNvPicPr>
          <p:nvPr/>
        </p:nvPicPr>
        <p:blipFill>
          <a:blip r:embed="rId2" cstate="print"/>
          <a:srcRect/>
          <a:stretch>
            <a:fillRect/>
          </a:stretch>
        </p:blipFill>
        <p:spPr bwMode="auto">
          <a:xfrm>
            <a:off x="3913992" y="1384917"/>
            <a:ext cx="1332637" cy="1078800"/>
          </a:xfrm>
          <a:prstGeom prst="rect">
            <a:avLst/>
          </a:prstGeom>
          <a:noFill/>
        </p:spPr>
      </p:pic>
      <p:pic>
        <p:nvPicPr>
          <p:cNvPr id="18" name="Picture 14" descr="dvdrlogo1">
            <a:extLst>
              <a:ext uri="{FF2B5EF4-FFF2-40B4-BE49-F238E27FC236}">
                <a16:creationId xmlns:a16="http://schemas.microsoft.com/office/drawing/2014/main" id="{28B7387C-28DD-EB9C-E339-5597AA7A75CA}"/>
              </a:ext>
            </a:extLst>
          </p:cNvPr>
          <p:cNvPicPr>
            <a:picLocks noChangeAspect="1" noChangeArrowheads="1"/>
          </p:cNvPicPr>
          <p:nvPr/>
        </p:nvPicPr>
        <p:blipFill>
          <a:blip r:embed="rId3" cstate="print"/>
          <a:srcRect/>
          <a:stretch>
            <a:fillRect/>
          </a:stretch>
        </p:blipFill>
        <p:spPr bwMode="auto">
          <a:xfrm>
            <a:off x="7778981" y="1581087"/>
            <a:ext cx="973583" cy="897566"/>
          </a:xfrm>
          <a:prstGeom prst="rect">
            <a:avLst/>
          </a:prstGeom>
          <a:noFill/>
          <a:ln w="9525">
            <a:noFill/>
            <a:miter lim="800000"/>
            <a:headEnd/>
            <a:tailEnd/>
          </a:ln>
        </p:spPr>
      </p:pic>
      <p:pic>
        <p:nvPicPr>
          <p:cNvPr id="19" name="Picture 2">
            <a:extLst>
              <a:ext uri="{FF2B5EF4-FFF2-40B4-BE49-F238E27FC236}">
                <a16:creationId xmlns:a16="http://schemas.microsoft.com/office/drawing/2014/main" id="{E856B133-466E-F801-976E-A0D5E3D54C21}"/>
              </a:ext>
            </a:extLst>
          </p:cNvPr>
          <p:cNvPicPr>
            <a:picLocks noChangeAspect="1" noChangeArrowheads="1"/>
          </p:cNvPicPr>
          <p:nvPr/>
        </p:nvPicPr>
        <p:blipFill>
          <a:blip r:embed="rId4" cstate="print"/>
          <a:srcRect/>
          <a:stretch>
            <a:fillRect/>
          </a:stretch>
        </p:blipFill>
        <p:spPr bwMode="auto">
          <a:xfrm>
            <a:off x="6096000" y="1581087"/>
            <a:ext cx="1106398" cy="455478"/>
          </a:xfrm>
          <a:prstGeom prst="rect">
            <a:avLst/>
          </a:prstGeom>
          <a:noFill/>
          <a:ln w="9525">
            <a:noFill/>
            <a:miter lim="800000"/>
            <a:headEnd/>
            <a:tailEnd/>
          </a:ln>
          <a:effectLst/>
        </p:spPr>
      </p:pic>
      <p:pic>
        <p:nvPicPr>
          <p:cNvPr id="20" name="Picture 9" descr="http://givalike.org/Images/User/805962.png">
            <a:extLst>
              <a:ext uri="{FF2B5EF4-FFF2-40B4-BE49-F238E27FC236}">
                <a16:creationId xmlns:a16="http://schemas.microsoft.com/office/drawing/2014/main" id="{146CEB28-BE8F-0C4F-D0AC-A9E190E1FFA7}"/>
              </a:ext>
            </a:extLst>
          </p:cNvPr>
          <p:cNvPicPr>
            <a:picLocks noChangeAspect="1" noChangeArrowheads="1"/>
          </p:cNvPicPr>
          <p:nvPr/>
        </p:nvPicPr>
        <p:blipFill>
          <a:blip r:embed="rId5" cstate="print"/>
          <a:srcRect l="15000" t="10000" r="15000" b="10000"/>
          <a:stretch>
            <a:fillRect/>
          </a:stretch>
        </p:blipFill>
        <p:spPr bwMode="auto">
          <a:xfrm>
            <a:off x="2488326" y="1505639"/>
            <a:ext cx="967571" cy="1102182"/>
          </a:xfrm>
          <a:prstGeom prst="rect">
            <a:avLst/>
          </a:prstGeom>
          <a:noFill/>
        </p:spPr>
      </p:pic>
      <p:pic>
        <p:nvPicPr>
          <p:cNvPr id="21" name="Picture 20">
            <a:extLst>
              <a:ext uri="{FF2B5EF4-FFF2-40B4-BE49-F238E27FC236}">
                <a16:creationId xmlns:a16="http://schemas.microsoft.com/office/drawing/2014/main" id="{43A019D2-0AE9-F978-A34A-3C13842904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5525" y="3001883"/>
            <a:ext cx="1078298" cy="1001293"/>
          </a:xfrm>
          <a:prstGeom prst="rect">
            <a:avLst/>
          </a:prstGeom>
        </p:spPr>
      </p:pic>
      <p:pic>
        <p:nvPicPr>
          <p:cNvPr id="22" name="Picture 4" descr="http://static.onthehub.com/production/attachments/15/89a28905-af9b-e011-969d-0030487d8897/770a897f-61c0-49a5-8b5b-b424a88f53ba.jpg">
            <a:extLst>
              <a:ext uri="{FF2B5EF4-FFF2-40B4-BE49-F238E27FC236}">
                <a16:creationId xmlns:a16="http://schemas.microsoft.com/office/drawing/2014/main" id="{54744CB0-EFFA-8F79-8EA8-F663AC5B623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957" t="20000" r="64488" b="19775"/>
          <a:stretch/>
        </p:blipFill>
        <p:spPr bwMode="auto">
          <a:xfrm>
            <a:off x="2984865" y="4378074"/>
            <a:ext cx="1639618" cy="7874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687B781F-41D7-549E-EFF7-B43CC63F62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05321" y="2564573"/>
            <a:ext cx="1105676" cy="829258"/>
          </a:xfrm>
          <a:prstGeom prst="rect">
            <a:avLst/>
          </a:prstGeom>
        </p:spPr>
      </p:pic>
      <p:pic>
        <p:nvPicPr>
          <p:cNvPr id="24" name="Picture 23" descr="A close up of a sign&#10;&#10;Description generated with very high confidence">
            <a:extLst>
              <a:ext uri="{FF2B5EF4-FFF2-40B4-BE49-F238E27FC236}">
                <a16:creationId xmlns:a16="http://schemas.microsoft.com/office/drawing/2014/main" id="{FD61A338-CB31-A06A-1CC5-C28F5A366B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0073" y="2419392"/>
            <a:ext cx="951867" cy="995884"/>
          </a:xfrm>
          <a:prstGeom prst="rect">
            <a:avLst/>
          </a:prstGeom>
        </p:spPr>
      </p:pic>
      <p:pic>
        <p:nvPicPr>
          <p:cNvPr id="25" name="Picture 24">
            <a:extLst>
              <a:ext uri="{FF2B5EF4-FFF2-40B4-BE49-F238E27FC236}">
                <a16:creationId xmlns:a16="http://schemas.microsoft.com/office/drawing/2014/main" id="{3F90FFA3-D660-718E-2BE6-EE23B3E69E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20411" y="4003176"/>
            <a:ext cx="1309511" cy="449651"/>
          </a:xfrm>
          <a:prstGeom prst="rect">
            <a:avLst/>
          </a:prstGeom>
        </p:spPr>
      </p:pic>
      <p:pic>
        <p:nvPicPr>
          <p:cNvPr id="26" name="Picture 25" descr="A close up of a sign&#10;&#10;Description generated with very high confidence">
            <a:extLst>
              <a:ext uri="{FF2B5EF4-FFF2-40B4-BE49-F238E27FC236}">
                <a16:creationId xmlns:a16="http://schemas.microsoft.com/office/drawing/2014/main" id="{BC13B503-6367-6F8F-3E9C-ACCC257B38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9097" y="6317689"/>
            <a:ext cx="3120829" cy="413510"/>
          </a:xfrm>
          <a:prstGeom prst="rect">
            <a:avLst/>
          </a:prstGeom>
        </p:spPr>
      </p:pic>
      <p:pic>
        <p:nvPicPr>
          <p:cNvPr id="27" name="Picture 26">
            <a:extLst>
              <a:ext uri="{FF2B5EF4-FFF2-40B4-BE49-F238E27FC236}">
                <a16:creationId xmlns:a16="http://schemas.microsoft.com/office/drawing/2014/main" id="{E2216FAA-8DE7-EDDC-D25F-F39918A191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10900" y="4582554"/>
            <a:ext cx="1309511" cy="511294"/>
          </a:xfrm>
          <a:prstGeom prst="rect">
            <a:avLst/>
          </a:prstGeom>
        </p:spPr>
      </p:pic>
      <p:pic>
        <p:nvPicPr>
          <p:cNvPr id="28" name="Picture 27">
            <a:extLst>
              <a:ext uri="{FF2B5EF4-FFF2-40B4-BE49-F238E27FC236}">
                <a16:creationId xmlns:a16="http://schemas.microsoft.com/office/drawing/2014/main" id="{92A06A4F-DAC3-1A0B-74E0-BCE869EE20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60082" y="5275100"/>
            <a:ext cx="996155" cy="888815"/>
          </a:xfrm>
          <a:prstGeom prst="rect">
            <a:avLst/>
          </a:prstGeom>
        </p:spPr>
      </p:pic>
      <p:pic>
        <p:nvPicPr>
          <p:cNvPr id="29" name="Picture 28">
            <a:extLst>
              <a:ext uri="{FF2B5EF4-FFF2-40B4-BE49-F238E27FC236}">
                <a16:creationId xmlns:a16="http://schemas.microsoft.com/office/drawing/2014/main" id="{84DC71CE-3F6C-0A7A-7D7C-B1383616AF24}"/>
              </a:ext>
            </a:extLst>
          </p:cNvPr>
          <p:cNvPicPr>
            <a:picLocks noChangeAspect="1"/>
          </p:cNvPicPr>
          <p:nvPr/>
        </p:nvPicPr>
        <p:blipFill>
          <a:blip r:embed="rId14"/>
          <a:stretch>
            <a:fillRect/>
          </a:stretch>
        </p:blipFill>
        <p:spPr>
          <a:xfrm>
            <a:off x="1658324" y="5411010"/>
            <a:ext cx="1096428" cy="883855"/>
          </a:xfrm>
          <a:prstGeom prst="rect">
            <a:avLst/>
          </a:prstGeom>
        </p:spPr>
      </p:pic>
      <p:pic>
        <p:nvPicPr>
          <p:cNvPr id="30" name="Picture 29">
            <a:extLst>
              <a:ext uri="{FF2B5EF4-FFF2-40B4-BE49-F238E27FC236}">
                <a16:creationId xmlns:a16="http://schemas.microsoft.com/office/drawing/2014/main" id="{0C845FFD-DBA7-A2A9-71DF-BA89813DF44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26872" y="3830725"/>
            <a:ext cx="1555985" cy="545810"/>
          </a:xfrm>
          <a:prstGeom prst="rect">
            <a:avLst/>
          </a:prstGeom>
        </p:spPr>
      </p:pic>
      <p:pic>
        <p:nvPicPr>
          <p:cNvPr id="31" name="Picture 1" descr="image001">
            <a:extLst>
              <a:ext uri="{FF2B5EF4-FFF2-40B4-BE49-F238E27FC236}">
                <a16:creationId xmlns:a16="http://schemas.microsoft.com/office/drawing/2014/main" id="{1477728B-2626-89AA-AFB9-CBF68967C86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24994" y="3050366"/>
            <a:ext cx="1383843" cy="72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9AB0C10C-9FA4-055F-E25A-36C12F3496C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26781" y="5399845"/>
            <a:ext cx="2046291" cy="423105"/>
          </a:xfrm>
          <a:prstGeom prst="rect">
            <a:avLst/>
          </a:prstGeom>
        </p:spPr>
      </p:pic>
      <p:pic>
        <p:nvPicPr>
          <p:cNvPr id="33" name="Picture 32">
            <a:extLst>
              <a:ext uri="{FF2B5EF4-FFF2-40B4-BE49-F238E27FC236}">
                <a16:creationId xmlns:a16="http://schemas.microsoft.com/office/drawing/2014/main" id="{B810674E-5F01-B695-6CEB-4C3F88713B7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66042" y="5559891"/>
            <a:ext cx="2206481" cy="473116"/>
          </a:xfrm>
          <a:prstGeom prst="rect">
            <a:avLst/>
          </a:prstGeom>
        </p:spPr>
      </p:pic>
      <p:grpSp>
        <p:nvGrpSpPr>
          <p:cNvPr id="36" name="Group 35">
            <a:extLst>
              <a:ext uri="{FF2B5EF4-FFF2-40B4-BE49-F238E27FC236}">
                <a16:creationId xmlns:a16="http://schemas.microsoft.com/office/drawing/2014/main" id="{920E27FE-3EBB-2EDF-49F5-93BC1B31DEA1}"/>
              </a:ext>
            </a:extLst>
          </p:cNvPr>
          <p:cNvGrpSpPr/>
          <p:nvPr/>
        </p:nvGrpSpPr>
        <p:grpSpPr>
          <a:xfrm>
            <a:off x="4559819" y="2330038"/>
            <a:ext cx="2768540" cy="2776334"/>
            <a:chOff x="4559819" y="2330038"/>
            <a:chExt cx="2768540" cy="2776334"/>
          </a:xfrm>
        </p:grpSpPr>
        <p:sp>
          <p:nvSpPr>
            <p:cNvPr id="35" name="Oval 34">
              <a:extLst>
                <a:ext uri="{FF2B5EF4-FFF2-40B4-BE49-F238E27FC236}">
                  <a16:creationId xmlns:a16="http://schemas.microsoft.com/office/drawing/2014/main" id="{768E4CA7-5B8E-B811-04F8-5B0FF41BDB58}"/>
                </a:ext>
              </a:extLst>
            </p:cNvPr>
            <p:cNvSpPr/>
            <p:nvPr/>
          </p:nvSpPr>
          <p:spPr>
            <a:xfrm>
              <a:off x="4559819" y="2330038"/>
              <a:ext cx="2768540" cy="2776334"/>
            </a:xfrm>
            <a:prstGeom prst="ellipse">
              <a:avLst/>
            </a:prstGeom>
            <a:solidFill>
              <a:schemeClr val="bg1"/>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87" dirty="0">
                <a:solidFill>
                  <a:prstClr val="white"/>
                </a:solidFill>
              </a:endParaRPr>
            </a:p>
          </p:txBody>
        </p:sp>
        <p:pic>
          <p:nvPicPr>
            <p:cNvPr id="34" name="Picture 33" descr="A close up of text on a black background&#10;&#10;Description generated with very high confidence">
              <a:extLst>
                <a:ext uri="{FF2B5EF4-FFF2-40B4-BE49-F238E27FC236}">
                  <a16:creationId xmlns:a16="http://schemas.microsoft.com/office/drawing/2014/main" id="{DF2D5194-50E8-E047-D2E8-7E55FA5561A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827107" y="2927997"/>
              <a:ext cx="2237193" cy="1368977"/>
            </a:xfrm>
            <a:prstGeom prst="rect">
              <a:avLst/>
            </a:prstGeom>
          </p:spPr>
        </p:pic>
      </p:grpSp>
    </p:spTree>
    <p:extLst>
      <p:ext uri="{BB962C8B-B14F-4D97-AF65-F5344CB8AC3E}">
        <p14:creationId xmlns:p14="http://schemas.microsoft.com/office/powerpoint/2010/main" val="112066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96EC0CE-7524-125A-9CE6-117D6610D5E6}"/>
              </a:ext>
            </a:extLst>
          </p:cNvPr>
          <p:cNvGrpSpPr/>
          <p:nvPr/>
        </p:nvGrpSpPr>
        <p:grpSpPr>
          <a:xfrm>
            <a:off x="6268502" y="5809722"/>
            <a:ext cx="4010818" cy="841682"/>
            <a:chOff x="955904" y="3736669"/>
            <a:chExt cx="3565171" cy="748161"/>
          </a:xfrm>
        </p:grpSpPr>
        <p:sp>
          <p:nvSpPr>
            <p:cNvPr id="7" name="Diamond 6">
              <a:extLst>
                <a:ext uri="{FF2B5EF4-FFF2-40B4-BE49-F238E27FC236}">
                  <a16:creationId xmlns:a16="http://schemas.microsoft.com/office/drawing/2014/main" id="{01FCBD86-2C40-4641-ABA3-5C5A66A0AD30}"/>
                </a:ext>
              </a:extLst>
            </p:cNvPr>
            <p:cNvSpPr>
              <a:spLocks noChangeAspect="1"/>
            </p:cNvSpPr>
            <p:nvPr/>
          </p:nvSpPr>
          <p:spPr>
            <a:xfrm>
              <a:off x="955904" y="3855072"/>
              <a:ext cx="255677" cy="255677"/>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pPr algn="ctr"/>
              <a:endParaRPr lang="en-US" sz="2418"/>
            </a:p>
          </p:txBody>
        </p:sp>
        <p:sp>
          <p:nvSpPr>
            <p:cNvPr id="8" name="TextBox 7">
              <a:extLst>
                <a:ext uri="{FF2B5EF4-FFF2-40B4-BE49-F238E27FC236}">
                  <a16:creationId xmlns:a16="http://schemas.microsoft.com/office/drawing/2014/main" id="{DDCF37EE-1D99-BFBE-3E82-4BA49942C8C1}"/>
                </a:ext>
              </a:extLst>
            </p:cNvPr>
            <p:cNvSpPr txBox="1"/>
            <p:nvPr/>
          </p:nvSpPr>
          <p:spPr>
            <a:xfrm>
              <a:off x="1339838" y="3736669"/>
              <a:ext cx="3181237" cy="748161"/>
            </a:xfrm>
            <a:prstGeom prst="rect">
              <a:avLst/>
            </a:prstGeom>
            <a:noFill/>
          </p:spPr>
          <p:txBody>
            <a:bodyPr wrap="square" rtlCol="0">
              <a:spAutoFit/>
            </a:bodyP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r>
                <a:rPr lang="en-US" sz="2418" dirty="0">
                  <a:solidFill>
                    <a:schemeClr val="bg1">
                      <a:lumMod val="50000"/>
                    </a:schemeClr>
                  </a:solidFill>
                </a:rPr>
                <a:t>Kentucky Career Center Library Access Points</a:t>
              </a:r>
            </a:p>
          </p:txBody>
        </p:sp>
      </p:grpSp>
      <p:grpSp>
        <p:nvGrpSpPr>
          <p:cNvPr id="27" name="Group 26">
            <a:extLst>
              <a:ext uri="{FF2B5EF4-FFF2-40B4-BE49-F238E27FC236}">
                <a16:creationId xmlns:a16="http://schemas.microsoft.com/office/drawing/2014/main" id="{67949564-EED9-B81D-4C2C-05FC4BFFE249}"/>
              </a:ext>
            </a:extLst>
          </p:cNvPr>
          <p:cNvGrpSpPr/>
          <p:nvPr/>
        </p:nvGrpSpPr>
        <p:grpSpPr>
          <a:xfrm>
            <a:off x="917144" y="225129"/>
            <a:ext cx="6557471" cy="5381048"/>
            <a:chOff x="737937" y="0"/>
            <a:chExt cx="8160513" cy="6696501"/>
          </a:xfrm>
        </p:grpSpPr>
        <p:grpSp>
          <p:nvGrpSpPr>
            <p:cNvPr id="26" name="Group 25">
              <a:extLst>
                <a:ext uri="{FF2B5EF4-FFF2-40B4-BE49-F238E27FC236}">
                  <a16:creationId xmlns:a16="http://schemas.microsoft.com/office/drawing/2014/main" id="{E679E17A-0168-0447-C17A-CA15FEC69F3E}"/>
                </a:ext>
              </a:extLst>
            </p:cNvPr>
            <p:cNvGrpSpPr/>
            <p:nvPr/>
          </p:nvGrpSpPr>
          <p:grpSpPr>
            <a:xfrm>
              <a:off x="1652338" y="336884"/>
              <a:ext cx="7246112" cy="6359617"/>
              <a:chOff x="1652338" y="336884"/>
              <a:chExt cx="7246112" cy="6359617"/>
            </a:xfrm>
          </p:grpSpPr>
          <p:pic>
            <p:nvPicPr>
              <p:cNvPr id="16" name="Picture 15" descr="Map&#10;&#10;Description automatically generated">
                <a:extLst>
                  <a:ext uri="{FF2B5EF4-FFF2-40B4-BE49-F238E27FC236}">
                    <a16:creationId xmlns:a16="http://schemas.microsoft.com/office/drawing/2014/main" id="{14B6A098-4463-999C-D565-2D8E61E1A1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152" t="8055" r="20842" b="6363"/>
              <a:stretch/>
            </p:blipFill>
            <p:spPr>
              <a:xfrm>
                <a:off x="1652338" y="336884"/>
                <a:ext cx="7246112" cy="6359617"/>
              </a:xfrm>
              <a:prstGeom prst="rect">
                <a:avLst/>
              </a:prstGeom>
            </p:spPr>
          </p:pic>
          <p:sp>
            <p:nvSpPr>
              <p:cNvPr id="18" name="Flowchart: Connector 17">
                <a:extLst>
                  <a:ext uri="{FF2B5EF4-FFF2-40B4-BE49-F238E27FC236}">
                    <a16:creationId xmlns:a16="http://schemas.microsoft.com/office/drawing/2014/main" id="{D63179B3-A31C-91D8-85C8-18C93639F53E}"/>
                  </a:ext>
                </a:extLst>
              </p:cNvPr>
              <p:cNvSpPr>
                <a:spLocks noChangeAspect="1"/>
              </p:cNvSpPr>
              <p:nvPr/>
            </p:nvSpPr>
            <p:spPr>
              <a:xfrm>
                <a:off x="6347715" y="959664"/>
                <a:ext cx="287637" cy="287637"/>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pPr algn="ctr"/>
                <a:endParaRPr lang="en-US" sz="2418"/>
              </a:p>
            </p:txBody>
          </p:sp>
          <p:sp>
            <p:nvSpPr>
              <p:cNvPr id="19" name="Diamond 18">
                <a:extLst>
                  <a:ext uri="{FF2B5EF4-FFF2-40B4-BE49-F238E27FC236}">
                    <a16:creationId xmlns:a16="http://schemas.microsoft.com/office/drawing/2014/main" id="{732F3ECA-AF79-3508-D726-B1CA5B671668}"/>
                  </a:ext>
                </a:extLst>
              </p:cNvPr>
              <p:cNvSpPr>
                <a:spLocks noChangeAspect="1"/>
              </p:cNvSpPr>
              <p:nvPr/>
            </p:nvSpPr>
            <p:spPr>
              <a:xfrm>
                <a:off x="6202330" y="1402360"/>
                <a:ext cx="287637" cy="287637"/>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pPr algn="ctr"/>
                <a:endParaRPr lang="en-US" sz="2418"/>
              </a:p>
            </p:txBody>
          </p:sp>
          <p:sp>
            <p:nvSpPr>
              <p:cNvPr id="20" name="Flowchart: Connector 19">
                <a:extLst>
                  <a:ext uri="{FF2B5EF4-FFF2-40B4-BE49-F238E27FC236}">
                    <a16:creationId xmlns:a16="http://schemas.microsoft.com/office/drawing/2014/main" id="{A2E14F5B-82CB-AE53-57CA-EBF2CE5D3CBC}"/>
                  </a:ext>
                </a:extLst>
              </p:cNvPr>
              <p:cNvSpPr>
                <a:spLocks noChangeAspect="1"/>
              </p:cNvSpPr>
              <p:nvPr/>
            </p:nvSpPr>
            <p:spPr>
              <a:xfrm>
                <a:off x="5700467" y="947605"/>
                <a:ext cx="287637" cy="287637"/>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pPr algn="ctr"/>
                <a:endParaRPr lang="en-US" sz="2418"/>
              </a:p>
            </p:txBody>
          </p:sp>
          <p:sp>
            <p:nvSpPr>
              <p:cNvPr id="21" name="Flowchart: Connector 20">
                <a:extLst>
                  <a:ext uri="{FF2B5EF4-FFF2-40B4-BE49-F238E27FC236}">
                    <a16:creationId xmlns:a16="http://schemas.microsoft.com/office/drawing/2014/main" id="{83339F83-C58B-4C59-1549-0AE356592106}"/>
                  </a:ext>
                </a:extLst>
              </p:cNvPr>
              <p:cNvSpPr>
                <a:spLocks noChangeAspect="1"/>
              </p:cNvSpPr>
              <p:nvPr/>
            </p:nvSpPr>
            <p:spPr>
              <a:xfrm>
                <a:off x="5710430" y="1572126"/>
                <a:ext cx="287637" cy="287637"/>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pPr algn="ctr"/>
                <a:endParaRPr lang="en-US" sz="2418"/>
              </a:p>
            </p:txBody>
          </p:sp>
          <p:sp>
            <p:nvSpPr>
              <p:cNvPr id="22" name="Flowchart: Connector 21">
                <a:extLst>
                  <a:ext uri="{FF2B5EF4-FFF2-40B4-BE49-F238E27FC236}">
                    <a16:creationId xmlns:a16="http://schemas.microsoft.com/office/drawing/2014/main" id="{74A9E909-8BC8-FE1D-793F-BB85779C59C5}"/>
                  </a:ext>
                </a:extLst>
              </p:cNvPr>
              <p:cNvSpPr>
                <a:spLocks noChangeAspect="1"/>
              </p:cNvSpPr>
              <p:nvPr/>
            </p:nvSpPr>
            <p:spPr>
              <a:xfrm>
                <a:off x="5998067" y="3676910"/>
                <a:ext cx="287637" cy="287637"/>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pPr algn="ctr"/>
                <a:endParaRPr lang="en-US" sz="2418"/>
              </a:p>
            </p:txBody>
          </p:sp>
          <p:sp>
            <p:nvSpPr>
              <p:cNvPr id="23" name="Flowchart: Connector 22">
                <a:extLst>
                  <a:ext uri="{FF2B5EF4-FFF2-40B4-BE49-F238E27FC236}">
                    <a16:creationId xmlns:a16="http://schemas.microsoft.com/office/drawing/2014/main" id="{6A00D3C4-FFD0-AC34-9CEA-9EBBAAEEFB08}"/>
                  </a:ext>
                </a:extLst>
              </p:cNvPr>
              <p:cNvSpPr>
                <a:spLocks noChangeAspect="1"/>
              </p:cNvSpPr>
              <p:nvPr/>
            </p:nvSpPr>
            <p:spPr>
              <a:xfrm>
                <a:off x="3075562" y="3676910"/>
                <a:ext cx="287637" cy="287637"/>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pPr algn="ctr"/>
                <a:endParaRPr lang="en-US" sz="2418"/>
              </a:p>
            </p:txBody>
          </p:sp>
          <p:sp>
            <p:nvSpPr>
              <p:cNvPr id="24" name="Diamond 23">
                <a:extLst>
                  <a:ext uri="{FF2B5EF4-FFF2-40B4-BE49-F238E27FC236}">
                    <a16:creationId xmlns:a16="http://schemas.microsoft.com/office/drawing/2014/main" id="{443D2308-059F-1F2B-983F-B27ABE740243}"/>
                  </a:ext>
                </a:extLst>
              </p:cNvPr>
              <p:cNvSpPr>
                <a:spLocks noChangeAspect="1"/>
              </p:cNvSpPr>
              <p:nvPr/>
            </p:nvSpPr>
            <p:spPr>
              <a:xfrm>
                <a:off x="4723955" y="4803804"/>
                <a:ext cx="287637" cy="287637"/>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pPr algn="ctr"/>
                <a:endParaRPr lang="en-US" sz="2418"/>
              </a:p>
            </p:txBody>
          </p:sp>
          <p:sp>
            <p:nvSpPr>
              <p:cNvPr id="25" name="Diamond 24">
                <a:extLst>
                  <a:ext uri="{FF2B5EF4-FFF2-40B4-BE49-F238E27FC236}">
                    <a16:creationId xmlns:a16="http://schemas.microsoft.com/office/drawing/2014/main" id="{DAEBF26A-133B-EE57-DDE5-8366371EE43F}"/>
                  </a:ext>
                </a:extLst>
              </p:cNvPr>
              <p:cNvSpPr>
                <a:spLocks noChangeAspect="1"/>
              </p:cNvSpPr>
              <p:nvPr/>
            </p:nvSpPr>
            <p:spPr>
              <a:xfrm>
                <a:off x="7438671" y="3389273"/>
                <a:ext cx="287637" cy="287637"/>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pPr algn="ctr"/>
                <a:endParaRPr lang="en-US" sz="2418"/>
              </a:p>
            </p:txBody>
          </p:sp>
        </p:grpSp>
        <p:sp>
          <p:nvSpPr>
            <p:cNvPr id="17" name="Rectangle 16">
              <a:extLst>
                <a:ext uri="{FF2B5EF4-FFF2-40B4-BE49-F238E27FC236}">
                  <a16:creationId xmlns:a16="http://schemas.microsoft.com/office/drawing/2014/main" id="{80337FE0-27A0-F27A-5DD9-5061B6262843}"/>
                </a:ext>
              </a:extLst>
            </p:cNvPr>
            <p:cNvSpPr/>
            <p:nvPr/>
          </p:nvSpPr>
          <p:spPr>
            <a:xfrm>
              <a:off x="737937" y="0"/>
              <a:ext cx="1957137" cy="24865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lowchart: Connector 3">
            <a:extLst>
              <a:ext uri="{FF2B5EF4-FFF2-40B4-BE49-F238E27FC236}">
                <a16:creationId xmlns:a16="http://schemas.microsoft.com/office/drawing/2014/main" id="{0BB5CFA3-4595-5BEF-611C-03964FFEF382}"/>
              </a:ext>
            </a:extLst>
          </p:cNvPr>
          <p:cNvSpPr>
            <a:spLocks noChangeAspect="1"/>
          </p:cNvSpPr>
          <p:nvPr/>
        </p:nvSpPr>
        <p:spPr>
          <a:xfrm>
            <a:off x="6320259" y="5001849"/>
            <a:ext cx="287637" cy="287637"/>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pPr algn="ctr"/>
            <a:endParaRPr lang="en-US" sz="2418"/>
          </a:p>
        </p:txBody>
      </p:sp>
      <p:sp>
        <p:nvSpPr>
          <p:cNvPr id="5" name="TextBox 4">
            <a:extLst>
              <a:ext uri="{FF2B5EF4-FFF2-40B4-BE49-F238E27FC236}">
                <a16:creationId xmlns:a16="http://schemas.microsoft.com/office/drawing/2014/main" id="{F0512415-4E3B-3706-1016-72E5A4EC9762}"/>
              </a:ext>
            </a:extLst>
          </p:cNvPr>
          <p:cNvSpPr txBox="1"/>
          <p:nvPr/>
        </p:nvSpPr>
        <p:spPr>
          <a:xfrm>
            <a:off x="6700428" y="4868645"/>
            <a:ext cx="3578892" cy="841682"/>
          </a:xfrm>
          <a:prstGeom prst="rect">
            <a:avLst/>
          </a:prstGeom>
          <a:noFill/>
        </p:spPr>
        <p:txBody>
          <a:bodyPr wrap="square" rtlCol="0">
            <a:spAutoFit/>
          </a:bodyPr>
          <a:lstStyle>
            <a:defPPr>
              <a:defRPr lang="en-US"/>
            </a:defPPr>
            <a:lvl1pPr marL="0" algn="l" defTabSz="1235394" rtl="0" eaLnBrk="1" latinLnBrk="0" hangingPunct="1">
              <a:defRPr sz="2432" kern="1200">
                <a:solidFill>
                  <a:schemeClr val="tx1"/>
                </a:solidFill>
                <a:latin typeface="+mn-lt"/>
                <a:ea typeface="+mn-ea"/>
                <a:cs typeface="+mn-cs"/>
              </a:defRPr>
            </a:lvl1pPr>
            <a:lvl2pPr marL="617697" algn="l" defTabSz="1235394" rtl="0" eaLnBrk="1" latinLnBrk="0" hangingPunct="1">
              <a:defRPr sz="2432" kern="1200">
                <a:solidFill>
                  <a:schemeClr val="tx1"/>
                </a:solidFill>
                <a:latin typeface="+mn-lt"/>
                <a:ea typeface="+mn-ea"/>
                <a:cs typeface="+mn-cs"/>
              </a:defRPr>
            </a:lvl2pPr>
            <a:lvl3pPr marL="1235394" algn="l" defTabSz="1235394" rtl="0" eaLnBrk="1" latinLnBrk="0" hangingPunct="1">
              <a:defRPr sz="2432" kern="1200">
                <a:solidFill>
                  <a:schemeClr val="tx1"/>
                </a:solidFill>
                <a:latin typeface="+mn-lt"/>
                <a:ea typeface="+mn-ea"/>
                <a:cs typeface="+mn-cs"/>
              </a:defRPr>
            </a:lvl3pPr>
            <a:lvl4pPr marL="1853092" algn="l" defTabSz="1235394" rtl="0" eaLnBrk="1" latinLnBrk="0" hangingPunct="1">
              <a:defRPr sz="2432" kern="1200">
                <a:solidFill>
                  <a:schemeClr val="tx1"/>
                </a:solidFill>
                <a:latin typeface="+mn-lt"/>
                <a:ea typeface="+mn-ea"/>
                <a:cs typeface="+mn-cs"/>
              </a:defRPr>
            </a:lvl4pPr>
            <a:lvl5pPr marL="2470789" algn="l" defTabSz="1235394" rtl="0" eaLnBrk="1" latinLnBrk="0" hangingPunct="1">
              <a:defRPr sz="2432" kern="1200">
                <a:solidFill>
                  <a:schemeClr val="tx1"/>
                </a:solidFill>
                <a:latin typeface="+mn-lt"/>
                <a:ea typeface="+mn-ea"/>
                <a:cs typeface="+mn-cs"/>
              </a:defRPr>
            </a:lvl5pPr>
            <a:lvl6pPr marL="3088486" algn="l" defTabSz="1235394" rtl="0" eaLnBrk="1" latinLnBrk="0" hangingPunct="1">
              <a:defRPr sz="2432" kern="1200">
                <a:solidFill>
                  <a:schemeClr val="tx1"/>
                </a:solidFill>
                <a:latin typeface="+mn-lt"/>
                <a:ea typeface="+mn-ea"/>
                <a:cs typeface="+mn-cs"/>
              </a:defRPr>
            </a:lvl6pPr>
            <a:lvl7pPr marL="3706183" algn="l" defTabSz="1235394" rtl="0" eaLnBrk="1" latinLnBrk="0" hangingPunct="1">
              <a:defRPr sz="2432" kern="1200">
                <a:solidFill>
                  <a:schemeClr val="tx1"/>
                </a:solidFill>
                <a:latin typeface="+mn-lt"/>
                <a:ea typeface="+mn-ea"/>
                <a:cs typeface="+mn-cs"/>
              </a:defRPr>
            </a:lvl7pPr>
            <a:lvl8pPr marL="4323879" algn="l" defTabSz="1235394" rtl="0" eaLnBrk="1" latinLnBrk="0" hangingPunct="1">
              <a:defRPr sz="2432" kern="1200">
                <a:solidFill>
                  <a:schemeClr val="tx1"/>
                </a:solidFill>
                <a:latin typeface="+mn-lt"/>
                <a:ea typeface="+mn-ea"/>
                <a:cs typeface="+mn-cs"/>
              </a:defRPr>
            </a:lvl8pPr>
            <a:lvl9pPr marL="4941576" algn="l" defTabSz="1235394" rtl="0" eaLnBrk="1" latinLnBrk="0" hangingPunct="1">
              <a:defRPr sz="2432" kern="1200">
                <a:solidFill>
                  <a:schemeClr val="tx1"/>
                </a:solidFill>
                <a:latin typeface="+mn-lt"/>
                <a:ea typeface="+mn-ea"/>
                <a:cs typeface="+mn-cs"/>
              </a:defRPr>
            </a:lvl9pPr>
          </a:lstStyle>
          <a:p>
            <a:r>
              <a:rPr lang="en-US" sz="2418" dirty="0">
                <a:solidFill>
                  <a:schemeClr val="bg1">
                    <a:lumMod val="50000"/>
                  </a:schemeClr>
                </a:solidFill>
              </a:rPr>
              <a:t>Kentucky Career Center Locations</a:t>
            </a:r>
          </a:p>
        </p:txBody>
      </p:sp>
      <p:pic>
        <p:nvPicPr>
          <p:cNvPr id="28" name="Picture 24">
            <a:extLst>
              <a:ext uri="{FF2B5EF4-FFF2-40B4-BE49-F238E27FC236}">
                <a16:creationId xmlns:a16="http://schemas.microsoft.com/office/drawing/2014/main" id="{0E6BEB1D-FF69-1C1F-8BC9-B44ABBB062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846"/>
          <a:stretch/>
        </p:blipFill>
        <p:spPr>
          <a:xfrm>
            <a:off x="116972" y="292291"/>
            <a:ext cx="3173021" cy="1755773"/>
          </a:xfrm>
          <a:prstGeom prst="rect">
            <a:avLst/>
          </a:prstGeom>
        </p:spPr>
      </p:pic>
    </p:spTree>
    <p:extLst>
      <p:ext uri="{BB962C8B-B14F-4D97-AF65-F5344CB8AC3E}">
        <p14:creationId xmlns:p14="http://schemas.microsoft.com/office/powerpoint/2010/main" val="379728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992D-A0AB-A5C4-814A-80F1E6783B50}"/>
              </a:ext>
            </a:extLst>
          </p:cNvPr>
          <p:cNvSpPr>
            <a:spLocks noGrp="1"/>
          </p:cNvSpPr>
          <p:nvPr>
            <p:ph type="title"/>
          </p:nvPr>
        </p:nvSpPr>
        <p:spPr/>
        <p:txBody>
          <a:bodyPr/>
          <a:lstStyle/>
          <a:p>
            <a:r>
              <a:rPr lang="en-US" dirty="0"/>
              <a:t>Current KCC Locations</a:t>
            </a:r>
          </a:p>
        </p:txBody>
      </p:sp>
      <p:sp>
        <p:nvSpPr>
          <p:cNvPr id="3" name="TextBox 2">
            <a:extLst>
              <a:ext uri="{FF2B5EF4-FFF2-40B4-BE49-F238E27FC236}">
                <a16:creationId xmlns:a16="http://schemas.microsoft.com/office/drawing/2014/main" id="{33003859-43A7-5A72-275E-86A0D1D2D776}"/>
              </a:ext>
            </a:extLst>
          </p:cNvPr>
          <p:cNvSpPr txBox="1"/>
          <p:nvPr/>
        </p:nvSpPr>
        <p:spPr>
          <a:xfrm>
            <a:off x="213064" y="1270000"/>
            <a:ext cx="8638903" cy="2585323"/>
          </a:xfrm>
          <a:prstGeom prst="rect">
            <a:avLst/>
          </a:prstGeom>
          <a:noFill/>
        </p:spPr>
        <p:txBody>
          <a:bodyPr wrap="none" rtlCol="0">
            <a:spAutoFit/>
          </a:bodyPr>
          <a:lstStyle/>
          <a:p>
            <a:pPr lvl="1" defTabSz="914353">
              <a:defRPr/>
            </a:pPr>
            <a:r>
              <a:rPr lang="en-US" sz="1800" b="1" kern="0" dirty="0">
                <a:solidFill>
                  <a:schemeClr val="bg1">
                    <a:lumMod val="50000"/>
                  </a:schemeClr>
                </a:solidFill>
                <a:ea typeface="Verdana" panose="020B0604030504040204" pitchFamily="34" charset="0"/>
                <a:cs typeface="Helvetica" panose="020B0604020202020204" pitchFamily="34" charset="0"/>
              </a:rPr>
              <a:t>Covington:</a:t>
            </a:r>
            <a:r>
              <a:rPr lang="en-US" sz="1800" kern="0" dirty="0">
                <a:solidFill>
                  <a:schemeClr val="bg1">
                    <a:lumMod val="50000"/>
                  </a:schemeClr>
                </a:solidFill>
                <a:ea typeface="Verdana" panose="020B0604030504040204" pitchFamily="34" charset="0"/>
                <a:cs typeface="Helvetica" panose="020B0604020202020204" pitchFamily="34" charset="0"/>
              </a:rPr>
              <a:t> 1324 Madison Avenue, Covington, KY, 41011</a:t>
            </a:r>
          </a:p>
          <a:p>
            <a:pPr lvl="1" defTabSz="914353">
              <a:defRPr/>
            </a:pPr>
            <a:r>
              <a:rPr lang="en-US" sz="1800" b="1" kern="0" dirty="0">
                <a:solidFill>
                  <a:schemeClr val="bg1">
                    <a:lumMod val="50000"/>
                  </a:schemeClr>
                </a:solidFill>
                <a:ea typeface="Verdana" panose="020B0604030504040204" pitchFamily="34" charset="0"/>
                <a:cs typeface="Helvetica" panose="020B0604020202020204" pitchFamily="34" charset="0"/>
              </a:rPr>
              <a:t>Florence:</a:t>
            </a:r>
            <a:r>
              <a:rPr lang="en-US" sz="1800" kern="0" dirty="0">
                <a:solidFill>
                  <a:schemeClr val="bg1">
                    <a:lumMod val="50000"/>
                  </a:schemeClr>
                </a:solidFill>
                <a:ea typeface="Verdana" panose="020B0604030504040204" pitchFamily="34" charset="0"/>
                <a:cs typeface="Helvetica" panose="020B0604020202020204" pitchFamily="34" charset="0"/>
              </a:rPr>
              <a:t> 8020 Veterans Memorial Drive, Florence, KY, 41042</a:t>
            </a:r>
          </a:p>
          <a:p>
            <a:pPr lvl="1" defTabSz="914353">
              <a:defRPr/>
            </a:pPr>
            <a:r>
              <a:rPr lang="en-US" sz="1800" b="1" kern="0" dirty="0">
                <a:solidFill>
                  <a:schemeClr val="bg1">
                    <a:lumMod val="50000"/>
                  </a:schemeClr>
                </a:solidFill>
                <a:ea typeface="Verdana" panose="020B0604030504040204" pitchFamily="34" charset="0"/>
                <a:cs typeface="Helvetica" panose="020B0604020202020204" pitchFamily="34" charset="0"/>
              </a:rPr>
              <a:t>Williamstown:</a:t>
            </a:r>
            <a:r>
              <a:rPr lang="en-US" sz="1800" kern="0" dirty="0">
                <a:solidFill>
                  <a:schemeClr val="bg1">
                    <a:lumMod val="50000"/>
                  </a:schemeClr>
                </a:solidFill>
                <a:ea typeface="Verdana" panose="020B0604030504040204" pitchFamily="34" charset="0"/>
                <a:cs typeface="Helvetica" panose="020B0604020202020204" pitchFamily="34" charset="0"/>
              </a:rPr>
              <a:t> 1350 N. Main St., Williamstown, KY 41097</a:t>
            </a:r>
          </a:p>
          <a:p>
            <a:pPr lvl="1" defTabSz="914353">
              <a:defRPr/>
            </a:pPr>
            <a:r>
              <a:rPr lang="en-US" sz="1800" b="1" kern="0" dirty="0">
                <a:solidFill>
                  <a:schemeClr val="bg1">
                    <a:lumMod val="50000"/>
                  </a:schemeClr>
                </a:solidFill>
                <a:ea typeface="Verdana" panose="020B0604030504040204" pitchFamily="34" charset="0"/>
                <a:cs typeface="Helvetica" panose="020B0604020202020204" pitchFamily="34" charset="0"/>
              </a:rPr>
              <a:t>Carrollton:</a:t>
            </a:r>
            <a:r>
              <a:rPr lang="en-US" sz="1800" kern="0" dirty="0">
                <a:solidFill>
                  <a:schemeClr val="bg1">
                    <a:lumMod val="50000"/>
                  </a:schemeClr>
                </a:solidFill>
                <a:ea typeface="Verdana" panose="020B0604030504040204" pitchFamily="34" charset="0"/>
                <a:cs typeface="Helvetica" panose="020B0604020202020204" pitchFamily="34" charset="0"/>
              </a:rPr>
              <a:t> 1209 Highland Ave. Suite S, Carrollton, KY, 41008 </a:t>
            </a:r>
          </a:p>
          <a:p>
            <a:pPr lvl="1" defTabSz="914353">
              <a:defRPr/>
            </a:pPr>
            <a:r>
              <a:rPr lang="en-US" sz="1800" b="1" kern="0" dirty="0">
                <a:solidFill>
                  <a:schemeClr val="bg1">
                    <a:lumMod val="50000"/>
                  </a:schemeClr>
                </a:solidFill>
                <a:ea typeface="Verdana" panose="020B0604030504040204" pitchFamily="34" charset="0"/>
                <a:cs typeface="Helvetica" panose="020B0604020202020204" pitchFamily="34" charset="0"/>
              </a:rPr>
              <a:t>CVG Airport Career Center: </a:t>
            </a:r>
            <a:r>
              <a:rPr lang="en-US" sz="1800" kern="0" dirty="0">
                <a:solidFill>
                  <a:schemeClr val="bg1">
                    <a:lumMod val="50000"/>
                  </a:schemeClr>
                </a:solidFill>
                <a:ea typeface="Verdana" panose="020B0604030504040204" pitchFamily="34" charset="0"/>
                <a:cs typeface="Helvetica" panose="020B0604020202020204" pitchFamily="34" charset="0"/>
              </a:rPr>
              <a:t>3087 Terminal Drive, Hebron, KY 41048</a:t>
            </a:r>
          </a:p>
          <a:p>
            <a:pPr lvl="1" defTabSz="914353">
              <a:defRPr/>
            </a:pPr>
            <a:r>
              <a:rPr lang="en-US" sz="1800" b="1" kern="0" dirty="0">
                <a:solidFill>
                  <a:schemeClr val="bg1">
                    <a:lumMod val="50000"/>
                  </a:schemeClr>
                </a:solidFill>
                <a:ea typeface="Verdana" panose="020B0604030504040204" pitchFamily="34" charset="0"/>
                <a:cs typeface="Helvetica" panose="020B0604020202020204" pitchFamily="34" charset="0"/>
              </a:rPr>
              <a:t>Kenton County Public Library:</a:t>
            </a:r>
            <a:r>
              <a:rPr lang="en-US" sz="1800" kern="0" dirty="0">
                <a:solidFill>
                  <a:schemeClr val="bg1">
                    <a:lumMod val="50000"/>
                  </a:schemeClr>
                </a:solidFill>
                <a:ea typeface="Verdana" panose="020B0604030504040204" pitchFamily="34" charset="0"/>
                <a:cs typeface="Helvetica" panose="020B0604020202020204" pitchFamily="34" charset="0"/>
              </a:rPr>
              <a:t> 401 Kenton Lands Rd, Erlanger, KY 41018</a:t>
            </a:r>
          </a:p>
          <a:p>
            <a:pPr lvl="1" defTabSz="914353">
              <a:defRPr/>
            </a:pPr>
            <a:r>
              <a:rPr lang="en-US" sz="1800" b="1" kern="0" dirty="0">
                <a:solidFill>
                  <a:schemeClr val="bg1">
                    <a:lumMod val="50000"/>
                  </a:schemeClr>
                </a:solidFill>
                <a:ea typeface="Verdana" panose="020B0604030504040204" pitchFamily="34" charset="0"/>
                <a:cs typeface="Helvetica" panose="020B0604020202020204" pitchFamily="34" charset="0"/>
              </a:rPr>
              <a:t>Owen County Public Library:</a:t>
            </a:r>
            <a:r>
              <a:rPr lang="en-US" sz="1800" kern="0" dirty="0">
                <a:solidFill>
                  <a:schemeClr val="bg1">
                    <a:lumMod val="50000"/>
                  </a:schemeClr>
                </a:solidFill>
                <a:ea typeface="Verdana" panose="020B0604030504040204" pitchFamily="34" charset="0"/>
                <a:cs typeface="Helvetica" panose="020B0604020202020204" pitchFamily="34" charset="0"/>
              </a:rPr>
              <a:t> 1370 Hwy 22 East, Owenton, KY 40359</a:t>
            </a:r>
          </a:p>
          <a:p>
            <a:pPr lvl="1" defTabSz="914353">
              <a:defRPr/>
            </a:pPr>
            <a:r>
              <a:rPr lang="en-US" sz="1800" b="1" kern="0" dirty="0">
                <a:solidFill>
                  <a:schemeClr val="bg1">
                    <a:lumMod val="50000"/>
                  </a:schemeClr>
                </a:solidFill>
                <a:ea typeface="Verdana" panose="020B0604030504040204" pitchFamily="34" charset="0"/>
                <a:cs typeface="Helvetica" panose="020B0604020202020204" pitchFamily="34" charset="0"/>
              </a:rPr>
              <a:t>Pendleton County Public Library:</a:t>
            </a:r>
            <a:r>
              <a:rPr lang="en-US" sz="1800" kern="0" dirty="0">
                <a:solidFill>
                  <a:schemeClr val="bg1">
                    <a:lumMod val="50000"/>
                  </a:schemeClr>
                </a:solidFill>
                <a:ea typeface="Verdana" panose="020B0604030504040204" pitchFamily="34" charset="0"/>
                <a:cs typeface="Helvetica" panose="020B0604020202020204" pitchFamily="34" charset="0"/>
              </a:rPr>
              <a:t> 801 Robbins Avenue, Falmouth, KY 41040</a:t>
            </a:r>
          </a:p>
          <a:p>
            <a:endParaRPr lang="en-US" dirty="0"/>
          </a:p>
        </p:txBody>
      </p:sp>
      <p:pic>
        <p:nvPicPr>
          <p:cNvPr id="4" name="Picture 3">
            <a:extLst>
              <a:ext uri="{FF2B5EF4-FFF2-40B4-BE49-F238E27FC236}">
                <a16:creationId xmlns:a16="http://schemas.microsoft.com/office/drawing/2014/main" id="{ECA40543-79B8-E9D5-4BBD-167962647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0993" y="5154531"/>
            <a:ext cx="2710275" cy="1475258"/>
          </a:xfrm>
          <a:prstGeom prst="rect">
            <a:avLst/>
          </a:prstGeom>
          <a:ln w="38100">
            <a:solidFill>
              <a:srgbClr val="FFC000"/>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484969B-C45A-081E-712F-FB9447701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583" y="3716448"/>
            <a:ext cx="3921920" cy="1726727"/>
          </a:xfrm>
          <a:prstGeom prst="rect">
            <a:avLst/>
          </a:prstGeom>
          <a:ln w="38100">
            <a:solidFill>
              <a:srgbClr val="FFC000"/>
            </a:solid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592934E-61C3-9679-E74F-7B827586FF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1875" y="3716448"/>
            <a:ext cx="2318422" cy="1738816"/>
          </a:xfrm>
          <a:prstGeom prst="rect">
            <a:avLst/>
          </a:prstGeom>
          <a:ln w="38100">
            <a:solidFill>
              <a:srgbClr val="FFC000"/>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343EBEC-8775-8756-7757-E6EBF1773C50}"/>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029791" y="5154531"/>
            <a:ext cx="1548880" cy="1430101"/>
          </a:xfrm>
          <a:prstGeom prst="rect">
            <a:avLst/>
          </a:prstGeom>
          <a:ln w="38100">
            <a:solidFill>
              <a:srgbClr val="FFC000"/>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FA83965-5DA9-0641-2CAB-DB24899D30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8900" y="5271756"/>
            <a:ext cx="2930917" cy="1358033"/>
          </a:xfrm>
          <a:prstGeom prst="rect">
            <a:avLst/>
          </a:prstGeom>
          <a:ln w="38100">
            <a:solidFill>
              <a:srgbClr val="FFC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9543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DEAA-6187-05E1-D42D-A1FCBED3F5A2}"/>
              </a:ext>
            </a:extLst>
          </p:cNvPr>
          <p:cNvSpPr>
            <a:spLocks noGrp="1"/>
          </p:cNvSpPr>
          <p:nvPr>
            <p:ph type="title"/>
          </p:nvPr>
        </p:nvSpPr>
        <p:spPr>
          <a:xfrm>
            <a:off x="677334" y="609600"/>
            <a:ext cx="8688608" cy="1320800"/>
          </a:xfrm>
        </p:spPr>
        <p:txBody>
          <a:bodyPr/>
          <a:lstStyle/>
          <a:p>
            <a:r>
              <a:rPr lang="en-US" dirty="0"/>
              <a:t>Overview: KCC Direct Workforce Services</a:t>
            </a:r>
          </a:p>
        </p:txBody>
      </p:sp>
      <p:sp>
        <p:nvSpPr>
          <p:cNvPr id="3" name="Content Placeholder 2">
            <a:extLst>
              <a:ext uri="{FF2B5EF4-FFF2-40B4-BE49-F238E27FC236}">
                <a16:creationId xmlns:a16="http://schemas.microsoft.com/office/drawing/2014/main" id="{2D3069F1-2729-DF25-0CBE-5FC961F75B7E}"/>
              </a:ext>
            </a:extLst>
          </p:cNvPr>
          <p:cNvSpPr>
            <a:spLocks noGrp="1"/>
          </p:cNvSpPr>
          <p:nvPr>
            <p:ph idx="1"/>
          </p:nvPr>
        </p:nvSpPr>
        <p:spPr>
          <a:xfrm>
            <a:off x="677333" y="2015230"/>
            <a:ext cx="8688607" cy="4500979"/>
          </a:xfrm>
        </p:spPr>
        <p:txBody>
          <a:bodyPr>
            <a:normAutofit fontScale="92500" lnSpcReduction="20000"/>
          </a:bodyPr>
          <a:lstStyle/>
          <a:p>
            <a:r>
              <a:rPr lang="en-US" b="1" dirty="0">
                <a:solidFill>
                  <a:schemeClr val="bg1">
                    <a:lumMod val="50000"/>
                  </a:schemeClr>
                </a:solidFill>
              </a:rPr>
              <a:t>Individualized Career Coaching </a:t>
            </a:r>
            <a:r>
              <a:rPr lang="en-US" dirty="0">
                <a:solidFill>
                  <a:schemeClr val="bg1">
                    <a:lumMod val="50000"/>
                  </a:schemeClr>
                </a:solidFill>
              </a:rPr>
              <a:t>by a Talent Development Specialist</a:t>
            </a:r>
          </a:p>
          <a:p>
            <a:pPr lvl="1"/>
            <a:r>
              <a:rPr lang="en-US" sz="1800" dirty="0">
                <a:solidFill>
                  <a:schemeClr val="bg1">
                    <a:lumMod val="50000"/>
                  </a:schemeClr>
                </a:solidFill>
              </a:rPr>
              <a:t>Career exploration &amp; labor market consultation, resume development, interview coaching, etc.</a:t>
            </a:r>
          </a:p>
          <a:p>
            <a:pPr marL="457200" lvl="1" indent="0">
              <a:buNone/>
            </a:pPr>
            <a:endParaRPr lang="en-US" dirty="0">
              <a:solidFill>
                <a:schemeClr val="bg1">
                  <a:lumMod val="50000"/>
                </a:schemeClr>
              </a:solidFill>
            </a:endParaRPr>
          </a:p>
          <a:p>
            <a:r>
              <a:rPr lang="en-US" b="1" dirty="0">
                <a:solidFill>
                  <a:schemeClr val="bg1">
                    <a:lumMod val="50000"/>
                  </a:schemeClr>
                </a:solidFill>
              </a:rPr>
              <a:t>Job Search Assistance</a:t>
            </a:r>
          </a:p>
          <a:p>
            <a:pPr lvl="1"/>
            <a:r>
              <a:rPr lang="en-US" sz="1800" dirty="0">
                <a:solidFill>
                  <a:schemeClr val="bg1">
                    <a:lumMod val="50000"/>
                  </a:schemeClr>
                </a:solidFill>
              </a:rPr>
              <a:t>Direct connections to local job openings</a:t>
            </a:r>
          </a:p>
          <a:p>
            <a:pPr marL="457200" lvl="1" indent="0">
              <a:buNone/>
            </a:pPr>
            <a:endParaRPr lang="en-US" dirty="0">
              <a:solidFill>
                <a:schemeClr val="bg1">
                  <a:lumMod val="50000"/>
                </a:schemeClr>
              </a:solidFill>
            </a:endParaRPr>
          </a:p>
          <a:p>
            <a:r>
              <a:rPr lang="en-US" b="1" dirty="0">
                <a:solidFill>
                  <a:schemeClr val="bg1">
                    <a:lumMod val="50000"/>
                  </a:schemeClr>
                </a:solidFill>
              </a:rPr>
              <a:t>Skill-building workshops and credential attainment</a:t>
            </a:r>
          </a:p>
          <a:p>
            <a:pPr lvl="1"/>
            <a:r>
              <a:rPr lang="en-US" sz="1800" dirty="0">
                <a:solidFill>
                  <a:schemeClr val="bg1">
                    <a:lumMod val="50000"/>
                  </a:schemeClr>
                </a:solidFill>
              </a:rPr>
              <a:t>Job Search Success workshop, Microsoft Office classes, Kentucky Essential Skills Certification, Mock Interviewing, etc.</a:t>
            </a:r>
          </a:p>
          <a:p>
            <a:pPr marL="457200" lvl="1" indent="0">
              <a:buNone/>
            </a:pPr>
            <a:endParaRPr lang="en-US" dirty="0">
              <a:solidFill>
                <a:schemeClr val="bg1">
                  <a:lumMod val="50000"/>
                </a:schemeClr>
              </a:solidFill>
            </a:endParaRPr>
          </a:p>
          <a:p>
            <a:r>
              <a:rPr lang="en-US" b="1" dirty="0">
                <a:solidFill>
                  <a:schemeClr val="bg1">
                    <a:lumMod val="50000"/>
                  </a:schemeClr>
                </a:solidFill>
              </a:rPr>
              <a:t>Funding for Career Training </a:t>
            </a:r>
            <a:r>
              <a:rPr lang="en-US" dirty="0">
                <a:solidFill>
                  <a:schemeClr val="bg1">
                    <a:lumMod val="50000"/>
                  </a:schemeClr>
                </a:solidFill>
              </a:rPr>
              <a:t>(for eligible individuals) made possible by WIOA</a:t>
            </a:r>
          </a:p>
          <a:p>
            <a:endParaRPr lang="en-US" dirty="0">
              <a:solidFill>
                <a:schemeClr val="bg1">
                  <a:lumMod val="50000"/>
                </a:schemeClr>
              </a:solidFill>
            </a:endParaRPr>
          </a:p>
          <a:p>
            <a:pPr marL="0" indent="0">
              <a:buNone/>
            </a:pPr>
            <a:r>
              <a:rPr lang="en-US" sz="1900" b="1" dirty="0">
                <a:solidFill>
                  <a:schemeClr val="bg1">
                    <a:lumMod val="50000"/>
                  </a:schemeClr>
                </a:solidFill>
              </a:rPr>
              <a:t>Contact:  careercoach@brightoncenter.com</a:t>
            </a:r>
          </a:p>
        </p:txBody>
      </p:sp>
      <p:sp>
        <p:nvSpPr>
          <p:cNvPr id="6" name="TextBox 5">
            <a:extLst>
              <a:ext uri="{FF2B5EF4-FFF2-40B4-BE49-F238E27FC236}">
                <a16:creationId xmlns:a16="http://schemas.microsoft.com/office/drawing/2014/main" id="{28DAF739-DF15-D471-F95B-880CB52D2203}"/>
              </a:ext>
            </a:extLst>
          </p:cNvPr>
          <p:cNvSpPr txBox="1"/>
          <p:nvPr/>
        </p:nvSpPr>
        <p:spPr>
          <a:xfrm>
            <a:off x="698047" y="1447061"/>
            <a:ext cx="3699358" cy="400110"/>
          </a:xfrm>
          <a:prstGeom prst="rect">
            <a:avLst/>
          </a:prstGeom>
          <a:noFill/>
        </p:spPr>
        <p:txBody>
          <a:bodyPr wrap="square" rtlCol="0">
            <a:spAutoFit/>
          </a:bodyPr>
          <a:lstStyle/>
          <a:p>
            <a:r>
              <a:rPr lang="en-US" sz="2000" b="1" dirty="0">
                <a:solidFill>
                  <a:schemeClr val="bg1">
                    <a:lumMod val="50000"/>
                  </a:schemeClr>
                </a:solidFill>
                <a:latin typeface="+mj-lt"/>
              </a:rPr>
              <a:t>Talent Development Services</a:t>
            </a:r>
          </a:p>
        </p:txBody>
      </p:sp>
    </p:spTree>
    <p:extLst>
      <p:ext uri="{BB962C8B-B14F-4D97-AF65-F5344CB8AC3E}">
        <p14:creationId xmlns:p14="http://schemas.microsoft.com/office/powerpoint/2010/main" val="220349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EDC3-3F5F-F880-95EB-E4AD0BCDF13C}"/>
              </a:ext>
            </a:extLst>
          </p:cNvPr>
          <p:cNvSpPr>
            <a:spLocks noGrp="1"/>
          </p:cNvSpPr>
          <p:nvPr>
            <p:ph type="title"/>
          </p:nvPr>
        </p:nvSpPr>
        <p:spPr/>
        <p:txBody>
          <a:bodyPr/>
          <a:lstStyle/>
          <a:p>
            <a:r>
              <a:rPr lang="en-US" dirty="0"/>
              <a:t>Let’s Talk Training:  WIOA Eligibility</a:t>
            </a:r>
          </a:p>
        </p:txBody>
      </p:sp>
      <p:sp>
        <p:nvSpPr>
          <p:cNvPr id="3" name="Content Placeholder 2">
            <a:extLst>
              <a:ext uri="{FF2B5EF4-FFF2-40B4-BE49-F238E27FC236}">
                <a16:creationId xmlns:a16="http://schemas.microsoft.com/office/drawing/2014/main" id="{7F14AB56-C3E2-7C19-857A-6F5BFD7DBDFD}"/>
              </a:ext>
            </a:extLst>
          </p:cNvPr>
          <p:cNvSpPr>
            <a:spLocks noGrp="1"/>
          </p:cNvSpPr>
          <p:nvPr>
            <p:ph idx="1"/>
          </p:nvPr>
        </p:nvSpPr>
        <p:spPr>
          <a:xfrm>
            <a:off x="677334" y="1488613"/>
            <a:ext cx="8596668" cy="4924887"/>
          </a:xfrm>
        </p:spPr>
        <p:txBody>
          <a:bodyPr>
            <a:normAutofit/>
          </a:bodyPr>
          <a:lstStyle/>
          <a:p>
            <a:pPr marL="114300" indent="0">
              <a:buNone/>
            </a:pPr>
            <a:r>
              <a:rPr lang="en-US" sz="2400" dirty="0">
                <a:solidFill>
                  <a:schemeClr val="bg1">
                    <a:lumMod val="50000"/>
                  </a:schemeClr>
                </a:solidFill>
              </a:rPr>
              <a:t>WIOA will provide up to $7,000 for training for careers in high-demand industry sectors for eligible individuals.</a:t>
            </a:r>
          </a:p>
          <a:p>
            <a:pPr marL="114300" indent="0">
              <a:buNone/>
            </a:pPr>
            <a:endParaRPr lang="en-US" sz="2400" dirty="0">
              <a:solidFill>
                <a:schemeClr val="bg1">
                  <a:lumMod val="50000"/>
                </a:schemeClr>
              </a:solidFill>
            </a:endParaRPr>
          </a:p>
          <a:p>
            <a:pPr lvl="2"/>
            <a:r>
              <a:rPr lang="en-US" sz="2000" dirty="0">
                <a:solidFill>
                  <a:schemeClr val="bg1">
                    <a:lumMod val="50000"/>
                  </a:schemeClr>
                </a:solidFill>
              </a:rPr>
              <a:t>Business/IT</a:t>
            </a:r>
          </a:p>
          <a:p>
            <a:pPr lvl="2"/>
            <a:r>
              <a:rPr lang="en-US" sz="2000" dirty="0">
                <a:solidFill>
                  <a:schemeClr val="bg1">
                    <a:lumMod val="50000"/>
                  </a:schemeClr>
                </a:solidFill>
              </a:rPr>
              <a:t>Construction</a:t>
            </a:r>
          </a:p>
          <a:p>
            <a:pPr lvl="2"/>
            <a:r>
              <a:rPr lang="en-US" sz="2000" dirty="0">
                <a:solidFill>
                  <a:schemeClr val="bg1">
                    <a:lumMod val="50000"/>
                  </a:schemeClr>
                </a:solidFill>
              </a:rPr>
              <a:t>Healthcare</a:t>
            </a:r>
          </a:p>
          <a:p>
            <a:pPr lvl="2"/>
            <a:r>
              <a:rPr lang="en-US" sz="2000" dirty="0">
                <a:solidFill>
                  <a:schemeClr val="bg1">
                    <a:lumMod val="50000"/>
                  </a:schemeClr>
                </a:solidFill>
              </a:rPr>
              <a:t>Manufacturing</a:t>
            </a:r>
          </a:p>
          <a:p>
            <a:pPr lvl="2"/>
            <a:r>
              <a:rPr lang="en-US" sz="2000" dirty="0">
                <a:solidFill>
                  <a:schemeClr val="bg1">
                    <a:lumMod val="50000"/>
                  </a:schemeClr>
                </a:solidFill>
              </a:rPr>
              <a:t>Transportation &amp; Logistics</a:t>
            </a:r>
          </a:p>
        </p:txBody>
      </p:sp>
    </p:spTree>
    <p:extLst>
      <p:ext uri="{BB962C8B-B14F-4D97-AF65-F5344CB8AC3E}">
        <p14:creationId xmlns:p14="http://schemas.microsoft.com/office/powerpoint/2010/main" val="39964588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751</TotalTime>
  <Words>821</Words>
  <Application>Microsoft Office PowerPoint</Application>
  <PresentationFormat>Widescreen</PresentationFormat>
  <Paragraphs>114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Neo Sans Std</vt:lpstr>
      <vt:lpstr>Source Sans Pro</vt:lpstr>
      <vt:lpstr>Trebuchet MS</vt:lpstr>
      <vt:lpstr>Verdana</vt:lpstr>
      <vt:lpstr>Wingdings 3</vt:lpstr>
      <vt:lpstr>Facet</vt:lpstr>
      <vt:lpstr>PowerPoint Presentation</vt:lpstr>
      <vt:lpstr>PowerPoint Presentation</vt:lpstr>
      <vt:lpstr>Workforce Innovation and Opportunity Act (WIOA)</vt:lpstr>
      <vt:lpstr>Kentucky Career Center – Did you know?</vt:lpstr>
      <vt:lpstr>Kentucky Career Center:  Current Partners</vt:lpstr>
      <vt:lpstr>PowerPoint Presentation</vt:lpstr>
      <vt:lpstr>Current KCC Locations</vt:lpstr>
      <vt:lpstr>Overview: KCC Direct Workforce Services</vt:lpstr>
      <vt:lpstr>Let’s Talk Training:  WIOA Eligibility</vt:lpstr>
      <vt:lpstr>WIOA Eligibility at a Glance</vt:lpstr>
      <vt:lpstr>More than resumes and job applications</vt:lpstr>
      <vt:lpstr>More than resumes and job applications</vt:lpstr>
      <vt:lpstr>Overview: KCC Direct Workforce Services</vt:lpstr>
      <vt:lpstr>PowerPoint Presentation</vt:lpstr>
      <vt:lpstr>Stay in touch!</vt:lpstr>
    </vt:vector>
  </TitlesOfParts>
  <Company>Brighton Center,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Allhands, Lauren</dc:creator>
  <cp:lastModifiedBy>Allhands, Lauren</cp:lastModifiedBy>
  <cp:revision>28</cp:revision>
  <dcterms:created xsi:type="dcterms:W3CDTF">2024-03-26T15:33:03Z</dcterms:created>
  <dcterms:modified xsi:type="dcterms:W3CDTF">2024-04-23T18:00:04Z</dcterms:modified>
</cp:coreProperties>
</file>