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0" r:id="rId1"/>
  </p:sldMasterIdLst>
  <p:notesMasterIdLst>
    <p:notesMasterId r:id="rId58"/>
  </p:notesMasterIdLst>
  <p:handoutMasterIdLst>
    <p:handoutMasterId r:id="rId59"/>
  </p:handoutMasterIdLst>
  <p:sldIdLst>
    <p:sldId id="258" r:id="rId2"/>
    <p:sldId id="659" r:id="rId3"/>
    <p:sldId id="658" r:id="rId4"/>
    <p:sldId id="673" r:id="rId5"/>
    <p:sldId id="660" r:id="rId6"/>
    <p:sldId id="260" r:id="rId7"/>
    <p:sldId id="349" r:id="rId8"/>
    <p:sldId id="661" r:id="rId9"/>
    <p:sldId id="640" r:id="rId10"/>
    <p:sldId id="306" r:id="rId11"/>
    <p:sldId id="336" r:id="rId12"/>
    <p:sldId id="337" r:id="rId13"/>
    <p:sldId id="310" r:id="rId14"/>
    <p:sldId id="688" r:id="rId15"/>
    <p:sldId id="338" r:id="rId16"/>
    <p:sldId id="311" r:id="rId17"/>
    <p:sldId id="666" r:id="rId18"/>
    <p:sldId id="657" r:id="rId19"/>
    <p:sldId id="667" r:id="rId20"/>
    <p:sldId id="340" r:id="rId21"/>
    <p:sldId id="614" r:id="rId22"/>
    <p:sldId id="339" r:id="rId23"/>
    <p:sldId id="662" r:id="rId24"/>
    <p:sldId id="319" r:id="rId25"/>
    <p:sldId id="664" r:id="rId26"/>
    <p:sldId id="669" r:id="rId27"/>
    <p:sldId id="671" r:id="rId28"/>
    <p:sldId id="670" r:id="rId29"/>
    <p:sldId id="668" r:id="rId30"/>
    <p:sldId id="665" r:id="rId31"/>
    <p:sldId id="312" r:id="rId32"/>
    <p:sldId id="262" r:id="rId33"/>
    <p:sldId id="296" r:id="rId34"/>
    <p:sldId id="655" r:id="rId35"/>
    <p:sldId id="675" r:id="rId36"/>
    <p:sldId id="676" r:id="rId37"/>
    <p:sldId id="681" r:id="rId38"/>
    <p:sldId id="678" r:id="rId39"/>
    <p:sldId id="679" r:id="rId40"/>
    <p:sldId id="682" r:id="rId41"/>
    <p:sldId id="683" r:id="rId42"/>
    <p:sldId id="684" r:id="rId43"/>
    <p:sldId id="687" r:id="rId44"/>
    <p:sldId id="686" r:id="rId45"/>
    <p:sldId id="313" r:id="rId46"/>
    <p:sldId id="324" r:id="rId47"/>
    <p:sldId id="343" r:id="rId48"/>
    <p:sldId id="305" r:id="rId49"/>
    <p:sldId id="353" r:id="rId50"/>
    <p:sldId id="341" r:id="rId51"/>
    <p:sldId id="257" r:id="rId52"/>
    <p:sldId id="350" r:id="rId53"/>
    <p:sldId id="347" r:id="rId54"/>
    <p:sldId id="344" r:id="rId55"/>
    <p:sldId id="351" r:id="rId56"/>
    <p:sldId id="348" r:id="rId5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e, Annie {PBC}" initials="LA{" lastIdx="1" clrIdx="0">
    <p:extLst>
      <p:ext uri="{19B8F6BF-5375-455C-9EA6-DF929625EA0E}">
        <p15:presenceInfo xmlns:p15="http://schemas.microsoft.com/office/powerpoint/2012/main" userId="S::Annie.Lee@pepsico.com::20a19b5c-7459-489c-9b90-0ddb721d67fb" providerId="AD"/>
      </p:ext>
    </p:extLst>
  </p:cmAuthor>
  <p:cmAuthor id="2" name="Microsoft Office User" initials="MOU" lastIdx="1" clrIdx="1">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0B2A59"/>
    <a:srgbClr val="082957"/>
    <a:srgbClr val="082950"/>
    <a:srgbClr val="082750"/>
    <a:srgbClr val="0D2A55"/>
    <a:srgbClr val="0C2954"/>
    <a:srgbClr val="0825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748" autoAdjust="0"/>
    <p:restoredTop sz="71950" autoAdjust="0"/>
  </p:normalViewPr>
  <p:slideViewPr>
    <p:cSldViewPr snapToGrid="0">
      <p:cViewPr varScale="1">
        <p:scale>
          <a:sx n="77" d="100"/>
          <a:sy n="77" d="100"/>
        </p:scale>
        <p:origin x="1962" y="78"/>
      </p:cViewPr>
      <p:guideLst>
        <p:guide orient="horz" pos="2160"/>
        <p:guide pos="3840"/>
      </p:guideLst>
    </p:cSldViewPr>
  </p:slideViewPr>
  <p:outlineViewPr>
    <p:cViewPr>
      <p:scale>
        <a:sx n="33" d="100"/>
        <a:sy n="33" d="100"/>
      </p:scale>
      <p:origin x="0" y="-864"/>
    </p:cViewPr>
  </p:outlineViewPr>
  <p:notesTextViewPr>
    <p:cViewPr>
      <p:scale>
        <a:sx n="100" d="100"/>
        <a:sy n="100" d="100"/>
      </p:scale>
      <p:origin x="0" y="0"/>
    </p:cViewPr>
  </p:notesTextViewPr>
  <p:sorterViewPr>
    <p:cViewPr>
      <p:scale>
        <a:sx n="100" d="100"/>
        <a:sy n="100" d="100"/>
      </p:scale>
      <p:origin x="0" y="-5502"/>
    </p:cViewPr>
  </p:sorterViewPr>
  <p:notesViewPr>
    <p:cSldViewPr snapToGrid="0">
      <p:cViewPr>
        <p:scale>
          <a:sx n="100" d="100"/>
          <a:sy n="100" d="100"/>
        </p:scale>
        <p:origin x="-375" y="1098"/>
      </p:cViewPr>
      <p:guideLst>
        <p:guide orient="horz" pos="2928"/>
        <p:guide pos="2208"/>
      </p:guideLst>
    </p:cSldViewPr>
  </p:notesViewPr>
  <p:gridSpacing cx="38405" cy="384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706" name="Rectangle 2"/>
          <p:cNvSpPr>
            <a:spLocks noGrp="1" noChangeArrowheads="1"/>
          </p:cNvSpPr>
          <p:nvPr>
            <p:ph type="hdr" sz="quarter"/>
          </p:nvPr>
        </p:nvSpPr>
        <p:spPr bwMode="auto">
          <a:xfrm>
            <a:off x="0"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defRPr sz="1200">
                <a:latin typeface="Arial" charset="0"/>
              </a:defRPr>
            </a:lvl1pPr>
          </a:lstStyle>
          <a:p>
            <a:pPr>
              <a:defRPr/>
            </a:pPr>
            <a:endParaRPr lang="en-US"/>
          </a:p>
        </p:txBody>
      </p:sp>
      <p:sp>
        <p:nvSpPr>
          <p:cNvPr id="72707" name="Rectangle 3"/>
          <p:cNvSpPr>
            <a:spLocks noGrp="1" noChangeArrowheads="1"/>
          </p:cNvSpPr>
          <p:nvPr>
            <p:ph type="dt" sz="quarter" idx="1"/>
          </p:nvPr>
        </p:nvSpPr>
        <p:spPr bwMode="auto">
          <a:xfrm>
            <a:off x="3970938"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a:defRPr sz="1200">
                <a:latin typeface="Arial" charset="0"/>
              </a:defRPr>
            </a:lvl1pPr>
          </a:lstStyle>
          <a:p>
            <a:pPr>
              <a:defRPr/>
            </a:pPr>
            <a:endParaRPr lang="en-US"/>
          </a:p>
        </p:txBody>
      </p:sp>
      <p:sp>
        <p:nvSpPr>
          <p:cNvPr id="72708" name="Rectangle 4"/>
          <p:cNvSpPr>
            <a:spLocks noGrp="1" noChangeArrowheads="1"/>
          </p:cNvSpPr>
          <p:nvPr>
            <p:ph type="ftr" sz="quarter" idx="2"/>
          </p:nvPr>
        </p:nvSpPr>
        <p:spPr bwMode="auto">
          <a:xfrm>
            <a:off x="0" y="8829967"/>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defRPr sz="1200">
                <a:latin typeface="Arial" charset="0"/>
              </a:defRPr>
            </a:lvl1pPr>
          </a:lstStyle>
          <a:p>
            <a:pPr>
              <a:defRPr/>
            </a:pPr>
            <a:endParaRPr lang="en-US"/>
          </a:p>
        </p:txBody>
      </p:sp>
      <p:sp>
        <p:nvSpPr>
          <p:cNvPr id="72709" name="Rectangle 5"/>
          <p:cNvSpPr>
            <a:spLocks noGrp="1" noChangeArrowheads="1"/>
          </p:cNvSpPr>
          <p:nvPr>
            <p:ph type="sldNum" sz="quarter" idx="3"/>
          </p:nvPr>
        </p:nvSpPr>
        <p:spPr bwMode="auto">
          <a:xfrm>
            <a:off x="3970938" y="8829967"/>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a:defRPr sz="1200">
                <a:latin typeface="Arial" charset="0"/>
              </a:defRPr>
            </a:lvl1pPr>
          </a:lstStyle>
          <a:p>
            <a:pPr>
              <a:defRPr/>
            </a:pPr>
            <a:fld id="{DBC8D271-C25F-414C-9268-A118B478AF15}" type="slidenum">
              <a:rPr lang="en-US"/>
              <a:pPr>
                <a:defRPr/>
              </a:pPr>
              <a:t>‹#›</a:t>
            </a:fld>
            <a:endParaRPr lang="en-US"/>
          </a:p>
        </p:txBody>
      </p:sp>
    </p:spTree>
    <p:extLst>
      <p:ext uri="{BB962C8B-B14F-4D97-AF65-F5344CB8AC3E}">
        <p14:creationId xmlns:p14="http://schemas.microsoft.com/office/powerpoint/2010/main" val="18678617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hdr" sz="quarter"/>
          </p:nvPr>
        </p:nvSpPr>
        <p:spPr bwMode="auto">
          <a:xfrm>
            <a:off x="0"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defRPr sz="1200">
                <a:latin typeface="Arial" charset="0"/>
              </a:defRPr>
            </a:lvl1pPr>
          </a:lstStyle>
          <a:p>
            <a:pPr>
              <a:defRPr/>
            </a:pPr>
            <a:endParaRPr lang="en-US"/>
          </a:p>
        </p:txBody>
      </p:sp>
      <p:sp>
        <p:nvSpPr>
          <p:cNvPr id="63491" name="Rectangle 3"/>
          <p:cNvSpPr>
            <a:spLocks noGrp="1" noChangeArrowheads="1"/>
          </p:cNvSpPr>
          <p:nvPr>
            <p:ph type="dt" idx="1"/>
          </p:nvPr>
        </p:nvSpPr>
        <p:spPr bwMode="auto">
          <a:xfrm>
            <a:off x="3970938"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a:defRPr sz="1200">
                <a:latin typeface="Arial" charset="0"/>
              </a:defRPr>
            </a:lvl1pPr>
          </a:lstStyle>
          <a:p>
            <a:pPr>
              <a:defRPr/>
            </a:pPr>
            <a:endParaRPr lang="en-US"/>
          </a:p>
        </p:txBody>
      </p:sp>
      <p:sp>
        <p:nvSpPr>
          <p:cNvPr id="18436" name="Rectangle 4"/>
          <p:cNvSpPr>
            <a:spLocks noGrp="1" noRot="1" noChangeAspect="1" noChangeArrowheads="1" noTextEdit="1"/>
          </p:cNvSpPr>
          <p:nvPr>
            <p:ph type="sldImg" idx="2"/>
          </p:nvPr>
        </p:nvSpPr>
        <p:spPr bwMode="auto">
          <a:xfrm>
            <a:off x="406400" y="696913"/>
            <a:ext cx="61976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3493" name="Rectangle 5"/>
          <p:cNvSpPr>
            <a:spLocks noGrp="1" noChangeArrowheads="1"/>
          </p:cNvSpPr>
          <p:nvPr>
            <p:ph type="body" sz="quarter" idx="3"/>
          </p:nvPr>
        </p:nvSpPr>
        <p:spPr bwMode="auto">
          <a:xfrm>
            <a:off x="701040" y="4415790"/>
            <a:ext cx="5608320" cy="4183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3494" name="Rectangle 6"/>
          <p:cNvSpPr>
            <a:spLocks noGrp="1" noChangeArrowheads="1"/>
          </p:cNvSpPr>
          <p:nvPr>
            <p:ph type="ftr" sz="quarter" idx="4"/>
          </p:nvPr>
        </p:nvSpPr>
        <p:spPr bwMode="auto">
          <a:xfrm>
            <a:off x="0" y="8829967"/>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defRPr sz="1200">
                <a:latin typeface="Arial" charset="0"/>
              </a:defRPr>
            </a:lvl1pPr>
          </a:lstStyle>
          <a:p>
            <a:pPr>
              <a:defRPr/>
            </a:pPr>
            <a:endParaRPr lang="en-US"/>
          </a:p>
        </p:txBody>
      </p:sp>
      <p:sp>
        <p:nvSpPr>
          <p:cNvPr id="63495" name="Rectangle 7"/>
          <p:cNvSpPr>
            <a:spLocks noGrp="1" noChangeArrowheads="1"/>
          </p:cNvSpPr>
          <p:nvPr>
            <p:ph type="sldNum" sz="quarter" idx="5"/>
          </p:nvPr>
        </p:nvSpPr>
        <p:spPr bwMode="auto">
          <a:xfrm>
            <a:off x="3970938" y="8829967"/>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a:defRPr sz="1200">
                <a:latin typeface="Arial" charset="0"/>
              </a:defRPr>
            </a:lvl1pPr>
          </a:lstStyle>
          <a:p>
            <a:pPr>
              <a:defRPr/>
            </a:pPr>
            <a:fld id="{9925F146-C1A8-43AB-A508-916B00187F32}" type="slidenum">
              <a:rPr lang="en-US"/>
              <a:pPr>
                <a:defRPr/>
              </a:pPr>
              <a:t>‹#›</a:t>
            </a:fld>
            <a:endParaRPr lang="en-US"/>
          </a:p>
        </p:txBody>
      </p:sp>
    </p:spTree>
    <p:extLst>
      <p:ext uri="{BB962C8B-B14F-4D97-AF65-F5344CB8AC3E}">
        <p14:creationId xmlns:p14="http://schemas.microsoft.com/office/powerpoint/2010/main" val="19431511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healthline.com/human-body-maps/amygdala#1" TargetMode="External"/><Relationship Id="rId2" Type="http://schemas.openxmlformats.org/officeDocument/2006/relationships/slide" Target="../slides/slide20.xml"/><Relationship Id="rId1" Type="http://schemas.openxmlformats.org/officeDocument/2006/relationships/notesMaster" Target="../notesMasters/notesMaster1.xml"/><Relationship Id="rId5" Type="http://schemas.openxmlformats.org/officeDocument/2006/relationships/hyperlink" Target="https://www.healthline.com/human-body-maps/frontal-lobe" TargetMode="External"/><Relationship Id="rId4" Type="http://schemas.openxmlformats.org/officeDocument/2006/relationships/hyperlink" Target="https://www.healthline.com/health/what-part-of-the-brain-controls-emotions"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hbr.org/2015/11/2015-empathy-index" TargetMode="External"/><Relationship Id="rId2" Type="http://schemas.openxmlformats.org/officeDocument/2006/relationships/slide" Target="../slides/slide33.xml"/><Relationship Id="rId1" Type="http://schemas.openxmlformats.org/officeDocument/2006/relationships/notesMaster" Target="../notesMasters/notesMaster1.xml"/><Relationship Id="rId4" Type="http://schemas.openxmlformats.org/officeDocument/2006/relationships/hyperlink" Target="http://www.forbes.com/sites/ashoka/2013/05/30/why-empathy-is-the-force-that-moves-business-forward/" TargetMode="Externa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hbr.org/2015/11/2015-empathy-index" TargetMode="External"/><Relationship Id="rId2" Type="http://schemas.openxmlformats.org/officeDocument/2006/relationships/slide" Target="../slides/slide43.xml"/><Relationship Id="rId1" Type="http://schemas.openxmlformats.org/officeDocument/2006/relationships/notesMaster" Target="../notesMasters/notesMaster1.xml"/><Relationship Id="rId4" Type="http://schemas.openxmlformats.org/officeDocument/2006/relationships/hyperlink" Target="http://www.forbes.com/sites/ashoka/2013/05/30/why-empathy-is-the-force-that-moves-business-forward/" TargetMode="Externa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economist.com/?fsrc=blog_EEN_surveyresults_spring2016"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57066" indent="-291179" eaLnBrk="0" hangingPunct="0">
              <a:defRPr>
                <a:solidFill>
                  <a:schemeClr val="tx1"/>
                </a:solidFill>
                <a:latin typeface="Arial" pitchFamily="34" charset="0"/>
              </a:defRPr>
            </a:lvl2pPr>
            <a:lvl3pPr marL="1164717" indent="-232943" eaLnBrk="0" hangingPunct="0">
              <a:defRPr>
                <a:solidFill>
                  <a:schemeClr val="tx1"/>
                </a:solidFill>
                <a:latin typeface="Arial" pitchFamily="34" charset="0"/>
              </a:defRPr>
            </a:lvl3pPr>
            <a:lvl4pPr marL="1630604" indent="-232943" eaLnBrk="0" hangingPunct="0">
              <a:defRPr>
                <a:solidFill>
                  <a:schemeClr val="tx1"/>
                </a:solidFill>
                <a:latin typeface="Arial" pitchFamily="34" charset="0"/>
              </a:defRPr>
            </a:lvl4pPr>
            <a:lvl5pPr marL="2096491" indent="-232943" eaLnBrk="0" hangingPunct="0">
              <a:defRPr>
                <a:solidFill>
                  <a:schemeClr val="tx1"/>
                </a:solidFill>
                <a:latin typeface="Arial" pitchFamily="34" charset="0"/>
              </a:defRPr>
            </a:lvl5pPr>
            <a:lvl6pPr marL="2562377" indent="-232943" eaLnBrk="0" fontAlgn="base" hangingPunct="0">
              <a:spcBef>
                <a:spcPct val="0"/>
              </a:spcBef>
              <a:spcAft>
                <a:spcPct val="0"/>
              </a:spcAft>
              <a:defRPr>
                <a:solidFill>
                  <a:schemeClr val="tx1"/>
                </a:solidFill>
                <a:latin typeface="Arial" pitchFamily="34" charset="0"/>
              </a:defRPr>
            </a:lvl6pPr>
            <a:lvl7pPr marL="3028264" indent="-232943" eaLnBrk="0" fontAlgn="base" hangingPunct="0">
              <a:spcBef>
                <a:spcPct val="0"/>
              </a:spcBef>
              <a:spcAft>
                <a:spcPct val="0"/>
              </a:spcAft>
              <a:defRPr>
                <a:solidFill>
                  <a:schemeClr val="tx1"/>
                </a:solidFill>
                <a:latin typeface="Arial" pitchFamily="34" charset="0"/>
              </a:defRPr>
            </a:lvl7pPr>
            <a:lvl8pPr marL="3494151" indent="-232943" eaLnBrk="0" fontAlgn="base" hangingPunct="0">
              <a:spcBef>
                <a:spcPct val="0"/>
              </a:spcBef>
              <a:spcAft>
                <a:spcPct val="0"/>
              </a:spcAft>
              <a:defRPr>
                <a:solidFill>
                  <a:schemeClr val="tx1"/>
                </a:solidFill>
                <a:latin typeface="Arial" pitchFamily="34" charset="0"/>
              </a:defRPr>
            </a:lvl8pPr>
            <a:lvl9pPr marL="3960038" indent="-232943" eaLnBrk="0" fontAlgn="base" hangingPunct="0">
              <a:spcBef>
                <a:spcPct val="0"/>
              </a:spcBef>
              <a:spcAft>
                <a:spcPct val="0"/>
              </a:spcAft>
              <a:defRPr>
                <a:solidFill>
                  <a:schemeClr val="tx1"/>
                </a:solidFill>
                <a:latin typeface="Arial" pitchFamily="34" charset="0"/>
              </a:defRPr>
            </a:lvl9pPr>
          </a:lstStyle>
          <a:p>
            <a:pPr eaLnBrk="1" hangingPunct="1"/>
            <a:fld id="{C5367278-4758-49CB-8DBE-47568F778826}" type="slidenum">
              <a:rPr lang="en-US" altLang="en-US" smtClean="0"/>
              <a:pPr eaLnBrk="1" hangingPunct="1"/>
              <a:t>1</a:t>
            </a:fld>
            <a:endParaRPr lang="en-US" altLang="en-US"/>
          </a:p>
        </p:txBody>
      </p:sp>
      <p:sp>
        <p:nvSpPr>
          <p:cNvPr id="19459" name="Rectangle 2"/>
          <p:cNvSpPr>
            <a:spLocks noGrp="1" noRot="1" noChangeAspect="1" noChangeArrowheads="1" noTextEdit="1"/>
          </p:cNvSpPr>
          <p:nvPr>
            <p:ph type="sldImg"/>
          </p:nvPr>
        </p:nvSpPr>
        <p:spPr>
          <a:xfrm>
            <a:off x="406400" y="696913"/>
            <a:ext cx="6197600" cy="3486150"/>
          </a:xfrm>
          <a:ln/>
        </p:spPr>
      </p:sp>
      <p:sp>
        <p:nvSpPr>
          <p:cNvPr id="19460" name="Rectangle 3"/>
          <p:cNvSpPr>
            <a:spLocks noGrp="1" noChangeArrowheads="1"/>
          </p:cNvSpPr>
          <p:nvPr>
            <p:ph type="body" idx="1"/>
          </p:nvPr>
        </p:nvSpPr>
        <p:spPr>
          <a:noFill/>
        </p:spPr>
        <p:txBody>
          <a:bodyPr/>
          <a:lstStyle/>
          <a:p>
            <a:pPr eaLnBrk="1" hangingPunct="1">
              <a:lnSpc>
                <a:spcPct val="80000"/>
              </a:lnSpc>
            </a:pPr>
            <a:r>
              <a:rPr lang="en-US" altLang="en-US" sz="900" dirty="0">
                <a:latin typeface="Arial" pitchFamily="34" charset="0"/>
              </a:rPr>
              <a:t>Script notes: https://docs.google.com/document/d/154bL_4kSrkkMxCFI5ST8UV6tCci6PtbL2RkiIw3uuuo/edit </a:t>
            </a:r>
          </a:p>
        </p:txBody>
      </p:sp>
    </p:spTree>
    <p:extLst>
      <p:ext uri="{BB962C8B-B14F-4D97-AF65-F5344CB8AC3E}">
        <p14:creationId xmlns:p14="http://schemas.microsoft.com/office/powerpoint/2010/main" val="3943126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9925F146-C1A8-43AB-A508-916B00187F32}" type="slidenum">
              <a:rPr lang="en-US" smtClean="0"/>
              <a:pPr>
                <a:defRPr/>
              </a:pPr>
              <a:t>11</a:t>
            </a:fld>
            <a:endParaRPr lang="en-US"/>
          </a:p>
        </p:txBody>
      </p:sp>
    </p:spTree>
    <p:extLst>
      <p:ext uri="{BB962C8B-B14F-4D97-AF65-F5344CB8AC3E}">
        <p14:creationId xmlns:p14="http://schemas.microsoft.com/office/powerpoint/2010/main" val="37886945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925F146-C1A8-43AB-A508-916B00187F32}" type="slidenum">
              <a:rPr lang="en-US" smtClean="0"/>
              <a:pPr>
                <a:defRPr/>
              </a:pPr>
              <a:t>12</a:t>
            </a:fld>
            <a:endParaRPr lang="en-US"/>
          </a:p>
        </p:txBody>
      </p:sp>
    </p:spTree>
    <p:extLst>
      <p:ext uri="{BB962C8B-B14F-4D97-AF65-F5344CB8AC3E}">
        <p14:creationId xmlns:p14="http://schemas.microsoft.com/office/powerpoint/2010/main" val="41504184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3300" b="1" dirty="0"/>
              <a:t>Emotional self-awareness</a:t>
            </a:r>
            <a:endParaRPr lang="en-US" sz="3300" dirty="0"/>
          </a:p>
          <a:p>
            <a:pPr lvl="1"/>
            <a:r>
              <a:rPr lang="en-US" sz="2400" dirty="0"/>
              <a:t>Recognizing how your emotions affect your  performance.</a:t>
            </a:r>
          </a:p>
          <a:p>
            <a:pPr lvl="1"/>
            <a:r>
              <a:rPr lang="en-US" sz="2400" dirty="0"/>
              <a:t>Knowing your own inner resources, abilities,  and limits.</a:t>
            </a:r>
          </a:p>
          <a:p>
            <a:pPr lvl="1"/>
            <a:r>
              <a:rPr lang="en-US" sz="2400" dirty="0"/>
              <a:t>Honesty in your positive and negative biases, and  your own strengths and weaknesses.</a:t>
            </a:r>
          </a:p>
          <a:p>
            <a:pPr lvl="1"/>
            <a:r>
              <a:rPr lang="en-US" sz="2400" dirty="0"/>
              <a:t>Being open to feedback.</a:t>
            </a:r>
          </a:p>
          <a:p>
            <a:pPr lvl="1"/>
            <a:r>
              <a:rPr lang="en-US" sz="2400" dirty="0"/>
              <a:t>Having a sense of humor about yourself.</a:t>
            </a:r>
          </a:p>
          <a:p>
            <a:endParaRPr lang="en-US" dirty="0"/>
          </a:p>
        </p:txBody>
      </p:sp>
      <p:sp>
        <p:nvSpPr>
          <p:cNvPr id="4" name="Slide Number Placeholder 3"/>
          <p:cNvSpPr>
            <a:spLocks noGrp="1"/>
          </p:cNvSpPr>
          <p:nvPr>
            <p:ph type="sldNum" sz="quarter" idx="5"/>
          </p:nvPr>
        </p:nvSpPr>
        <p:spPr/>
        <p:txBody>
          <a:bodyPr/>
          <a:lstStyle/>
          <a:p>
            <a:pPr>
              <a:defRPr/>
            </a:pPr>
            <a:fld id="{9925F146-C1A8-43AB-A508-916B00187F32}" type="slidenum">
              <a:rPr lang="en-US" smtClean="0"/>
              <a:pPr>
                <a:defRPr/>
              </a:pPr>
              <a:t>13</a:t>
            </a:fld>
            <a:endParaRPr lang="en-US"/>
          </a:p>
        </p:txBody>
      </p:sp>
    </p:spTree>
    <p:extLst>
      <p:ext uri="{BB962C8B-B14F-4D97-AF65-F5344CB8AC3E}">
        <p14:creationId xmlns:p14="http://schemas.microsoft.com/office/powerpoint/2010/main" val="20400888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925F146-C1A8-43AB-A508-916B00187F32}" type="slidenum">
              <a:rPr lang="en-US" smtClean="0"/>
              <a:pPr>
                <a:defRPr/>
              </a:pPr>
              <a:t>15</a:t>
            </a:fld>
            <a:endParaRPr lang="en-US"/>
          </a:p>
        </p:txBody>
      </p:sp>
    </p:spTree>
    <p:extLst>
      <p:ext uri="{BB962C8B-B14F-4D97-AF65-F5344CB8AC3E}">
        <p14:creationId xmlns:p14="http://schemas.microsoft.com/office/powerpoint/2010/main" val="8854738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611"/>
              </a:spcAft>
            </a:pPr>
            <a:r>
              <a:rPr lang="en-US" b="1" spc="-4" dirty="0">
                <a:latin typeface="Candara" panose="020E0502030303020204" pitchFamily="34" charset="0"/>
                <a:cs typeface="Arial"/>
              </a:rPr>
              <a:t>Emotional</a:t>
            </a:r>
            <a:r>
              <a:rPr lang="en-US" b="1" spc="-39" dirty="0">
                <a:latin typeface="Candara" panose="020E0502030303020204" pitchFamily="34" charset="0"/>
                <a:cs typeface="Arial"/>
              </a:rPr>
              <a:t> </a:t>
            </a:r>
            <a:r>
              <a:rPr lang="en-US" b="1" spc="-4" dirty="0">
                <a:latin typeface="Candara" panose="020E0502030303020204" pitchFamily="34" charset="0"/>
                <a:cs typeface="Arial"/>
              </a:rPr>
              <a:t>self-control</a:t>
            </a:r>
            <a:endParaRPr lang="en-US" dirty="0">
              <a:latin typeface="Candara" panose="020E0502030303020204" pitchFamily="34" charset="0"/>
              <a:cs typeface="Arial"/>
            </a:endParaRPr>
          </a:p>
          <a:p>
            <a:pPr marL="229546" marR="256723" indent="-219840">
              <a:spcBef>
                <a:spcPts val="0"/>
              </a:spcBef>
              <a:spcAft>
                <a:spcPts val="611"/>
              </a:spcAft>
              <a:buClr>
                <a:srgbClr val="006550"/>
              </a:buClr>
              <a:buFont typeface="Wingdings"/>
              <a:buChar char=""/>
              <a:tabLst>
                <a:tab pos="230032" algn="l"/>
              </a:tabLst>
            </a:pPr>
            <a:r>
              <a:rPr lang="en-US" spc="-4" dirty="0">
                <a:latin typeface="Candara" panose="020E0502030303020204" pitchFamily="34" charset="0"/>
                <a:cs typeface="Arial"/>
              </a:rPr>
              <a:t>Keeping disruptive emotions  and impulses </a:t>
            </a:r>
            <a:r>
              <a:rPr lang="en-US" dirty="0">
                <a:latin typeface="Candara" panose="020E0502030303020204" pitchFamily="34" charset="0"/>
                <a:cs typeface="Arial"/>
              </a:rPr>
              <a:t>in</a:t>
            </a:r>
            <a:r>
              <a:rPr lang="en-US" spc="-50" dirty="0">
                <a:latin typeface="Candara" panose="020E0502030303020204" pitchFamily="34" charset="0"/>
                <a:cs typeface="Arial"/>
              </a:rPr>
              <a:t> </a:t>
            </a:r>
            <a:r>
              <a:rPr lang="en-US" dirty="0">
                <a:latin typeface="Candara" panose="020E0502030303020204" pitchFamily="34" charset="0"/>
                <a:cs typeface="Arial"/>
              </a:rPr>
              <a:t>check.</a:t>
            </a:r>
          </a:p>
          <a:p>
            <a:pPr>
              <a:spcBef>
                <a:spcPts val="0"/>
              </a:spcBef>
              <a:spcAft>
                <a:spcPts val="611"/>
              </a:spcAft>
              <a:buClr>
                <a:srgbClr val="006550"/>
              </a:buClr>
              <a:buFont typeface="Wingdings"/>
              <a:buChar char=""/>
            </a:pPr>
            <a:endParaRPr lang="en-US" dirty="0">
              <a:latin typeface="Candara" panose="020E0502030303020204" pitchFamily="34" charset="0"/>
              <a:cs typeface="Times New Roman"/>
            </a:endParaRPr>
          </a:p>
          <a:p>
            <a:pPr>
              <a:spcBef>
                <a:spcPts val="0"/>
              </a:spcBef>
              <a:spcAft>
                <a:spcPts val="611"/>
              </a:spcAft>
            </a:pPr>
            <a:r>
              <a:rPr lang="en-US" b="1" spc="-8" dirty="0">
                <a:latin typeface="Candara" panose="020E0502030303020204" pitchFamily="34" charset="0"/>
                <a:cs typeface="Arial"/>
              </a:rPr>
              <a:t>Adaptability</a:t>
            </a:r>
            <a:endParaRPr lang="en-US" dirty="0">
              <a:latin typeface="Candara" panose="020E0502030303020204" pitchFamily="34" charset="0"/>
              <a:cs typeface="Arial"/>
            </a:endParaRPr>
          </a:p>
          <a:p>
            <a:pPr marL="229546" indent="-219840">
              <a:spcBef>
                <a:spcPts val="0"/>
              </a:spcBef>
              <a:spcAft>
                <a:spcPts val="611"/>
              </a:spcAft>
              <a:buClr>
                <a:srgbClr val="006550"/>
              </a:buClr>
              <a:buFont typeface="Wingdings"/>
              <a:buChar char=""/>
              <a:tabLst>
                <a:tab pos="230032" algn="l"/>
              </a:tabLst>
            </a:pPr>
            <a:r>
              <a:rPr lang="en-US" spc="-4" dirty="0">
                <a:latin typeface="Candara" panose="020E0502030303020204" pitchFamily="34" charset="0"/>
                <a:cs typeface="Arial"/>
              </a:rPr>
              <a:t>Flexibility </a:t>
            </a:r>
            <a:r>
              <a:rPr lang="en-US" dirty="0">
                <a:latin typeface="Candara" panose="020E0502030303020204" pitchFamily="34" charset="0"/>
                <a:cs typeface="Arial"/>
              </a:rPr>
              <a:t>in </a:t>
            </a:r>
            <a:r>
              <a:rPr lang="en-US" spc="-4" dirty="0">
                <a:latin typeface="Candara" panose="020E0502030303020204" pitchFamily="34" charset="0"/>
                <a:cs typeface="Arial"/>
              </a:rPr>
              <a:t>handling</a:t>
            </a:r>
            <a:r>
              <a:rPr lang="en-US" spc="-39" dirty="0">
                <a:latin typeface="Candara" panose="020E0502030303020204" pitchFamily="34" charset="0"/>
                <a:cs typeface="Arial"/>
              </a:rPr>
              <a:t> </a:t>
            </a:r>
            <a:r>
              <a:rPr lang="en-US" spc="-4" dirty="0">
                <a:latin typeface="Candara" panose="020E0502030303020204" pitchFamily="34" charset="0"/>
                <a:cs typeface="Arial"/>
              </a:rPr>
              <a:t>change.</a:t>
            </a:r>
            <a:endParaRPr lang="en-US" dirty="0">
              <a:latin typeface="Candara" panose="020E0502030303020204" pitchFamily="34" charset="0"/>
              <a:cs typeface="Arial"/>
            </a:endParaRPr>
          </a:p>
          <a:p>
            <a:pPr>
              <a:spcBef>
                <a:spcPts val="0"/>
              </a:spcBef>
              <a:spcAft>
                <a:spcPts val="611"/>
              </a:spcAft>
              <a:buClr>
                <a:srgbClr val="006550"/>
              </a:buClr>
              <a:buFont typeface="Wingdings"/>
              <a:buChar char=""/>
            </a:pPr>
            <a:endParaRPr lang="en-US" dirty="0">
              <a:latin typeface="Candara" panose="020E0502030303020204" pitchFamily="34" charset="0"/>
              <a:cs typeface="Times New Roman"/>
            </a:endParaRPr>
          </a:p>
          <a:p>
            <a:pPr>
              <a:spcBef>
                <a:spcPts val="0"/>
              </a:spcBef>
              <a:spcAft>
                <a:spcPts val="611"/>
              </a:spcAft>
            </a:pPr>
            <a:r>
              <a:rPr lang="en-US" b="1" spc="-8" dirty="0">
                <a:latin typeface="Candara" panose="020E0502030303020204" pitchFamily="34" charset="0"/>
                <a:cs typeface="Arial"/>
              </a:rPr>
              <a:t>Achievement </a:t>
            </a:r>
            <a:r>
              <a:rPr lang="en-US" b="1" spc="-4" dirty="0">
                <a:latin typeface="Candara" panose="020E0502030303020204" pitchFamily="34" charset="0"/>
                <a:cs typeface="Arial"/>
              </a:rPr>
              <a:t>orientation</a:t>
            </a:r>
            <a:endParaRPr lang="en-US" dirty="0">
              <a:latin typeface="Candara" panose="020E0502030303020204" pitchFamily="34" charset="0"/>
              <a:cs typeface="Arial"/>
            </a:endParaRPr>
          </a:p>
          <a:p>
            <a:pPr marL="229546" marR="268370" indent="-219840">
              <a:spcBef>
                <a:spcPts val="0"/>
              </a:spcBef>
              <a:spcAft>
                <a:spcPts val="611"/>
              </a:spcAft>
              <a:buClr>
                <a:srgbClr val="006550"/>
              </a:buClr>
              <a:buFont typeface="Wingdings"/>
              <a:buChar char=""/>
              <a:tabLst>
                <a:tab pos="230032" algn="l"/>
              </a:tabLst>
            </a:pPr>
            <a:r>
              <a:rPr lang="en-US" spc="-4" dirty="0">
                <a:latin typeface="Candara" panose="020E0502030303020204" pitchFamily="34" charset="0"/>
                <a:cs typeface="Arial"/>
              </a:rPr>
              <a:t>Striving to meet or exceed a  standard of excellence.</a:t>
            </a:r>
            <a:endParaRPr lang="en-US" dirty="0">
              <a:latin typeface="Candara" panose="020E0502030303020204" pitchFamily="34" charset="0"/>
              <a:cs typeface="Arial"/>
            </a:endParaRPr>
          </a:p>
          <a:p>
            <a:pPr>
              <a:spcBef>
                <a:spcPts val="0"/>
              </a:spcBef>
              <a:spcAft>
                <a:spcPts val="611"/>
              </a:spcAft>
              <a:buClr>
                <a:srgbClr val="006550"/>
              </a:buClr>
              <a:buFont typeface="Wingdings"/>
              <a:buChar char=""/>
            </a:pPr>
            <a:endParaRPr lang="en-US" dirty="0">
              <a:latin typeface="Candara" panose="020E0502030303020204" pitchFamily="34" charset="0"/>
              <a:cs typeface="Times New Roman"/>
            </a:endParaRPr>
          </a:p>
          <a:p>
            <a:pPr>
              <a:spcBef>
                <a:spcPts val="0"/>
              </a:spcBef>
              <a:spcAft>
                <a:spcPts val="611"/>
              </a:spcAft>
            </a:pPr>
            <a:r>
              <a:rPr lang="en-US" b="1" spc="-8" dirty="0">
                <a:latin typeface="Candara" panose="020E0502030303020204" pitchFamily="34" charset="0"/>
                <a:cs typeface="Arial"/>
              </a:rPr>
              <a:t>Positive</a:t>
            </a:r>
            <a:r>
              <a:rPr lang="en-US" b="1" spc="-35" dirty="0">
                <a:latin typeface="Candara" panose="020E0502030303020204" pitchFamily="34" charset="0"/>
                <a:cs typeface="Arial"/>
              </a:rPr>
              <a:t> </a:t>
            </a:r>
            <a:r>
              <a:rPr lang="en-US" b="1" dirty="0">
                <a:latin typeface="Candara" panose="020E0502030303020204" pitchFamily="34" charset="0"/>
                <a:cs typeface="Arial"/>
              </a:rPr>
              <a:t>outlook</a:t>
            </a:r>
            <a:endParaRPr lang="en-US" dirty="0">
              <a:latin typeface="Candara" panose="020E0502030303020204" pitchFamily="34" charset="0"/>
              <a:cs typeface="Arial"/>
            </a:endParaRPr>
          </a:p>
          <a:p>
            <a:pPr marL="229546" marR="3882" indent="-219840">
              <a:spcBef>
                <a:spcPts val="0"/>
              </a:spcBef>
              <a:spcAft>
                <a:spcPts val="611"/>
              </a:spcAft>
              <a:buClr>
                <a:srgbClr val="006550"/>
              </a:buClr>
              <a:buFont typeface="Wingdings"/>
              <a:buChar char=""/>
              <a:tabLst>
                <a:tab pos="230032" algn="l"/>
              </a:tabLst>
            </a:pPr>
            <a:r>
              <a:rPr lang="en-US" spc="-4" dirty="0">
                <a:latin typeface="Candara" panose="020E0502030303020204" pitchFamily="34" charset="0"/>
                <a:cs typeface="Arial"/>
              </a:rPr>
              <a:t>Persistence </a:t>
            </a:r>
            <a:r>
              <a:rPr lang="en-US" dirty="0">
                <a:latin typeface="Candara" panose="020E0502030303020204" pitchFamily="34" charset="0"/>
                <a:cs typeface="Arial"/>
              </a:rPr>
              <a:t>in </a:t>
            </a:r>
            <a:r>
              <a:rPr lang="en-US" spc="-4" dirty="0">
                <a:latin typeface="Candara" panose="020E0502030303020204" pitchFamily="34" charset="0"/>
                <a:cs typeface="Arial"/>
              </a:rPr>
              <a:t>pursuing goals  despite obstacles and</a:t>
            </a:r>
            <a:r>
              <a:rPr lang="en-US" spc="-23" dirty="0">
                <a:latin typeface="Candara" panose="020E0502030303020204" pitchFamily="34" charset="0"/>
                <a:cs typeface="Arial"/>
              </a:rPr>
              <a:t> </a:t>
            </a:r>
            <a:r>
              <a:rPr lang="en-US" dirty="0">
                <a:latin typeface="Candara" panose="020E0502030303020204" pitchFamily="34" charset="0"/>
                <a:cs typeface="Arial"/>
              </a:rPr>
              <a:t>setbacks</a:t>
            </a:r>
            <a:endParaRPr lang="en-US" dirty="0"/>
          </a:p>
        </p:txBody>
      </p:sp>
      <p:sp>
        <p:nvSpPr>
          <p:cNvPr id="4" name="Slide Number Placeholder 3"/>
          <p:cNvSpPr>
            <a:spLocks noGrp="1"/>
          </p:cNvSpPr>
          <p:nvPr>
            <p:ph type="sldNum" sz="quarter" idx="10"/>
          </p:nvPr>
        </p:nvSpPr>
        <p:spPr/>
        <p:txBody>
          <a:bodyPr/>
          <a:lstStyle/>
          <a:p>
            <a:pPr>
              <a:defRPr/>
            </a:pPr>
            <a:fld id="{9925F146-C1A8-43AB-A508-916B00187F32}" type="slidenum">
              <a:rPr lang="en-US" smtClean="0"/>
              <a:pPr>
                <a:defRPr/>
              </a:pPr>
              <a:t>16</a:t>
            </a:fld>
            <a:endParaRPr lang="en-US"/>
          </a:p>
        </p:txBody>
      </p:sp>
    </p:spTree>
    <p:extLst>
      <p:ext uri="{BB962C8B-B14F-4D97-AF65-F5344CB8AC3E}">
        <p14:creationId xmlns:p14="http://schemas.microsoft.com/office/powerpoint/2010/main" val="6053108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925F146-C1A8-43AB-A508-916B00187F32}" type="slidenum">
              <a:rPr lang="en-US" smtClean="0"/>
              <a:pPr>
                <a:defRPr/>
              </a:pPr>
              <a:t>19</a:t>
            </a:fld>
            <a:endParaRPr lang="en-US"/>
          </a:p>
        </p:txBody>
      </p:sp>
    </p:spTree>
    <p:extLst>
      <p:ext uri="{BB962C8B-B14F-4D97-AF65-F5344CB8AC3E}">
        <p14:creationId xmlns:p14="http://schemas.microsoft.com/office/powerpoint/2010/main" val="10505447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Lead:</a:t>
            </a:r>
            <a:r>
              <a:rPr lang="en-US" sz="1200" b="1" kern="1200" baseline="0" dirty="0">
                <a:solidFill>
                  <a:schemeClr val="tx1"/>
                </a:solidFill>
                <a:effectLst/>
                <a:latin typeface="+mn-lt"/>
                <a:ea typeface="+mn-ea"/>
                <a:cs typeface="+mn-cs"/>
              </a:rPr>
              <a:t> Allison</a:t>
            </a:r>
          </a:p>
          <a:p>
            <a:endParaRPr lang="en-US" sz="1200" b="1" kern="1200" baseline="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Time: 2 min</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Content:</a:t>
            </a:r>
            <a:r>
              <a:rPr lang="en-US" sz="1200" b="1"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Neuroscientist Joseph LeDoux suggests that we process things emotionally first, long before they ever reach our rational mind. His work ultimately informed well-known author and psychologist Daniel Goleman who would later call these overwhelming experiences “amygdala hijacking.”</a:t>
            </a:r>
          </a:p>
          <a:p>
            <a:r>
              <a:rPr lang="en-US" sz="1200" kern="1200" dirty="0">
                <a:solidFill>
                  <a:schemeClr val="tx1"/>
                </a:solidFill>
                <a:effectLst/>
                <a:latin typeface="+mn-lt"/>
                <a:ea typeface="+mn-ea"/>
                <a:cs typeface="+mn-cs"/>
              </a:rPr>
              <a:t>Essentially, your emotions take over your brain and any rational response you might make. The brain’s amygdala, which runs our fight, flight or freeze response, jumps into action without giving you a chance to mull things over. Your poor neocortex — home of impulse control — doesn’t stand a chance.</a:t>
            </a:r>
          </a:p>
          <a:p>
            <a:endParaRPr lang="en-US" sz="1200" kern="1200" baseline="0" dirty="0">
              <a:solidFill>
                <a:schemeClr val="tx1"/>
              </a:solidFill>
              <a:effectLst/>
              <a:latin typeface="+mn-lt"/>
              <a:ea typeface="+mn-ea"/>
              <a:cs typeface="+mn-cs"/>
            </a:endParaRPr>
          </a:p>
          <a:p>
            <a:r>
              <a:rPr lang="en-US" baseline="0" dirty="0"/>
              <a:t>When your amygdala takes over, you get grabbed by something – and your reactions from this place of the brain are impulsive, lack empathy… language locks down… become less effective at solving problems…As leaders, becoming more aware of our triggers and when we are acting from this grabbed place can be extremely helpful as we can choose to shift our emotions before reacting </a:t>
            </a:r>
            <a:endParaRPr lang="en-US" dirty="0"/>
          </a:p>
          <a:p>
            <a:pPr algn="l"/>
            <a:endParaRPr lang="en-US" b="1" i="0" dirty="0">
              <a:solidFill>
                <a:srgbClr val="231F20"/>
              </a:solidFill>
              <a:effectLst/>
              <a:latin typeface="Proxima Nova"/>
            </a:endParaRPr>
          </a:p>
          <a:p>
            <a:pPr algn="l"/>
            <a:r>
              <a:rPr lang="en-US" b="1" i="0" dirty="0">
                <a:solidFill>
                  <a:srgbClr val="231F20"/>
                </a:solidFill>
                <a:effectLst/>
                <a:latin typeface="Proxima Nova"/>
              </a:rPr>
              <a:t>Amygdala</a:t>
            </a:r>
          </a:p>
          <a:p>
            <a:pPr algn="l"/>
            <a:r>
              <a:rPr lang="en-US" b="0" i="0" dirty="0">
                <a:solidFill>
                  <a:srgbClr val="231F20"/>
                </a:solidFill>
                <a:effectLst/>
                <a:latin typeface="Proxima Nova"/>
              </a:rPr>
              <a:t>The </a:t>
            </a:r>
            <a:r>
              <a:rPr lang="en-US" b="0" i="0" u="none" strike="noStrike" dirty="0">
                <a:solidFill>
                  <a:srgbClr val="01ADB9"/>
                </a:solidFill>
                <a:effectLst/>
                <a:latin typeface="Proxima Nova"/>
                <a:hlinkClick r:id="rId3"/>
              </a:rPr>
              <a:t>amygdala</a:t>
            </a:r>
            <a:r>
              <a:rPr lang="en-US" b="0" i="0" dirty="0">
                <a:solidFill>
                  <a:srgbClr val="231F20"/>
                </a:solidFill>
                <a:effectLst/>
                <a:latin typeface="Proxima Nova"/>
              </a:rPr>
              <a:t> is a collection of cells near the base of the brain. There are two, one in each hemisphere or side of the brain. This is where emotions are given meaning, remembered, and attached to associations and responses to them (emotional memories).</a:t>
            </a:r>
          </a:p>
          <a:p>
            <a:pPr algn="l"/>
            <a:r>
              <a:rPr lang="en-US" b="0" i="0" dirty="0">
                <a:solidFill>
                  <a:srgbClr val="231F20"/>
                </a:solidFill>
                <a:effectLst/>
                <a:latin typeface="Proxima Nova"/>
              </a:rPr>
              <a:t>The amygdala is considered to be part of the brain’s </a:t>
            </a:r>
            <a:r>
              <a:rPr lang="en-US" b="0" i="0" u="none" strike="noStrike" dirty="0">
                <a:solidFill>
                  <a:srgbClr val="01ADB9"/>
                </a:solidFill>
                <a:effectLst/>
                <a:latin typeface="Proxima Nova"/>
                <a:hlinkClick r:id="rId4"/>
              </a:rPr>
              <a:t>limbic system</a:t>
            </a:r>
            <a:r>
              <a:rPr lang="en-US" b="0" i="0" dirty="0">
                <a:solidFill>
                  <a:srgbClr val="231F20"/>
                </a:solidFill>
                <a:effectLst/>
                <a:latin typeface="Proxima Nova"/>
              </a:rPr>
              <a:t>. It’s key to how you process strong emotions like fear and pleasure.</a:t>
            </a:r>
          </a:p>
          <a:p>
            <a:pPr algn="l"/>
            <a:r>
              <a:rPr lang="en-US" b="1" i="0" dirty="0">
                <a:solidFill>
                  <a:srgbClr val="231F20"/>
                </a:solidFill>
                <a:effectLst/>
                <a:latin typeface="Proxima Nova"/>
              </a:rPr>
              <a:t>Fight or flight</a:t>
            </a:r>
          </a:p>
          <a:p>
            <a:pPr algn="l"/>
            <a:r>
              <a:rPr lang="en-US" b="0" i="0" dirty="0">
                <a:solidFill>
                  <a:srgbClr val="231F20"/>
                </a:solidFill>
                <a:effectLst/>
                <a:latin typeface="Proxima Nova"/>
              </a:rPr>
              <a:t>Early humans were exposed to the constant threat of being killed or injured by wild animals or other tribes. To improve the chances of survival, the fight- or-flight response evolved. It’s an automatic response to physical danger that allows you to react quickly without thinking.</a:t>
            </a:r>
          </a:p>
          <a:p>
            <a:pPr algn="l"/>
            <a:r>
              <a:rPr lang="en-US" b="0" i="0" dirty="0">
                <a:solidFill>
                  <a:srgbClr val="231F20"/>
                </a:solidFill>
                <a:effectLst/>
                <a:latin typeface="Proxima Nova"/>
              </a:rPr>
              <a:t>When you feel threatened and afraid, the amygdala automatically activates the fight-or-flight response by sending out signals to release stress hormones that prepare your body to fight or run away.</a:t>
            </a:r>
          </a:p>
          <a:p>
            <a:pPr algn="l"/>
            <a:r>
              <a:rPr lang="en-US" b="0" i="0" dirty="0">
                <a:solidFill>
                  <a:srgbClr val="231F20"/>
                </a:solidFill>
                <a:effectLst/>
                <a:latin typeface="Proxima Nova"/>
              </a:rPr>
              <a:t>This response is triggered by emotions like fear, anxiety, aggression, and anger.</a:t>
            </a:r>
          </a:p>
          <a:p>
            <a:pPr algn="l"/>
            <a:r>
              <a:rPr lang="en-US" b="1" i="0" dirty="0">
                <a:solidFill>
                  <a:srgbClr val="231F20"/>
                </a:solidFill>
                <a:effectLst/>
                <a:latin typeface="Proxima Nova"/>
              </a:rPr>
              <a:t>Frontal lobes</a:t>
            </a:r>
          </a:p>
          <a:p>
            <a:pPr algn="l"/>
            <a:r>
              <a:rPr lang="en-US" b="0" i="0" dirty="0">
                <a:solidFill>
                  <a:srgbClr val="231F20"/>
                </a:solidFill>
                <a:effectLst/>
                <a:latin typeface="Proxima Nova"/>
              </a:rPr>
              <a:t>The </a:t>
            </a:r>
            <a:r>
              <a:rPr lang="en-US" b="0" i="0" u="none" strike="noStrike" dirty="0">
                <a:solidFill>
                  <a:srgbClr val="01ADB9"/>
                </a:solidFill>
                <a:effectLst/>
                <a:latin typeface="Proxima Nova"/>
                <a:hlinkClick r:id="rId5"/>
              </a:rPr>
              <a:t>frontal lobes</a:t>
            </a:r>
            <a:r>
              <a:rPr lang="en-US" b="0" i="0" dirty="0">
                <a:solidFill>
                  <a:srgbClr val="231F20"/>
                </a:solidFill>
                <a:effectLst/>
                <a:latin typeface="Proxima Nova"/>
              </a:rPr>
              <a:t> are the two large areas at the front of your brain. They’re part of the cerebral cortex, which is a newer, rational, and more advanced brain system. This is where thinking, reasoning, decision-making, and planning happen.</a:t>
            </a:r>
          </a:p>
          <a:p>
            <a:pPr algn="l"/>
            <a:r>
              <a:rPr lang="en-US" b="0" i="0" dirty="0">
                <a:solidFill>
                  <a:srgbClr val="231F20"/>
                </a:solidFill>
                <a:effectLst/>
                <a:latin typeface="Proxima Nova"/>
              </a:rPr>
              <a:t>The frontal lobes allow you to process and think about your emotions. You can then manage these emotions and determine a logical response. Unlike the automatic response of the amygdala, the response to fear from your frontal lobes is consciously controlled by you.</a:t>
            </a:r>
          </a:p>
          <a:p>
            <a:pPr algn="l"/>
            <a:r>
              <a:rPr lang="en-US" b="0" i="0" dirty="0">
                <a:solidFill>
                  <a:srgbClr val="231F20"/>
                </a:solidFill>
                <a:effectLst/>
                <a:latin typeface="Proxima Nova"/>
              </a:rPr>
              <a:t>When you sense danger is present, your amygdala wants to automatically activate the fight-or-flight response immediately. However, at the same time, your frontal lobes are processing the information to determine if danger really is present and the most logical response to it.</a:t>
            </a:r>
          </a:p>
          <a:p>
            <a:pPr algn="l"/>
            <a:r>
              <a:rPr lang="en-US" b="0" i="0" dirty="0">
                <a:solidFill>
                  <a:srgbClr val="231F20"/>
                </a:solidFill>
                <a:effectLst/>
                <a:latin typeface="Proxima Nova"/>
              </a:rPr>
              <a:t>When the threat is mild or moderate, the frontal lobes override the amygdala, and you respond in the most rational, appropriate way. However, when the threat is strong, the amygdala acts quickly. It may overpower the frontal lobes, automatically triggering the fight-or-flight response.</a:t>
            </a:r>
          </a:p>
          <a:p>
            <a:pPr algn="l"/>
            <a:r>
              <a:rPr lang="en-US" b="0" i="0" dirty="0">
                <a:solidFill>
                  <a:srgbClr val="231F20"/>
                </a:solidFill>
                <a:effectLst/>
                <a:latin typeface="Proxima Nova"/>
              </a:rPr>
              <a:t>The fight-or-flight response was appropriate for early humans because of threats of physical harm. Today, there are far fewer physical threats, but there are a lot of psychological threats caused by the pressures and stresses of modern life.</a:t>
            </a:r>
          </a:p>
          <a:p>
            <a:pPr algn="l"/>
            <a:r>
              <a:rPr lang="en-US" b="0" i="0" dirty="0">
                <a:solidFill>
                  <a:srgbClr val="231F20"/>
                </a:solidFill>
                <a:effectLst/>
                <a:latin typeface="Proxima Nova"/>
              </a:rPr>
              <a:t>When stress makes you feel strong anger, aggression, or fear, the fight-or-flight response is activated. It often results in a sudden, illogical, and irrational overreaction to the situation. You may even regret your reaction later.</a:t>
            </a:r>
          </a:p>
          <a:p>
            <a:pPr algn="l"/>
            <a:r>
              <a:rPr lang="en-US" b="0" i="0" dirty="0">
                <a:solidFill>
                  <a:srgbClr val="231F20"/>
                </a:solidFill>
                <a:effectLst/>
                <a:latin typeface="Proxima Nova"/>
              </a:rPr>
              <a:t>A psychologist named Daniel Goleman called this overreaction to stress “amygdala hijack” in his 1995 book, “Emotional Intelligence: Why It Can Matter More Than IQ.”</a:t>
            </a:r>
          </a:p>
          <a:p>
            <a:pPr algn="l"/>
            <a:r>
              <a:rPr lang="en-US" b="0" i="0" dirty="0">
                <a:solidFill>
                  <a:srgbClr val="231F20"/>
                </a:solidFill>
                <a:effectLst/>
                <a:latin typeface="Proxima Nova"/>
              </a:rPr>
              <a:t>It happens when a situation causes your amygdala to hijack control of your response to stress. The amygdala disables the frontal lobes and activates the fight-or-flight response.</a:t>
            </a:r>
          </a:p>
          <a:p>
            <a:pPr algn="l"/>
            <a:r>
              <a:rPr lang="en-US" b="0" i="0" dirty="0">
                <a:solidFill>
                  <a:srgbClr val="231F20"/>
                </a:solidFill>
                <a:effectLst/>
                <a:latin typeface="Proxima Nova"/>
              </a:rPr>
              <a:t>Without the frontal lobes, you can’t think clearly, make rational decisions, or control your responses. Control has been “hijacked” by the amygdala.</a:t>
            </a:r>
          </a:p>
          <a:p>
            <a:endParaRPr lang="en-US" dirty="0"/>
          </a:p>
        </p:txBody>
      </p:sp>
      <p:sp>
        <p:nvSpPr>
          <p:cNvPr id="4" name="Slide Number Placeholder 3"/>
          <p:cNvSpPr>
            <a:spLocks noGrp="1"/>
          </p:cNvSpPr>
          <p:nvPr>
            <p:ph type="sldNum" sz="quarter" idx="5"/>
          </p:nvPr>
        </p:nvSpPr>
        <p:spPr/>
        <p:txBody>
          <a:bodyPr/>
          <a:lstStyle/>
          <a:p>
            <a:pPr>
              <a:defRPr/>
            </a:pPr>
            <a:fld id="{9925F146-C1A8-43AB-A508-916B00187F32}" type="slidenum">
              <a:rPr lang="en-US" smtClean="0"/>
              <a:pPr>
                <a:defRPr/>
              </a:pPr>
              <a:t>20</a:t>
            </a:fld>
            <a:endParaRPr lang="en-US"/>
          </a:p>
        </p:txBody>
      </p:sp>
    </p:spTree>
    <p:extLst>
      <p:ext uri="{BB962C8B-B14F-4D97-AF65-F5344CB8AC3E}">
        <p14:creationId xmlns:p14="http://schemas.microsoft.com/office/powerpoint/2010/main" val="31461767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indent="0">
              <a:buFontTx/>
              <a:buNone/>
            </a:pPr>
            <a:r>
              <a:rPr lang="en-US" b="1" baseline="0" dirty="0"/>
              <a:t>Lead: Allison</a:t>
            </a:r>
          </a:p>
          <a:p>
            <a:pPr marL="0" indent="0">
              <a:buFontTx/>
              <a:buNone/>
            </a:pPr>
            <a:endParaRPr lang="en-US" b="1" baseline="0" dirty="0"/>
          </a:p>
          <a:p>
            <a:pPr marL="0" indent="0">
              <a:buFontTx/>
              <a:buNone/>
            </a:pPr>
            <a:r>
              <a:rPr lang="en-US" b="1" baseline="0" dirty="0"/>
              <a:t>Time: 10 min</a:t>
            </a:r>
          </a:p>
          <a:p>
            <a:pPr marL="174708" indent="-174708">
              <a:buFontTx/>
              <a:buChar char="-"/>
            </a:pPr>
            <a:r>
              <a:rPr lang="en-US" baseline="0" dirty="0"/>
              <a:t>We’re going to start off with a quick warm up to get you thinking about how emotions impact you day-to-day – self and other… </a:t>
            </a:r>
          </a:p>
          <a:p>
            <a:pPr marL="174708" indent="-174708">
              <a:buFontTx/>
              <a:buChar char="-"/>
            </a:pPr>
            <a:r>
              <a:rPr lang="en-US" baseline="0" dirty="0"/>
              <a:t>Take 3 minutes to complete the worksheet</a:t>
            </a:r>
          </a:p>
          <a:p>
            <a:pPr marL="174708" indent="-174708">
              <a:buFontTx/>
              <a:buChar char="-"/>
            </a:pPr>
            <a:r>
              <a:rPr lang="en-US" baseline="0" dirty="0"/>
              <a:t>Break into pairs, and discuss (4 min); group share (3 min) – as groups share strategies, write them up on the board.</a:t>
            </a:r>
          </a:p>
          <a:p>
            <a:pPr marL="0" indent="0">
              <a:buFontTx/>
              <a:buNone/>
            </a:pPr>
            <a:endParaRPr lang="en-US" dirty="0"/>
          </a:p>
        </p:txBody>
      </p:sp>
      <p:sp>
        <p:nvSpPr>
          <p:cNvPr id="4" name="Slide Number Placeholder 3"/>
          <p:cNvSpPr>
            <a:spLocks noGrp="1"/>
          </p:cNvSpPr>
          <p:nvPr>
            <p:ph type="sldNum" sz="quarter" idx="10"/>
          </p:nvPr>
        </p:nvSpPr>
        <p:spPr/>
        <p:txBody>
          <a:bodyPr/>
          <a:lstStyle/>
          <a:p>
            <a:fld id="{2C5A1EF9-8DEC-0646-8F9C-98F1C770E882}" type="slidenum">
              <a:rPr lang="en-US" smtClean="0"/>
              <a:pPr/>
              <a:t>21</a:t>
            </a:fld>
            <a:endParaRPr lang="en-US"/>
          </a:p>
        </p:txBody>
      </p:sp>
    </p:spTree>
    <p:extLst>
      <p:ext uri="{BB962C8B-B14F-4D97-AF65-F5344CB8AC3E}">
        <p14:creationId xmlns:p14="http://schemas.microsoft.com/office/powerpoint/2010/main" val="8706135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925F146-C1A8-43AB-A508-916B00187F32}" type="slidenum">
              <a:rPr lang="en-US" smtClean="0"/>
              <a:pPr>
                <a:defRPr/>
              </a:pPr>
              <a:t>22</a:t>
            </a:fld>
            <a:endParaRPr lang="en-US"/>
          </a:p>
        </p:txBody>
      </p:sp>
    </p:spTree>
    <p:extLst>
      <p:ext uri="{BB962C8B-B14F-4D97-AF65-F5344CB8AC3E}">
        <p14:creationId xmlns:p14="http://schemas.microsoft.com/office/powerpoint/2010/main" val="7910820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925F146-C1A8-43AB-A508-916B00187F32}" type="slidenum">
              <a:rPr lang="en-US" smtClean="0"/>
              <a:pPr>
                <a:defRPr/>
              </a:pPr>
              <a:t>23</a:t>
            </a:fld>
            <a:endParaRPr lang="en-US"/>
          </a:p>
        </p:txBody>
      </p:sp>
    </p:spTree>
    <p:extLst>
      <p:ext uri="{BB962C8B-B14F-4D97-AF65-F5344CB8AC3E}">
        <p14:creationId xmlns:p14="http://schemas.microsoft.com/office/powerpoint/2010/main" val="19155365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a:buChar char="•"/>
            </a:pPr>
            <a:r>
              <a:rPr lang="en-US" sz="1200" kern="1200" dirty="0">
                <a:solidFill>
                  <a:schemeClr val="tx1"/>
                </a:solidFill>
                <a:effectLst/>
                <a:latin typeface="+mn-lt"/>
                <a:ea typeface="+mn-ea"/>
                <a:cs typeface="+mn-cs"/>
              </a:rPr>
              <a:t>Before we jump into content… start with a reflection. Imagine a typical day for you… picture yourself walking in the door in the morning, going to your classroom, getting prepped for the day, students rolling in… imagine all of the ups and downs of your day.</a:t>
            </a:r>
          </a:p>
          <a:p>
            <a:pPr marL="171450" lvl="0" indent="-171450">
              <a:buFont typeface="Arial"/>
              <a:buChar char="•"/>
            </a:pPr>
            <a:r>
              <a:rPr lang="en-US" sz="1200" kern="1200" dirty="0">
                <a:solidFill>
                  <a:schemeClr val="tx1"/>
                </a:solidFill>
                <a:effectLst/>
                <a:latin typeface="+mn-lt"/>
                <a:ea typeface="+mn-ea"/>
                <a:cs typeface="+mn-cs"/>
              </a:rPr>
              <a:t>When do you feel like this… swimming against the current, the day feels hard, you’re stressed, tired, anxious, irritated, water splashing in your face, not able to move as fast as you want… (examples)</a:t>
            </a:r>
          </a:p>
          <a:p>
            <a:pPr marL="171450" lvl="0" indent="-171450">
              <a:buFont typeface="Arial"/>
              <a:buChar char="•"/>
            </a:pPr>
            <a:r>
              <a:rPr lang="en-US" sz="1200" kern="1200" dirty="0">
                <a:solidFill>
                  <a:schemeClr val="tx1"/>
                </a:solidFill>
                <a:effectLst/>
                <a:latin typeface="+mn-lt"/>
                <a:ea typeface="+mn-ea"/>
                <a:cs typeface="+mn-cs"/>
              </a:rPr>
              <a:t>When do you feel like this… Swimming with the current - When we’re in the flow, fully engaged and present, at our best in terms of performance, our emotions are working with us (examples)</a:t>
            </a:r>
          </a:p>
          <a:p>
            <a:pPr marL="0" lvl="0" indent="0">
              <a:buFont typeface="Arial"/>
              <a:buNone/>
            </a:pPr>
            <a:endParaRPr lang="en-US" sz="1200" kern="1200" dirty="0">
              <a:solidFill>
                <a:schemeClr val="tx1"/>
              </a:solidFill>
              <a:effectLst/>
              <a:latin typeface="+mn-lt"/>
              <a:ea typeface="+mn-ea"/>
              <a:cs typeface="+mn-cs"/>
            </a:endParaRPr>
          </a:p>
          <a:p>
            <a:pPr marL="0" lvl="0" indent="0">
              <a:buFont typeface="Arial"/>
              <a:buNone/>
            </a:pPr>
            <a:r>
              <a:rPr lang="en-US" sz="1200" kern="1200" dirty="0">
                <a:solidFill>
                  <a:schemeClr val="tx1"/>
                </a:solidFill>
                <a:effectLst/>
                <a:latin typeface="+mn-lt"/>
                <a:ea typeface="+mn-ea"/>
                <a:cs typeface="+mn-cs"/>
              </a:rPr>
              <a:t>Write in the textbox right now what your day is looking like so far. Write first if it feels like this, second if it feels more like this….</a:t>
            </a:r>
          </a:p>
          <a:p>
            <a:endParaRPr lang="en-US" dirty="0"/>
          </a:p>
        </p:txBody>
      </p:sp>
      <p:sp>
        <p:nvSpPr>
          <p:cNvPr id="4" name="Slide Number Placeholder 3"/>
          <p:cNvSpPr>
            <a:spLocks noGrp="1"/>
          </p:cNvSpPr>
          <p:nvPr>
            <p:ph type="sldNum" sz="quarter" idx="5"/>
          </p:nvPr>
        </p:nvSpPr>
        <p:spPr/>
        <p:txBody>
          <a:bodyPr/>
          <a:lstStyle/>
          <a:p>
            <a:pPr>
              <a:defRPr/>
            </a:pPr>
            <a:fld id="{9925F146-C1A8-43AB-A508-916B00187F32}" type="slidenum">
              <a:rPr lang="en-US" smtClean="0"/>
              <a:pPr>
                <a:defRPr/>
              </a:pPr>
              <a:t>2</a:t>
            </a:fld>
            <a:endParaRPr lang="en-US"/>
          </a:p>
        </p:txBody>
      </p:sp>
    </p:spTree>
    <p:extLst>
      <p:ext uri="{BB962C8B-B14F-4D97-AF65-F5344CB8AC3E}">
        <p14:creationId xmlns:p14="http://schemas.microsoft.com/office/powerpoint/2010/main" val="28092566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fld id="{2C5A1EF9-8DEC-0646-8F9C-98F1C770E882}" type="slidenum">
              <a:rPr lang="en-US" smtClean="0"/>
              <a:pPr/>
              <a:t>24</a:t>
            </a:fld>
            <a:endParaRPr lang="en-US"/>
          </a:p>
        </p:txBody>
      </p:sp>
    </p:spTree>
    <p:extLst>
      <p:ext uri="{BB962C8B-B14F-4D97-AF65-F5344CB8AC3E}">
        <p14:creationId xmlns:p14="http://schemas.microsoft.com/office/powerpoint/2010/main" val="34080400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925F146-C1A8-43AB-A508-916B00187F32}" type="slidenum">
              <a:rPr lang="en-US" smtClean="0"/>
              <a:pPr>
                <a:defRPr/>
              </a:pPr>
              <a:t>26</a:t>
            </a:fld>
            <a:endParaRPr lang="en-US"/>
          </a:p>
        </p:txBody>
      </p:sp>
    </p:spTree>
    <p:extLst>
      <p:ext uri="{BB962C8B-B14F-4D97-AF65-F5344CB8AC3E}">
        <p14:creationId xmlns:p14="http://schemas.microsoft.com/office/powerpoint/2010/main" val="9527483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925F146-C1A8-43AB-A508-916B00187F32}" type="slidenum">
              <a:rPr lang="en-US" smtClean="0"/>
              <a:pPr>
                <a:defRPr/>
              </a:pPr>
              <a:t>27</a:t>
            </a:fld>
            <a:endParaRPr lang="en-US"/>
          </a:p>
        </p:txBody>
      </p:sp>
    </p:spTree>
    <p:extLst>
      <p:ext uri="{BB962C8B-B14F-4D97-AF65-F5344CB8AC3E}">
        <p14:creationId xmlns:p14="http://schemas.microsoft.com/office/powerpoint/2010/main" val="7224687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indent="0">
              <a:buFontTx/>
              <a:buNone/>
            </a:pPr>
            <a:r>
              <a:rPr lang="en-US" b="1" baseline="0" dirty="0"/>
              <a:t>Lead: Allison</a:t>
            </a:r>
          </a:p>
          <a:p>
            <a:pPr marL="0" indent="0">
              <a:buFontTx/>
              <a:buNone/>
            </a:pPr>
            <a:endParaRPr lang="en-US" b="1" baseline="0" dirty="0"/>
          </a:p>
          <a:p>
            <a:pPr marL="0" indent="0">
              <a:buFontTx/>
              <a:buNone/>
            </a:pPr>
            <a:r>
              <a:rPr lang="en-US" b="1" baseline="0" dirty="0"/>
              <a:t>Time: 10 min</a:t>
            </a:r>
          </a:p>
          <a:p>
            <a:pPr marL="174708" indent="-174708">
              <a:buFontTx/>
              <a:buChar char="-"/>
            </a:pPr>
            <a:r>
              <a:rPr lang="en-US" baseline="0" dirty="0"/>
              <a:t>We’re going to start off with a quick warm up to get you thinking about how emotions impact you day-to-day – self and other… </a:t>
            </a:r>
          </a:p>
          <a:p>
            <a:pPr marL="174708" indent="-174708">
              <a:buFontTx/>
              <a:buChar char="-"/>
            </a:pPr>
            <a:r>
              <a:rPr lang="en-US" baseline="0" dirty="0"/>
              <a:t>Take 3 minutes to complete the worksheet</a:t>
            </a:r>
          </a:p>
          <a:p>
            <a:pPr marL="174708" indent="-174708">
              <a:buFontTx/>
              <a:buChar char="-"/>
            </a:pPr>
            <a:r>
              <a:rPr lang="en-US" baseline="0" dirty="0"/>
              <a:t>Break into pairs, and discuss (4 min); group share (3 min) – as groups share strategies, write them up on the board.</a:t>
            </a:r>
          </a:p>
          <a:p>
            <a:pPr marL="0" indent="0">
              <a:buFontTx/>
              <a:buNone/>
            </a:pPr>
            <a:endParaRPr lang="en-US" dirty="0"/>
          </a:p>
        </p:txBody>
      </p:sp>
      <p:sp>
        <p:nvSpPr>
          <p:cNvPr id="4" name="Slide Number Placeholder 3"/>
          <p:cNvSpPr>
            <a:spLocks noGrp="1"/>
          </p:cNvSpPr>
          <p:nvPr>
            <p:ph type="sldNum" sz="quarter" idx="10"/>
          </p:nvPr>
        </p:nvSpPr>
        <p:spPr/>
        <p:txBody>
          <a:bodyPr/>
          <a:lstStyle/>
          <a:p>
            <a:fld id="{2C5A1EF9-8DEC-0646-8F9C-98F1C770E882}" type="slidenum">
              <a:rPr lang="en-US" smtClean="0"/>
              <a:pPr/>
              <a:t>29</a:t>
            </a:fld>
            <a:endParaRPr lang="en-US"/>
          </a:p>
        </p:txBody>
      </p:sp>
    </p:spTree>
    <p:extLst>
      <p:ext uri="{BB962C8B-B14F-4D97-AF65-F5344CB8AC3E}">
        <p14:creationId xmlns:p14="http://schemas.microsoft.com/office/powerpoint/2010/main" val="36553693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971"/>
              </a:spcBef>
            </a:pPr>
            <a:r>
              <a:rPr lang="en-US" b="1" spc="-4" dirty="0">
                <a:latin typeface="Candara" panose="020E0502030303020204" pitchFamily="34" charset="0"/>
                <a:cs typeface="Arial"/>
              </a:rPr>
              <a:t>Emotional awareness</a:t>
            </a:r>
            <a:endParaRPr lang="en-US" dirty="0">
              <a:latin typeface="Candara" panose="020E0502030303020204" pitchFamily="34" charset="0"/>
              <a:cs typeface="Arial"/>
            </a:endParaRPr>
          </a:p>
          <a:p>
            <a:pPr marL="229546" marR="25721" indent="-219840">
              <a:spcBef>
                <a:spcPts val="626"/>
              </a:spcBef>
              <a:buClr>
                <a:srgbClr val="006550"/>
              </a:buClr>
              <a:buFont typeface="Wingdings"/>
              <a:buChar char=""/>
              <a:tabLst>
                <a:tab pos="230032" algn="l"/>
              </a:tabLst>
            </a:pPr>
            <a:r>
              <a:rPr lang="en-US" spc="-4" dirty="0">
                <a:latin typeface="Candara" panose="020E0502030303020204" pitchFamily="34" charset="0"/>
                <a:cs typeface="Arial"/>
              </a:rPr>
              <a:t>Reading a </a:t>
            </a:r>
            <a:r>
              <a:rPr lang="en-US" spc="-8" dirty="0">
                <a:latin typeface="Candara" panose="020E0502030303020204" pitchFamily="34" charset="0"/>
                <a:cs typeface="Arial"/>
              </a:rPr>
              <a:t>person’s or group’s emotional state and the related dynamics </a:t>
            </a:r>
          </a:p>
          <a:p>
            <a:pPr marL="9706" marR="25721">
              <a:spcBef>
                <a:spcPts val="626"/>
              </a:spcBef>
              <a:buClr>
                <a:srgbClr val="006550"/>
              </a:buClr>
              <a:tabLst>
                <a:tab pos="230032" algn="l"/>
              </a:tabLst>
            </a:pPr>
            <a:endParaRPr lang="en-US" b="1" spc="-8" dirty="0">
              <a:latin typeface="Candara" panose="020E0502030303020204" pitchFamily="34" charset="0"/>
              <a:cs typeface="Arial"/>
            </a:endParaRPr>
          </a:p>
          <a:p>
            <a:pPr marL="9706" marR="25721">
              <a:spcBef>
                <a:spcPts val="626"/>
              </a:spcBef>
              <a:buClr>
                <a:srgbClr val="006550"/>
              </a:buClr>
              <a:tabLst>
                <a:tab pos="230032" algn="l"/>
              </a:tabLst>
            </a:pPr>
            <a:r>
              <a:rPr lang="en-US" b="1" spc="-4" dirty="0">
                <a:latin typeface="Candara" panose="020E0502030303020204" pitchFamily="34" charset="0"/>
                <a:cs typeface="Arial"/>
              </a:rPr>
              <a:t>Empathy</a:t>
            </a:r>
            <a:endParaRPr lang="en-US" dirty="0">
              <a:latin typeface="Candara" panose="020E0502030303020204" pitchFamily="34" charset="0"/>
              <a:cs typeface="Arial"/>
            </a:endParaRPr>
          </a:p>
          <a:p>
            <a:pPr marL="229546" indent="-219840">
              <a:spcBef>
                <a:spcPts val="463"/>
              </a:spcBef>
              <a:buClr>
                <a:srgbClr val="006550"/>
              </a:buClr>
              <a:buFont typeface="Wingdings"/>
              <a:buChar char=""/>
              <a:tabLst>
                <a:tab pos="230032" algn="l"/>
              </a:tabLst>
            </a:pPr>
            <a:r>
              <a:rPr lang="en-US" spc="-4" dirty="0">
                <a:latin typeface="Candara" panose="020E0502030303020204" pitchFamily="34" charset="0"/>
                <a:cs typeface="Arial"/>
              </a:rPr>
              <a:t>Sensing others’ feelings and</a:t>
            </a:r>
            <a:r>
              <a:rPr lang="en-US" spc="-15" dirty="0">
                <a:latin typeface="Candara" panose="020E0502030303020204" pitchFamily="34" charset="0"/>
                <a:cs typeface="Arial"/>
              </a:rPr>
              <a:t> </a:t>
            </a:r>
            <a:r>
              <a:rPr lang="en-US" spc="-4" dirty="0">
                <a:latin typeface="Candara" panose="020E0502030303020204" pitchFamily="34" charset="0"/>
                <a:cs typeface="Arial"/>
              </a:rPr>
              <a:t>perspectives.</a:t>
            </a:r>
            <a:endParaRPr lang="en-US" dirty="0">
              <a:latin typeface="Candara" panose="020E0502030303020204" pitchFamily="34" charset="0"/>
              <a:cs typeface="Arial"/>
            </a:endParaRPr>
          </a:p>
          <a:p>
            <a:pPr marL="229546" indent="-219840">
              <a:spcBef>
                <a:spcPts val="467"/>
              </a:spcBef>
              <a:buClr>
                <a:srgbClr val="006550"/>
              </a:buClr>
              <a:buFont typeface="Wingdings"/>
              <a:buChar char=""/>
              <a:tabLst>
                <a:tab pos="230032" algn="l"/>
              </a:tabLst>
            </a:pPr>
            <a:r>
              <a:rPr lang="en-US" spc="-26" dirty="0">
                <a:latin typeface="Candara" panose="020E0502030303020204" pitchFamily="34" charset="0"/>
                <a:cs typeface="Arial"/>
              </a:rPr>
              <a:t>Taking </a:t>
            </a:r>
            <a:r>
              <a:rPr lang="en-US" spc="-4" dirty="0">
                <a:latin typeface="Candara" panose="020E0502030303020204" pitchFamily="34" charset="0"/>
                <a:cs typeface="Arial"/>
              </a:rPr>
              <a:t>an </a:t>
            </a:r>
            <a:r>
              <a:rPr lang="en-US" dirty="0">
                <a:latin typeface="Candara" panose="020E0502030303020204" pitchFamily="34" charset="0"/>
                <a:cs typeface="Arial"/>
              </a:rPr>
              <a:t>active </a:t>
            </a:r>
            <a:r>
              <a:rPr lang="en-US" spc="-4" dirty="0">
                <a:latin typeface="Candara" panose="020E0502030303020204" pitchFamily="34" charset="0"/>
                <a:cs typeface="Arial"/>
              </a:rPr>
              <a:t>interest </a:t>
            </a:r>
            <a:r>
              <a:rPr lang="en-US" dirty="0">
                <a:latin typeface="Candara" panose="020E0502030303020204" pitchFamily="34" charset="0"/>
                <a:cs typeface="Arial"/>
              </a:rPr>
              <a:t>in </a:t>
            </a:r>
            <a:r>
              <a:rPr lang="en-US" spc="-4" dirty="0">
                <a:latin typeface="Candara" panose="020E0502030303020204" pitchFamily="34" charset="0"/>
                <a:cs typeface="Arial"/>
              </a:rPr>
              <a:t>their</a:t>
            </a:r>
            <a:r>
              <a:rPr lang="en-US" spc="11" dirty="0">
                <a:latin typeface="Candara" panose="020E0502030303020204" pitchFamily="34" charset="0"/>
                <a:cs typeface="Arial"/>
              </a:rPr>
              <a:t> </a:t>
            </a:r>
            <a:r>
              <a:rPr lang="en-US" dirty="0">
                <a:latin typeface="Candara" panose="020E0502030303020204" pitchFamily="34" charset="0"/>
                <a:cs typeface="Arial"/>
              </a:rPr>
              <a:t>concerns.</a:t>
            </a:r>
          </a:p>
          <a:p>
            <a:endParaRPr lang="en-US" dirty="0"/>
          </a:p>
        </p:txBody>
      </p:sp>
      <p:sp>
        <p:nvSpPr>
          <p:cNvPr id="4" name="Slide Number Placeholder 3"/>
          <p:cNvSpPr>
            <a:spLocks noGrp="1"/>
          </p:cNvSpPr>
          <p:nvPr>
            <p:ph type="sldNum" sz="quarter" idx="5"/>
          </p:nvPr>
        </p:nvSpPr>
        <p:spPr/>
        <p:txBody>
          <a:bodyPr/>
          <a:lstStyle/>
          <a:p>
            <a:pPr>
              <a:defRPr/>
            </a:pPr>
            <a:fld id="{9925F146-C1A8-43AB-A508-916B00187F32}" type="slidenum">
              <a:rPr lang="en-US" smtClean="0"/>
              <a:pPr>
                <a:defRPr/>
              </a:pPr>
              <a:t>31</a:t>
            </a:fld>
            <a:endParaRPr lang="en-US"/>
          </a:p>
        </p:txBody>
      </p:sp>
    </p:spTree>
    <p:extLst>
      <p:ext uri="{BB962C8B-B14F-4D97-AF65-F5344CB8AC3E}">
        <p14:creationId xmlns:p14="http://schemas.microsoft.com/office/powerpoint/2010/main" val="25042033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706">
              <a:spcBef>
                <a:spcPts val="493"/>
              </a:spcBef>
            </a:pPr>
            <a:endParaRPr lang="en-US" sz="800" dirty="0">
              <a:latin typeface="Candara" panose="020E0502030303020204" pitchFamily="34" charset="0"/>
              <a:cs typeface="Arial"/>
            </a:endParaRPr>
          </a:p>
          <a:p>
            <a:pPr marL="9706">
              <a:spcBef>
                <a:spcPts val="493"/>
              </a:spcBef>
            </a:pPr>
            <a:endParaRPr lang="en-US" sz="1000" dirty="0">
              <a:latin typeface="Candara" panose="020E0502030303020204" pitchFamily="34" charset="0"/>
              <a:cs typeface="Arial"/>
            </a:endParaRPr>
          </a:p>
          <a:p>
            <a:r>
              <a:rPr lang="en-US" altLang="en-US" sz="1100" b="1" baseline="0" dirty="0"/>
              <a:t>Content:</a:t>
            </a:r>
          </a:p>
          <a:p>
            <a:pPr marL="171450" indent="-171450">
              <a:buFont typeface="Arial"/>
              <a:buChar char="•"/>
            </a:pPr>
            <a:r>
              <a:rPr lang="en-US" altLang="en-US" sz="1100" dirty="0"/>
              <a:t>Ask the question first</a:t>
            </a:r>
            <a:r>
              <a:rPr lang="en-US" altLang="en-US" sz="1100" baseline="0" dirty="0"/>
              <a:t> – what emotions do you see in the workplace? See if they come up with examples of anger, etc..</a:t>
            </a:r>
          </a:p>
          <a:p>
            <a:pPr marL="171450" indent="-171450">
              <a:buFont typeface="Arial"/>
              <a:buChar char="•"/>
            </a:pPr>
            <a:r>
              <a:rPr lang="en-US" altLang="en-US" sz="1100" baseline="0" dirty="0"/>
              <a:t>Then ask, what emotion do you think the study shows comes up the most/least in the workplace? Animate in both columns. </a:t>
            </a:r>
          </a:p>
          <a:p>
            <a:pPr marL="171450" indent="-171450">
              <a:buFont typeface="Arial"/>
              <a:buChar char="•"/>
            </a:pPr>
            <a:r>
              <a:rPr lang="en-US" altLang="en-US" sz="1100" b="1" baseline="0" dirty="0"/>
              <a:t>Debrief – </a:t>
            </a:r>
            <a:r>
              <a:rPr lang="en-US" altLang="en-US" sz="1100" b="0" baseline="0" dirty="0"/>
              <a:t>Does this surprise you? Why/why not? </a:t>
            </a:r>
            <a:r>
              <a:rPr lang="en-US" altLang="en-US" sz="1100" b="1" baseline="0" dirty="0"/>
              <a:t>What emotions do you want to see (culture)?    </a:t>
            </a:r>
          </a:p>
          <a:p>
            <a:pPr marL="171450" marR="0" indent="-171450" algn="l" defTabSz="475351" rtl="0" eaLnBrk="1" fontAlgn="auto" latinLnBrk="0" hangingPunct="1">
              <a:lnSpc>
                <a:spcPct val="100000"/>
              </a:lnSpc>
              <a:spcBef>
                <a:spcPts val="0"/>
              </a:spcBef>
              <a:spcAft>
                <a:spcPts val="0"/>
              </a:spcAft>
              <a:buClrTx/>
              <a:buSzTx/>
              <a:buFont typeface="Arial"/>
              <a:buChar char="•"/>
              <a:tabLst/>
              <a:defRPr/>
            </a:pPr>
            <a:r>
              <a:rPr lang="en-US" altLang="en-US" sz="1100" b="1" baseline="0" dirty="0"/>
              <a:t>Define: display rules…what are the display rules in your organizations?</a:t>
            </a:r>
            <a:r>
              <a:rPr lang="en-US" sz="1100" i="1" dirty="0"/>
              <a:t> </a:t>
            </a:r>
            <a:endParaRPr lang="en-US" altLang="en-US" sz="1100" b="1" dirty="0"/>
          </a:p>
          <a:p>
            <a:pPr marL="9706">
              <a:spcBef>
                <a:spcPts val="478"/>
              </a:spcBef>
            </a:pPr>
            <a:endParaRPr lang="en-US" sz="1100" dirty="0">
              <a:latin typeface="Candara" panose="020E0502030303020204" pitchFamily="34" charset="0"/>
              <a:cs typeface="Arial"/>
            </a:endParaRPr>
          </a:p>
          <a:p>
            <a:endParaRPr lang="en-US" dirty="0"/>
          </a:p>
        </p:txBody>
      </p:sp>
      <p:sp>
        <p:nvSpPr>
          <p:cNvPr id="4" name="Slide Number Placeholder 3"/>
          <p:cNvSpPr>
            <a:spLocks noGrp="1"/>
          </p:cNvSpPr>
          <p:nvPr>
            <p:ph type="sldNum" sz="quarter" idx="5"/>
          </p:nvPr>
        </p:nvSpPr>
        <p:spPr/>
        <p:txBody>
          <a:bodyPr/>
          <a:lstStyle/>
          <a:p>
            <a:pPr>
              <a:defRPr/>
            </a:pPr>
            <a:fld id="{9925F146-C1A8-43AB-A508-916B00187F32}" type="slidenum">
              <a:rPr lang="en-US" smtClean="0"/>
              <a:pPr>
                <a:defRPr/>
              </a:pPr>
              <a:t>32</a:t>
            </a:fld>
            <a:endParaRPr lang="en-US"/>
          </a:p>
        </p:txBody>
      </p:sp>
    </p:spTree>
    <p:extLst>
      <p:ext uri="{BB962C8B-B14F-4D97-AF65-F5344CB8AC3E}">
        <p14:creationId xmlns:p14="http://schemas.microsoft.com/office/powerpoint/2010/main" val="3228298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dirty="0">
                <a:latin typeface="+mn-lt"/>
              </a:rPr>
              <a:t>Some researchers talk about empathy as being an outcome of EI</a:t>
            </a:r>
            <a:r>
              <a:rPr lang="is-IS" dirty="0">
                <a:latin typeface="+mn-lt"/>
              </a:rPr>
              <a:t>… I think it can also be a foundational pre-cursor... </a:t>
            </a:r>
            <a:r>
              <a:rPr lang="en-US" dirty="0">
                <a:latin typeface="+mn-lt"/>
              </a:rPr>
              <a:t>I</a:t>
            </a:r>
            <a:r>
              <a:rPr lang="is-IS" dirty="0">
                <a:latin typeface="+mn-lt"/>
              </a:rPr>
              <a:t>n other words, the more we practice being empathetic, the more our EI skills will increase.</a:t>
            </a:r>
          </a:p>
          <a:p>
            <a:pPr rtl="0" fontAlgn="base"/>
            <a:endParaRPr lang="is-IS" dirty="0">
              <a:latin typeface="+mn-lt"/>
            </a:endParaRPr>
          </a:p>
          <a:p>
            <a:pPr rtl="0" fontAlgn="base"/>
            <a:r>
              <a:rPr lang="is-IS" dirty="0">
                <a:latin typeface="+mn-lt"/>
              </a:rPr>
              <a:t>So the tool we will share with you today focuses exclusively on empathy, helping you develop it and express it.</a:t>
            </a:r>
          </a:p>
          <a:p>
            <a:pPr rtl="0" fontAlgn="base"/>
            <a:endParaRPr lang="is-IS" dirty="0">
              <a:latin typeface="+mn-lt"/>
            </a:endParaRPr>
          </a:p>
          <a:p>
            <a:r>
              <a:rPr lang="en-US" dirty="0">
                <a:latin typeface="+mn-lt"/>
              </a:rPr>
              <a:t>Empathy is foundational to EI. And, on its own, it has been shown to have business impact. According to a recent </a:t>
            </a:r>
            <a:r>
              <a:rPr lang="en-US" u="sng" dirty="0">
                <a:latin typeface="+mn-lt"/>
                <a:hlinkClick r:id="rId3"/>
              </a:rPr>
              <a:t>HBR article</a:t>
            </a:r>
            <a:r>
              <a:rPr lang="en-US" dirty="0">
                <a:latin typeface="+mn-lt"/>
              </a:rPr>
              <a:t> and the 2015 Global Empathy Index ratings: </a:t>
            </a:r>
            <a:r>
              <a:rPr lang="en-US" i="1" dirty="0">
                <a:latin typeface="+mn-lt"/>
              </a:rPr>
              <a:t>“there is a direct link between empathy and commercial success.”</a:t>
            </a:r>
            <a:endParaRPr lang="en-US" dirty="0">
              <a:latin typeface="+mn-lt"/>
            </a:endParaRPr>
          </a:p>
          <a:p>
            <a:r>
              <a:rPr lang="en-US" i="1" dirty="0">
                <a:latin typeface="+mn-lt"/>
              </a:rPr>
              <a:t> </a:t>
            </a:r>
            <a:endParaRPr lang="en-US" dirty="0">
              <a:latin typeface="+mn-lt"/>
            </a:endParaRPr>
          </a:p>
          <a:p>
            <a:r>
              <a:rPr lang="en-US" dirty="0">
                <a:latin typeface="+mn-lt"/>
              </a:rPr>
              <a:t>In this study, the most empathetic companies, as measured by internal culture, social media, company ethics, and CEO performance, generated the most value and revenue growth. In fact, according to a recent Forbes article, </a:t>
            </a:r>
            <a:r>
              <a:rPr lang="en-US" i="1" u="sng" dirty="0">
                <a:latin typeface="+mn-lt"/>
                <a:hlinkClick r:id="rId4"/>
              </a:rPr>
              <a:t>empathy moves business forward</a:t>
            </a:r>
            <a:r>
              <a:rPr lang="en-US" dirty="0">
                <a:latin typeface="+mn-lt"/>
              </a:rPr>
              <a:t>: </a:t>
            </a:r>
            <a:r>
              <a:rPr lang="en-US" i="1" dirty="0">
                <a:latin typeface="+mn-lt"/>
              </a:rPr>
              <a:t>“</a:t>
            </a:r>
            <a:r>
              <a:rPr lang="en-US" dirty="0">
                <a:latin typeface="+mn-lt"/>
              </a:rPr>
              <a:t>Although the concept of empathy might contradict the modern concept of a traditional workplace—competitive, cutthroat, and with employees climbing over each other to reach the top</a:t>
            </a:r>
            <a:r>
              <a:rPr lang="en-US" i="1" dirty="0">
                <a:latin typeface="+mn-lt"/>
              </a:rPr>
              <a:t>…the reality is that for business leaders to experience success, they need to not just see or hear the activity around them, but also relate to the people they serve.”</a:t>
            </a:r>
            <a:endParaRPr lang="en-US" dirty="0">
              <a:latin typeface="+mn-lt"/>
            </a:endParaRPr>
          </a:p>
          <a:p>
            <a:pPr rtl="0" fontAlgn="base"/>
            <a:endParaRPr lang="en-US" dirty="0">
              <a:latin typeface="+mn-lt"/>
            </a:endParaRPr>
          </a:p>
        </p:txBody>
      </p:sp>
      <p:sp>
        <p:nvSpPr>
          <p:cNvPr id="4" name="Slide Number Placeholder 3"/>
          <p:cNvSpPr>
            <a:spLocks noGrp="1"/>
          </p:cNvSpPr>
          <p:nvPr>
            <p:ph type="sldNum" sz="quarter" idx="10"/>
          </p:nvPr>
        </p:nvSpPr>
        <p:spPr/>
        <p:txBody>
          <a:bodyPr/>
          <a:lstStyle/>
          <a:p>
            <a:fld id="{2C5A1EF9-8DEC-0646-8F9C-98F1C770E882}" type="slidenum">
              <a:rPr lang="en-US" smtClean="0"/>
              <a:pPr/>
              <a:t>33</a:t>
            </a:fld>
            <a:endParaRPr lang="en-US"/>
          </a:p>
        </p:txBody>
      </p:sp>
    </p:spTree>
    <p:extLst>
      <p:ext uri="{BB962C8B-B14F-4D97-AF65-F5344CB8AC3E}">
        <p14:creationId xmlns:p14="http://schemas.microsoft.com/office/powerpoint/2010/main" val="37405582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2C5A1EF9-8DEC-0646-8F9C-98F1C770E882}" type="slidenum">
              <a:rPr lang="en-US" smtClean="0"/>
              <a:pPr/>
              <a:t>35</a:t>
            </a:fld>
            <a:endParaRPr lang="en-US"/>
          </a:p>
        </p:txBody>
      </p:sp>
    </p:spTree>
    <p:extLst>
      <p:ext uri="{BB962C8B-B14F-4D97-AF65-F5344CB8AC3E}">
        <p14:creationId xmlns:p14="http://schemas.microsoft.com/office/powerpoint/2010/main" val="7668775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925F146-C1A8-43AB-A508-916B00187F32}" type="slidenum">
              <a:rPr lang="en-US" smtClean="0"/>
              <a:pPr>
                <a:defRPr/>
              </a:pPr>
              <a:t>36</a:t>
            </a:fld>
            <a:endParaRPr lang="en-US"/>
          </a:p>
        </p:txBody>
      </p:sp>
    </p:spTree>
    <p:extLst>
      <p:ext uri="{BB962C8B-B14F-4D97-AF65-F5344CB8AC3E}">
        <p14:creationId xmlns:p14="http://schemas.microsoft.com/office/powerpoint/2010/main" val="39103756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Think of a recent difficult conversation, one that had some conflict in it, that didn’t generate positive emotions.</a:t>
            </a:r>
          </a:p>
        </p:txBody>
      </p:sp>
      <p:sp>
        <p:nvSpPr>
          <p:cNvPr id="4" name="Slide Number Placeholder 3"/>
          <p:cNvSpPr>
            <a:spLocks noGrp="1"/>
          </p:cNvSpPr>
          <p:nvPr>
            <p:ph type="sldNum" sz="quarter" idx="5"/>
          </p:nvPr>
        </p:nvSpPr>
        <p:spPr/>
        <p:txBody>
          <a:bodyPr/>
          <a:lstStyle/>
          <a:p>
            <a:pPr>
              <a:defRPr/>
            </a:pPr>
            <a:fld id="{9925F146-C1A8-43AB-A508-916B00187F32}" type="slidenum">
              <a:rPr lang="en-US" smtClean="0"/>
              <a:pPr>
                <a:defRPr/>
              </a:pPr>
              <a:t>37</a:t>
            </a:fld>
            <a:endParaRPr lang="en-US"/>
          </a:p>
        </p:txBody>
      </p:sp>
    </p:spTree>
    <p:extLst>
      <p:ext uri="{BB962C8B-B14F-4D97-AF65-F5344CB8AC3E}">
        <p14:creationId xmlns:p14="http://schemas.microsoft.com/office/powerpoint/2010/main" val="9319836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706">
              <a:spcBef>
                <a:spcPts val="493"/>
              </a:spcBef>
            </a:pPr>
            <a:endParaRPr lang="en-US" sz="800" dirty="0">
              <a:latin typeface="Candara" panose="020E0502030303020204" pitchFamily="34" charset="0"/>
              <a:cs typeface="Arial"/>
            </a:endParaRPr>
          </a:p>
          <a:p>
            <a:pPr marL="9706">
              <a:spcBef>
                <a:spcPts val="493"/>
              </a:spcBef>
            </a:pPr>
            <a:endParaRPr lang="en-US" sz="1000" dirty="0">
              <a:latin typeface="Candara" panose="020E0502030303020204" pitchFamily="34" charset="0"/>
              <a:cs typeface="Arial"/>
            </a:endParaRPr>
          </a:p>
          <a:p>
            <a:pPr marL="9706">
              <a:spcBef>
                <a:spcPts val="478"/>
              </a:spcBef>
            </a:pPr>
            <a:endParaRPr lang="en-US" sz="1100" dirty="0">
              <a:latin typeface="Candara" panose="020E0502030303020204" pitchFamily="34" charset="0"/>
              <a:cs typeface="Aria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What’s the difference? It’s the circumstances, yes. But it’s also a lot about how we respond to the circumstances. Specifically, how we manage our emotions…. </a:t>
            </a:r>
          </a:p>
          <a:p>
            <a:endParaRPr lang="en-US" dirty="0"/>
          </a:p>
        </p:txBody>
      </p:sp>
      <p:sp>
        <p:nvSpPr>
          <p:cNvPr id="4" name="Slide Number Placeholder 3"/>
          <p:cNvSpPr>
            <a:spLocks noGrp="1"/>
          </p:cNvSpPr>
          <p:nvPr>
            <p:ph type="sldNum" sz="quarter" idx="5"/>
          </p:nvPr>
        </p:nvSpPr>
        <p:spPr/>
        <p:txBody>
          <a:bodyPr/>
          <a:lstStyle/>
          <a:p>
            <a:pPr>
              <a:defRPr/>
            </a:pPr>
            <a:fld id="{9925F146-C1A8-43AB-A508-916B00187F32}" type="slidenum">
              <a:rPr lang="en-US" smtClean="0"/>
              <a:pPr>
                <a:defRPr/>
              </a:pPr>
              <a:t>3</a:t>
            </a:fld>
            <a:endParaRPr lang="en-US"/>
          </a:p>
        </p:txBody>
      </p:sp>
    </p:spTree>
    <p:extLst>
      <p:ext uri="{BB962C8B-B14F-4D97-AF65-F5344CB8AC3E}">
        <p14:creationId xmlns:p14="http://schemas.microsoft.com/office/powerpoint/2010/main" val="14230838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9925F146-C1A8-43AB-A508-916B00187F32}" type="slidenum">
              <a:rPr lang="en-US" smtClean="0"/>
              <a:pPr>
                <a:defRPr/>
              </a:pPr>
              <a:t>38</a:t>
            </a:fld>
            <a:endParaRPr lang="en-US"/>
          </a:p>
        </p:txBody>
      </p:sp>
    </p:spTree>
    <p:extLst>
      <p:ext uri="{BB962C8B-B14F-4D97-AF65-F5344CB8AC3E}">
        <p14:creationId xmlns:p14="http://schemas.microsoft.com/office/powerpoint/2010/main" val="24854532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dirty="0">
                <a:latin typeface="+mn-lt"/>
              </a:rPr>
              <a:t>Some researchers talk about empathy as being an outcome of EI</a:t>
            </a:r>
            <a:r>
              <a:rPr lang="is-IS" dirty="0">
                <a:latin typeface="+mn-lt"/>
              </a:rPr>
              <a:t>… I think it can also be a foundational pre-cursor... </a:t>
            </a:r>
            <a:r>
              <a:rPr lang="en-US" dirty="0">
                <a:latin typeface="+mn-lt"/>
              </a:rPr>
              <a:t>I</a:t>
            </a:r>
            <a:r>
              <a:rPr lang="is-IS" dirty="0">
                <a:latin typeface="+mn-lt"/>
              </a:rPr>
              <a:t>n other words, the more we practice being empathetic, the more our EI skills will increase.</a:t>
            </a:r>
          </a:p>
          <a:p>
            <a:pPr rtl="0" fontAlgn="base"/>
            <a:endParaRPr lang="is-IS" dirty="0">
              <a:latin typeface="+mn-lt"/>
            </a:endParaRPr>
          </a:p>
          <a:p>
            <a:pPr rtl="0" fontAlgn="base"/>
            <a:r>
              <a:rPr lang="is-IS" dirty="0">
                <a:latin typeface="+mn-lt"/>
              </a:rPr>
              <a:t>So the tool we will share with you today focuses exclusively on empathy, helping you develop it and express it.</a:t>
            </a:r>
          </a:p>
          <a:p>
            <a:pPr rtl="0" fontAlgn="base"/>
            <a:endParaRPr lang="is-IS" dirty="0">
              <a:latin typeface="+mn-lt"/>
            </a:endParaRPr>
          </a:p>
          <a:p>
            <a:r>
              <a:rPr lang="en-US" dirty="0">
                <a:latin typeface="+mn-lt"/>
              </a:rPr>
              <a:t>Empathy is foundational to EI. And, on its own, it has been shown to have business impact. According to a recent </a:t>
            </a:r>
            <a:r>
              <a:rPr lang="en-US" u="sng" dirty="0">
                <a:latin typeface="+mn-lt"/>
                <a:hlinkClick r:id="rId3"/>
              </a:rPr>
              <a:t>HBR article</a:t>
            </a:r>
            <a:r>
              <a:rPr lang="en-US" dirty="0">
                <a:latin typeface="+mn-lt"/>
              </a:rPr>
              <a:t> and the 2015 Global Empathy Index ratings: </a:t>
            </a:r>
            <a:r>
              <a:rPr lang="en-US" i="1" dirty="0">
                <a:latin typeface="+mn-lt"/>
              </a:rPr>
              <a:t>“there is a direct link between empathy and commercial success.”</a:t>
            </a:r>
            <a:endParaRPr lang="en-US" dirty="0">
              <a:latin typeface="+mn-lt"/>
            </a:endParaRPr>
          </a:p>
          <a:p>
            <a:r>
              <a:rPr lang="en-US" i="1" dirty="0">
                <a:latin typeface="+mn-lt"/>
              </a:rPr>
              <a:t> </a:t>
            </a:r>
            <a:endParaRPr lang="en-US" dirty="0">
              <a:latin typeface="+mn-lt"/>
            </a:endParaRPr>
          </a:p>
          <a:p>
            <a:r>
              <a:rPr lang="en-US" dirty="0">
                <a:latin typeface="+mn-lt"/>
              </a:rPr>
              <a:t>In this study, the most empathetic companies, as measured by internal culture, social media, company ethics, and CEO performance, generated the most value and revenue growth. In fact, according to a recent Forbes article, </a:t>
            </a:r>
            <a:r>
              <a:rPr lang="en-US" i="1" u="sng" dirty="0">
                <a:latin typeface="+mn-lt"/>
                <a:hlinkClick r:id="rId4"/>
              </a:rPr>
              <a:t>empathy moves business forward</a:t>
            </a:r>
            <a:r>
              <a:rPr lang="en-US" dirty="0">
                <a:latin typeface="+mn-lt"/>
              </a:rPr>
              <a:t>: </a:t>
            </a:r>
            <a:r>
              <a:rPr lang="en-US" i="1" dirty="0">
                <a:latin typeface="+mn-lt"/>
              </a:rPr>
              <a:t>“</a:t>
            </a:r>
            <a:r>
              <a:rPr lang="en-US" dirty="0">
                <a:latin typeface="+mn-lt"/>
              </a:rPr>
              <a:t>Although the concept of empathy might contradict the modern concept of a traditional workplace—competitive, cutthroat, and with employees climbing over each other to reach the top</a:t>
            </a:r>
            <a:r>
              <a:rPr lang="en-US" i="1" dirty="0">
                <a:latin typeface="+mn-lt"/>
              </a:rPr>
              <a:t>…the reality is that for business leaders to experience success, they need to not just see or hear the activity around them, but also relate to the people they serve.”</a:t>
            </a:r>
            <a:endParaRPr lang="en-US" dirty="0">
              <a:latin typeface="+mn-lt"/>
            </a:endParaRPr>
          </a:p>
          <a:p>
            <a:pPr rtl="0" fontAlgn="base"/>
            <a:endParaRPr lang="en-US" dirty="0">
              <a:latin typeface="+mn-lt"/>
            </a:endParaRPr>
          </a:p>
        </p:txBody>
      </p:sp>
      <p:sp>
        <p:nvSpPr>
          <p:cNvPr id="4" name="Slide Number Placeholder 3"/>
          <p:cNvSpPr>
            <a:spLocks noGrp="1"/>
          </p:cNvSpPr>
          <p:nvPr>
            <p:ph type="sldNum" sz="quarter" idx="10"/>
          </p:nvPr>
        </p:nvSpPr>
        <p:spPr/>
        <p:txBody>
          <a:bodyPr/>
          <a:lstStyle/>
          <a:p>
            <a:fld id="{2C5A1EF9-8DEC-0646-8F9C-98F1C770E882}" type="slidenum">
              <a:rPr lang="en-US" smtClean="0"/>
              <a:pPr/>
              <a:t>43</a:t>
            </a:fld>
            <a:endParaRPr lang="en-US"/>
          </a:p>
        </p:txBody>
      </p:sp>
    </p:spTree>
    <p:extLst>
      <p:ext uri="{BB962C8B-B14F-4D97-AF65-F5344CB8AC3E}">
        <p14:creationId xmlns:p14="http://schemas.microsoft.com/office/powerpoint/2010/main" val="19067937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925F146-C1A8-43AB-A508-916B00187F32}" type="slidenum">
              <a:rPr lang="en-US" smtClean="0"/>
              <a:pPr>
                <a:defRPr/>
              </a:pPr>
              <a:t>44</a:t>
            </a:fld>
            <a:endParaRPr lang="en-US"/>
          </a:p>
        </p:txBody>
      </p:sp>
    </p:spTree>
    <p:extLst>
      <p:ext uri="{BB962C8B-B14F-4D97-AF65-F5344CB8AC3E}">
        <p14:creationId xmlns:p14="http://schemas.microsoft.com/office/powerpoint/2010/main" val="13854949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pc="-4" dirty="0">
                <a:latin typeface="Candara" panose="020E0502030303020204" pitchFamily="34" charset="0"/>
                <a:cs typeface="Arial"/>
              </a:rPr>
              <a:t>Influence</a:t>
            </a:r>
            <a:endParaRPr lang="en-US" dirty="0">
              <a:latin typeface="Candara" panose="020E0502030303020204" pitchFamily="34" charset="0"/>
              <a:cs typeface="Arial"/>
            </a:endParaRPr>
          </a:p>
          <a:p>
            <a:pPr marL="229546" indent="-219840">
              <a:buClr>
                <a:srgbClr val="006550"/>
              </a:buClr>
              <a:buFont typeface="Wingdings"/>
              <a:buChar char=""/>
              <a:tabLst>
                <a:tab pos="230032" algn="l"/>
              </a:tabLst>
            </a:pPr>
            <a:r>
              <a:rPr lang="en-US" spc="-4" dirty="0">
                <a:latin typeface="Candara" panose="020E0502030303020204" pitchFamily="34" charset="0"/>
                <a:cs typeface="Arial"/>
              </a:rPr>
              <a:t>Having </a:t>
            </a:r>
            <a:r>
              <a:rPr lang="en-US" dirty="0">
                <a:latin typeface="Candara" panose="020E0502030303020204" pitchFamily="34" charset="0"/>
                <a:cs typeface="Arial"/>
              </a:rPr>
              <a:t>positive </a:t>
            </a:r>
            <a:r>
              <a:rPr lang="en-US" spc="-4" dirty="0">
                <a:latin typeface="Candara" panose="020E0502030303020204" pitchFamily="34" charset="0"/>
                <a:cs typeface="Arial"/>
              </a:rPr>
              <a:t>impact on</a:t>
            </a:r>
            <a:r>
              <a:rPr lang="en-US" spc="-35" dirty="0">
                <a:latin typeface="Candara" panose="020E0502030303020204" pitchFamily="34" charset="0"/>
                <a:cs typeface="Arial"/>
              </a:rPr>
              <a:t> </a:t>
            </a:r>
            <a:r>
              <a:rPr lang="en-US" spc="-4" dirty="0">
                <a:latin typeface="Candara" panose="020E0502030303020204" pitchFamily="34" charset="0"/>
                <a:cs typeface="Arial"/>
              </a:rPr>
              <a:t>others.</a:t>
            </a:r>
            <a:endParaRPr lang="en-US" dirty="0">
              <a:latin typeface="Candara" panose="020E0502030303020204" pitchFamily="34" charset="0"/>
              <a:cs typeface="Arial"/>
            </a:endParaRPr>
          </a:p>
          <a:p>
            <a:pPr>
              <a:buClr>
                <a:srgbClr val="006550"/>
              </a:buClr>
              <a:buFont typeface="Wingdings"/>
              <a:buChar char=""/>
            </a:pPr>
            <a:endParaRPr lang="en-US" dirty="0">
              <a:latin typeface="Candara" panose="020E0502030303020204" pitchFamily="34" charset="0"/>
              <a:cs typeface="Times New Roman"/>
            </a:endParaRPr>
          </a:p>
          <a:p>
            <a:r>
              <a:rPr lang="en-US" b="1" spc="-4" dirty="0">
                <a:latin typeface="Candara" panose="020E0502030303020204" pitchFamily="34" charset="0"/>
                <a:cs typeface="Arial"/>
              </a:rPr>
              <a:t>Inspirational</a:t>
            </a:r>
            <a:r>
              <a:rPr lang="en-US" b="1" spc="-65" dirty="0">
                <a:latin typeface="Candara" panose="020E0502030303020204" pitchFamily="34" charset="0"/>
                <a:cs typeface="Arial"/>
              </a:rPr>
              <a:t> </a:t>
            </a:r>
            <a:r>
              <a:rPr lang="en-US" b="1" spc="-4" dirty="0">
                <a:latin typeface="Candara" panose="020E0502030303020204" pitchFamily="34" charset="0"/>
                <a:cs typeface="Arial"/>
              </a:rPr>
              <a:t>leadership</a:t>
            </a:r>
            <a:endParaRPr lang="en-US" dirty="0">
              <a:latin typeface="Candara" panose="020E0502030303020204" pitchFamily="34" charset="0"/>
              <a:cs typeface="Arial"/>
            </a:endParaRPr>
          </a:p>
          <a:p>
            <a:pPr marL="229546" indent="-219840">
              <a:buClr>
                <a:srgbClr val="006550"/>
              </a:buClr>
              <a:buFont typeface="Wingdings"/>
              <a:buChar char=""/>
              <a:tabLst>
                <a:tab pos="230032" algn="l"/>
              </a:tabLst>
            </a:pPr>
            <a:r>
              <a:rPr lang="en-US" spc="-4" dirty="0">
                <a:latin typeface="Candara" panose="020E0502030303020204" pitchFamily="34" charset="0"/>
                <a:cs typeface="Arial"/>
              </a:rPr>
              <a:t>Inspiring and guiding individuals and</a:t>
            </a:r>
            <a:r>
              <a:rPr lang="en-US" spc="-11" dirty="0">
                <a:latin typeface="Candara" panose="020E0502030303020204" pitchFamily="34" charset="0"/>
                <a:cs typeface="Arial"/>
              </a:rPr>
              <a:t> </a:t>
            </a:r>
            <a:r>
              <a:rPr lang="en-US" dirty="0">
                <a:latin typeface="Candara" panose="020E0502030303020204" pitchFamily="34" charset="0"/>
                <a:cs typeface="Arial"/>
              </a:rPr>
              <a:t>groups.</a:t>
            </a:r>
          </a:p>
          <a:p>
            <a:pPr>
              <a:buClr>
                <a:srgbClr val="006550"/>
              </a:buClr>
              <a:buFont typeface="Wingdings"/>
              <a:buChar char=""/>
            </a:pPr>
            <a:endParaRPr lang="en-US" dirty="0">
              <a:latin typeface="Candara" panose="020E0502030303020204" pitchFamily="34" charset="0"/>
              <a:cs typeface="Times New Roman"/>
            </a:endParaRPr>
          </a:p>
          <a:p>
            <a:r>
              <a:rPr lang="en-US" b="1" spc="-4" dirty="0">
                <a:latin typeface="Candara" panose="020E0502030303020204" pitchFamily="34" charset="0"/>
                <a:cs typeface="Arial"/>
              </a:rPr>
              <a:t>Coach and</a:t>
            </a:r>
            <a:r>
              <a:rPr lang="en-US" b="1" spc="-54" dirty="0">
                <a:latin typeface="Candara" panose="020E0502030303020204" pitchFamily="34" charset="0"/>
                <a:cs typeface="Arial"/>
              </a:rPr>
              <a:t> </a:t>
            </a:r>
            <a:r>
              <a:rPr lang="en-US" b="1" spc="-4" dirty="0">
                <a:latin typeface="Candara" panose="020E0502030303020204" pitchFamily="34" charset="0"/>
                <a:cs typeface="Arial"/>
              </a:rPr>
              <a:t>mentor</a:t>
            </a:r>
            <a:endParaRPr lang="en-US" dirty="0">
              <a:latin typeface="Candara" panose="020E0502030303020204" pitchFamily="34" charset="0"/>
              <a:cs typeface="Arial"/>
            </a:endParaRPr>
          </a:p>
          <a:p>
            <a:pPr marL="229546" marR="3882" indent="-219840">
              <a:buClr>
                <a:srgbClr val="006550"/>
              </a:buClr>
              <a:buFont typeface="Wingdings"/>
              <a:buChar char=""/>
              <a:tabLst>
                <a:tab pos="230032" algn="l"/>
              </a:tabLst>
            </a:pPr>
            <a:r>
              <a:rPr lang="en-US" spc="-26" dirty="0">
                <a:latin typeface="Candara" panose="020E0502030303020204" pitchFamily="34" charset="0"/>
                <a:cs typeface="Arial"/>
              </a:rPr>
              <a:t>Taking </a:t>
            </a:r>
            <a:r>
              <a:rPr lang="en-US" spc="-4" dirty="0">
                <a:latin typeface="Candara" panose="020E0502030303020204" pitchFamily="34" charset="0"/>
                <a:cs typeface="Arial"/>
              </a:rPr>
              <a:t>an </a:t>
            </a:r>
            <a:r>
              <a:rPr lang="en-US" dirty="0">
                <a:latin typeface="Candara" panose="020E0502030303020204" pitchFamily="34" charset="0"/>
                <a:cs typeface="Arial"/>
              </a:rPr>
              <a:t>active </a:t>
            </a:r>
            <a:r>
              <a:rPr lang="en-US" spc="-4" dirty="0">
                <a:latin typeface="Candara" panose="020E0502030303020204" pitchFamily="34" charset="0"/>
                <a:cs typeface="Arial"/>
              </a:rPr>
              <a:t>interest </a:t>
            </a:r>
            <a:r>
              <a:rPr lang="en-US" dirty="0">
                <a:latin typeface="Candara" panose="020E0502030303020204" pitchFamily="34" charset="0"/>
                <a:cs typeface="Arial"/>
              </a:rPr>
              <a:t>in </a:t>
            </a:r>
            <a:r>
              <a:rPr lang="en-US" spc="-4" dirty="0">
                <a:latin typeface="Candara" panose="020E0502030303020204" pitchFamily="34" charset="0"/>
                <a:cs typeface="Arial"/>
              </a:rPr>
              <a:t>others’ development  needs and bolstering their</a:t>
            </a:r>
            <a:r>
              <a:rPr lang="en-US" spc="11" dirty="0">
                <a:latin typeface="Candara" panose="020E0502030303020204" pitchFamily="34" charset="0"/>
                <a:cs typeface="Arial"/>
              </a:rPr>
              <a:t> </a:t>
            </a:r>
            <a:r>
              <a:rPr lang="en-US" dirty="0">
                <a:latin typeface="Candara" panose="020E0502030303020204" pitchFamily="34" charset="0"/>
                <a:cs typeface="Arial"/>
              </a:rPr>
              <a:t>abilities.</a:t>
            </a:r>
          </a:p>
          <a:p>
            <a:pPr>
              <a:buClr>
                <a:srgbClr val="006550"/>
              </a:buClr>
              <a:buFont typeface="Wingdings"/>
              <a:buChar char=""/>
            </a:pPr>
            <a:endParaRPr lang="en-US" dirty="0">
              <a:latin typeface="Candara" panose="020E0502030303020204" pitchFamily="34" charset="0"/>
              <a:cs typeface="Times New Roman"/>
            </a:endParaRPr>
          </a:p>
          <a:p>
            <a:r>
              <a:rPr lang="en-US" b="1" spc="-4" dirty="0">
                <a:latin typeface="Candara" panose="020E0502030303020204" pitchFamily="34" charset="0"/>
                <a:cs typeface="Arial"/>
              </a:rPr>
              <a:t>Conflict</a:t>
            </a:r>
            <a:r>
              <a:rPr lang="en-US" b="1" spc="-61" dirty="0">
                <a:latin typeface="Candara" panose="020E0502030303020204" pitchFamily="34" charset="0"/>
                <a:cs typeface="Arial"/>
              </a:rPr>
              <a:t> </a:t>
            </a:r>
            <a:r>
              <a:rPr lang="en-US" b="1" spc="-4" dirty="0">
                <a:latin typeface="Candara" panose="020E0502030303020204" pitchFamily="34" charset="0"/>
                <a:cs typeface="Arial"/>
              </a:rPr>
              <a:t>management</a:t>
            </a:r>
            <a:endParaRPr lang="en-US" dirty="0">
              <a:latin typeface="Candara" panose="020E0502030303020204" pitchFamily="34" charset="0"/>
              <a:cs typeface="Arial"/>
            </a:endParaRPr>
          </a:p>
          <a:p>
            <a:pPr marL="229546" indent="-219840">
              <a:buClr>
                <a:srgbClr val="006550"/>
              </a:buClr>
              <a:buFont typeface="Wingdings"/>
              <a:buChar char=""/>
              <a:tabLst>
                <a:tab pos="230032" algn="l"/>
              </a:tabLst>
            </a:pPr>
            <a:r>
              <a:rPr lang="en-US" spc="-4" dirty="0">
                <a:latin typeface="Candara" panose="020E0502030303020204" pitchFamily="34" charset="0"/>
                <a:cs typeface="Arial"/>
              </a:rPr>
              <a:t>Negotiating and resolving</a:t>
            </a:r>
            <a:r>
              <a:rPr lang="en-US" spc="-11" dirty="0">
                <a:latin typeface="Candara" panose="020E0502030303020204" pitchFamily="34" charset="0"/>
                <a:cs typeface="Arial"/>
              </a:rPr>
              <a:t> </a:t>
            </a:r>
            <a:r>
              <a:rPr lang="en-US" dirty="0">
                <a:latin typeface="Candara" panose="020E0502030303020204" pitchFamily="34" charset="0"/>
                <a:cs typeface="Arial"/>
              </a:rPr>
              <a:t>conflict.</a:t>
            </a:r>
          </a:p>
          <a:p>
            <a:pPr marL="229546" indent="-219840">
              <a:buClr>
                <a:srgbClr val="006550"/>
              </a:buClr>
              <a:buFont typeface="Wingdings"/>
              <a:buChar char=""/>
              <a:tabLst>
                <a:tab pos="230032" algn="l"/>
              </a:tabLst>
            </a:pPr>
            <a:endParaRPr lang="en-US" dirty="0">
              <a:latin typeface="Candara" panose="020E0502030303020204" pitchFamily="34" charset="0"/>
              <a:cs typeface="Times New Roman"/>
            </a:endParaRPr>
          </a:p>
          <a:p>
            <a:r>
              <a:rPr lang="en-US" b="1" spc="-15" dirty="0">
                <a:latin typeface="Candara" panose="020E0502030303020204" pitchFamily="34" charset="0"/>
                <a:cs typeface="Arial"/>
              </a:rPr>
              <a:t>Teamwork</a:t>
            </a:r>
            <a:endParaRPr lang="en-US" dirty="0">
              <a:latin typeface="Candara" panose="020E0502030303020204" pitchFamily="34" charset="0"/>
              <a:cs typeface="Arial"/>
            </a:endParaRPr>
          </a:p>
          <a:p>
            <a:pPr marL="229546" indent="-219840">
              <a:buClr>
                <a:srgbClr val="006550"/>
              </a:buClr>
              <a:buFont typeface="Wingdings"/>
              <a:buChar char=""/>
              <a:tabLst>
                <a:tab pos="230032" algn="l"/>
              </a:tabLst>
            </a:pPr>
            <a:r>
              <a:rPr lang="en-US" spc="-4" dirty="0">
                <a:latin typeface="Candara" panose="020E0502030303020204" pitchFamily="34" charset="0"/>
                <a:cs typeface="Arial"/>
              </a:rPr>
              <a:t>Working with others </a:t>
            </a:r>
            <a:r>
              <a:rPr lang="en-US" spc="-8" dirty="0">
                <a:latin typeface="Candara" panose="020E0502030303020204" pitchFamily="34" charset="0"/>
                <a:cs typeface="Arial"/>
              </a:rPr>
              <a:t>toward </a:t>
            </a:r>
            <a:r>
              <a:rPr lang="en-US" spc="-4" dirty="0">
                <a:latin typeface="Candara" panose="020E0502030303020204" pitchFamily="34" charset="0"/>
                <a:cs typeface="Arial"/>
              </a:rPr>
              <a:t>a shared</a:t>
            </a:r>
            <a:r>
              <a:rPr lang="en-US" spc="57" dirty="0">
                <a:latin typeface="Candara" panose="020E0502030303020204" pitchFamily="34" charset="0"/>
                <a:cs typeface="Arial"/>
              </a:rPr>
              <a:t> </a:t>
            </a:r>
            <a:r>
              <a:rPr lang="en-US" spc="-4" dirty="0">
                <a:latin typeface="Candara" panose="020E0502030303020204" pitchFamily="34" charset="0"/>
                <a:cs typeface="Arial"/>
              </a:rPr>
              <a:t>goal.</a:t>
            </a:r>
            <a:endParaRPr lang="en-US" dirty="0">
              <a:latin typeface="Candara" panose="020E0502030303020204" pitchFamily="34" charset="0"/>
              <a:cs typeface="Arial"/>
            </a:endParaRPr>
          </a:p>
          <a:p>
            <a:endParaRPr lang="en-US" dirty="0"/>
          </a:p>
        </p:txBody>
      </p:sp>
      <p:sp>
        <p:nvSpPr>
          <p:cNvPr id="4" name="Slide Number Placeholder 3"/>
          <p:cNvSpPr>
            <a:spLocks noGrp="1"/>
          </p:cNvSpPr>
          <p:nvPr>
            <p:ph type="sldNum" sz="quarter" idx="10"/>
          </p:nvPr>
        </p:nvSpPr>
        <p:spPr/>
        <p:txBody>
          <a:bodyPr/>
          <a:lstStyle/>
          <a:p>
            <a:pPr>
              <a:defRPr/>
            </a:pPr>
            <a:fld id="{9925F146-C1A8-43AB-A508-916B00187F32}" type="slidenum">
              <a:rPr lang="en-US" smtClean="0"/>
              <a:pPr>
                <a:defRPr/>
              </a:pPr>
              <a:t>45</a:t>
            </a:fld>
            <a:endParaRPr lang="en-US"/>
          </a:p>
        </p:txBody>
      </p:sp>
    </p:spTree>
    <p:extLst>
      <p:ext uri="{BB962C8B-B14F-4D97-AF65-F5344CB8AC3E}">
        <p14:creationId xmlns:p14="http://schemas.microsoft.com/office/powerpoint/2010/main" val="29905607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rPr>
              <a:t>JEN </a:t>
            </a:r>
          </a:p>
          <a:p>
            <a:pPr defTabSz="484383" eaLnBrk="1" hangingPunct="1">
              <a:spcBef>
                <a:spcPts val="0"/>
              </a:spcBef>
              <a:spcAft>
                <a:spcPts val="0"/>
              </a:spcAft>
              <a:defRPr/>
            </a:pPr>
            <a:endParaRPr lang="en-US" b="1" dirty="0"/>
          </a:p>
          <a:p>
            <a:pPr defTabSz="484383" eaLnBrk="1" hangingPunct="1">
              <a:spcBef>
                <a:spcPts val="0"/>
              </a:spcBef>
              <a:spcAft>
                <a:spcPts val="0"/>
              </a:spcAft>
              <a:defRPr/>
            </a:pPr>
            <a:r>
              <a:rPr lang="en-US" b="1" dirty="0"/>
              <a:t>Debrief: </a:t>
            </a:r>
            <a:r>
              <a:rPr lang="en-US" dirty="0"/>
              <a:t>Notice that there are very clear differences in the methods these leaders used to inspire you…</a:t>
            </a:r>
          </a:p>
          <a:p>
            <a:endParaRPr lang="en-US" dirty="0">
              <a:latin typeface="+mn-lt"/>
            </a:endParaRPr>
          </a:p>
          <a:p>
            <a:r>
              <a:rPr lang="en-US" b="1" i="1" dirty="0">
                <a:latin typeface="+mn-lt"/>
              </a:rPr>
              <a:t>Research shows that our emotions are inextricably linked to our thoughts and our behaviors - how we feel impacts how we think and what we are able to do, and well we are able to inspire and lead others</a:t>
            </a:r>
            <a:endParaRPr lang="en-US" dirty="0"/>
          </a:p>
        </p:txBody>
      </p:sp>
      <p:sp>
        <p:nvSpPr>
          <p:cNvPr id="4" name="Slide Number Placeholder 3"/>
          <p:cNvSpPr>
            <a:spLocks noGrp="1"/>
          </p:cNvSpPr>
          <p:nvPr>
            <p:ph type="sldNum" sz="quarter" idx="10"/>
          </p:nvPr>
        </p:nvSpPr>
        <p:spPr/>
        <p:txBody>
          <a:bodyPr/>
          <a:lstStyle/>
          <a:p>
            <a:fld id="{958706C7-F2C3-48B6-8A22-C484D800B5D4}" type="slidenum">
              <a:rPr lang="en-US" smtClean="0"/>
              <a:pPr/>
              <a:t>46</a:t>
            </a:fld>
            <a:endParaRPr lang="en-US"/>
          </a:p>
        </p:txBody>
      </p:sp>
    </p:spTree>
    <p:extLst>
      <p:ext uri="{BB962C8B-B14F-4D97-AF65-F5344CB8AC3E}">
        <p14:creationId xmlns:p14="http://schemas.microsoft.com/office/powerpoint/2010/main" val="8593567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925F146-C1A8-43AB-A508-916B00187F32}" type="slidenum">
              <a:rPr lang="en-US" smtClean="0"/>
              <a:pPr>
                <a:defRPr/>
              </a:pPr>
              <a:t>47</a:t>
            </a:fld>
            <a:endParaRPr lang="en-US"/>
          </a:p>
        </p:txBody>
      </p:sp>
    </p:spTree>
    <p:extLst>
      <p:ext uri="{BB962C8B-B14F-4D97-AF65-F5344CB8AC3E}">
        <p14:creationId xmlns:p14="http://schemas.microsoft.com/office/powerpoint/2010/main" val="27113117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xfrm>
            <a:off x="527937" y="5854459"/>
            <a:ext cx="4230661" cy="5547104"/>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3170" tIns="46586" rIns="93170" bIns="46586"/>
          <a:lstStyle/>
          <a:p>
            <a:pPr defTabSz="931723">
              <a:defRPr/>
            </a:pPr>
            <a:r>
              <a:rPr lang="en-US" b="1" dirty="0"/>
              <a:t>Any questions?</a:t>
            </a:r>
            <a:endParaRPr lang="en-US" altLang="en-US" dirty="0"/>
          </a:p>
        </p:txBody>
      </p:sp>
      <p:sp>
        <p:nvSpPr>
          <p:cNvPr id="58372" name="Slide Number Placeholder 3"/>
          <p:cNvSpPr>
            <a:spLocks noGrp="1"/>
          </p:cNvSpPr>
          <p:nvPr>
            <p:ph type="sldNum" sz="quarter" idx="5"/>
          </p:nvPr>
        </p:nvSpPr>
        <p:spPr>
          <a:xfrm>
            <a:off x="2995222" y="11708918"/>
            <a:ext cx="2290112" cy="616813"/>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3170" tIns="46586" rIns="93170" bIns="46586"/>
          <a:lstStyle>
            <a:lvl1pPr defTabSz="906413">
              <a:defRPr sz="2400">
                <a:solidFill>
                  <a:schemeClr val="tx1"/>
                </a:solidFill>
                <a:latin typeface="Arial" pitchFamily="34" charset="0"/>
              </a:defRPr>
            </a:lvl1pPr>
            <a:lvl2pPr marL="742909" indent="-285734" defTabSz="906413">
              <a:defRPr sz="2400">
                <a:solidFill>
                  <a:schemeClr val="tx1"/>
                </a:solidFill>
                <a:latin typeface="Arial" pitchFamily="34" charset="0"/>
              </a:defRPr>
            </a:lvl2pPr>
            <a:lvl3pPr marL="1142937" indent="-228587" defTabSz="906413">
              <a:defRPr sz="2400">
                <a:solidFill>
                  <a:schemeClr val="tx1"/>
                </a:solidFill>
                <a:latin typeface="Arial" pitchFamily="34" charset="0"/>
              </a:defRPr>
            </a:lvl3pPr>
            <a:lvl4pPr marL="1600111" indent="-228587" defTabSz="906413">
              <a:defRPr sz="2400">
                <a:solidFill>
                  <a:schemeClr val="tx1"/>
                </a:solidFill>
                <a:latin typeface="Arial" pitchFamily="34" charset="0"/>
              </a:defRPr>
            </a:lvl4pPr>
            <a:lvl5pPr marL="2057287" indent="-228587" defTabSz="906413">
              <a:defRPr sz="2400">
                <a:solidFill>
                  <a:schemeClr val="tx1"/>
                </a:solidFill>
                <a:latin typeface="Arial" pitchFamily="34" charset="0"/>
              </a:defRPr>
            </a:lvl5pPr>
            <a:lvl6pPr marL="2514461" indent="-228587" defTabSz="906413" eaLnBrk="0" fontAlgn="base" hangingPunct="0">
              <a:spcBef>
                <a:spcPct val="0"/>
              </a:spcBef>
              <a:spcAft>
                <a:spcPct val="0"/>
              </a:spcAft>
              <a:defRPr sz="2400">
                <a:solidFill>
                  <a:schemeClr val="tx1"/>
                </a:solidFill>
                <a:latin typeface="Arial" pitchFamily="34" charset="0"/>
              </a:defRPr>
            </a:lvl6pPr>
            <a:lvl7pPr marL="2971635" indent="-228587" defTabSz="906413" eaLnBrk="0" fontAlgn="base" hangingPunct="0">
              <a:spcBef>
                <a:spcPct val="0"/>
              </a:spcBef>
              <a:spcAft>
                <a:spcPct val="0"/>
              </a:spcAft>
              <a:defRPr sz="2400">
                <a:solidFill>
                  <a:schemeClr val="tx1"/>
                </a:solidFill>
                <a:latin typeface="Arial" pitchFamily="34" charset="0"/>
              </a:defRPr>
            </a:lvl7pPr>
            <a:lvl8pPr marL="3428811" indent="-228587" defTabSz="906413" eaLnBrk="0" fontAlgn="base" hangingPunct="0">
              <a:spcBef>
                <a:spcPct val="0"/>
              </a:spcBef>
              <a:spcAft>
                <a:spcPct val="0"/>
              </a:spcAft>
              <a:defRPr sz="2400">
                <a:solidFill>
                  <a:schemeClr val="tx1"/>
                </a:solidFill>
                <a:latin typeface="Arial" pitchFamily="34" charset="0"/>
              </a:defRPr>
            </a:lvl8pPr>
            <a:lvl9pPr marL="3885985" indent="-228587" defTabSz="906413" eaLnBrk="0" fontAlgn="base" hangingPunct="0">
              <a:spcBef>
                <a:spcPct val="0"/>
              </a:spcBef>
              <a:spcAft>
                <a:spcPct val="0"/>
              </a:spcAft>
              <a:defRPr sz="2400">
                <a:solidFill>
                  <a:schemeClr val="tx1"/>
                </a:solidFill>
                <a:latin typeface="Arial" pitchFamily="34" charset="0"/>
              </a:defRPr>
            </a:lvl9pPr>
          </a:lstStyle>
          <a:p>
            <a:fld id="{B799700C-7F06-43E2-8CF7-65156FF0D456}" type="slidenum">
              <a:rPr lang="en-US" altLang="en-US" b="1" smtClean="0">
                <a:latin typeface="Times New Roman" pitchFamily="18" charset="0"/>
              </a:rPr>
              <a:pPr/>
              <a:t>48</a:t>
            </a:fld>
            <a:endParaRPr lang="en-US" altLang="en-US" b="1">
              <a:latin typeface="Times New Roman" pitchFamily="18" charset="0"/>
            </a:endParaRPr>
          </a:p>
        </p:txBody>
      </p:sp>
    </p:spTree>
    <p:extLst>
      <p:ext uri="{BB962C8B-B14F-4D97-AF65-F5344CB8AC3E}">
        <p14:creationId xmlns:p14="http://schemas.microsoft.com/office/powerpoint/2010/main" val="15646925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rPr>
              <a:t>JEN </a:t>
            </a:r>
          </a:p>
          <a:p>
            <a:pPr defTabSz="484383" eaLnBrk="1" hangingPunct="1">
              <a:spcBef>
                <a:spcPts val="0"/>
              </a:spcBef>
              <a:spcAft>
                <a:spcPts val="0"/>
              </a:spcAft>
              <a:defRPr/>
            </a:pPr>
            <a:endParaRPr lang="en-US" b="1" dirty="0"/>
          </a:p>
          <a:p>
            <a:pPr defTabSz="484383" eaLnBrk="1" hangingPunct="1">
              <a:spcBef>
                <a:spcPts val="0"/>
              </a:spcBef>
              <a:spcAft>
                <a:spcPts val="0"/>
              </a:spcAft>
              <a:defRPr/>
            </a:pPr>
            <a:r>
              <a:rPr lang="en-US" b="1" dirty="0"/>
              <a:t>Debrief: </a:t>
            </a:r>
            <a:r>
              <a:rPr lang="en-US" dirty="0"/>
              <a:t>Notice that there are very clear differences in the methods these leaders used to inspire you…</a:t>
            </a:r>
          </a:p>
          <a:p>
            <a:endParaRPr lang="en-US" dirty="0">
              <a:latin typeface="+mn-lt"/>
            </a:endParaRPr>
          </a:p>
          <a:p>
            <a:r>
              <a:rPr lang="en-US" b="1" i="1" dirty="0">
                <a:latin typeface="+mn-lt"/>
              </a:rPr>
              <a:t>Research shows that our emotions are inextricably linked to our thoughts and our behaviors - how we feel impacts how we think and what we are able to do, and well we are able to inspire and lead others</a:t>
            </a:r>
            <a:endParaRPr lang="en-US" dirty="0"/>
          </a:p>
        </p:txBody>
      </p:sp>
      <p:sp>
        <p:nvSpPr>
          <p:cNvPr id="4" name="Slide Number Placeholder 3"/>
          <p:cNvSpPr>
            <a:spLocks noGrp="1"/>
          </p:cNvSpPr>
          <p:nvPr>
            <p:ph type="sldNum" sz="quarter" idx="10"/>
          </p:nvPr>
        </p:nvSpPr>
        <p:spPr/>
        <p:txBody>
          <a:bodyPr/>
          <a:lstStyle/>
          <a:p>
            <a:fld id="{958706C7-F2C3-48B6-8A22-C484D800B5D4}" type="slidenum">
              <a:rPr lang="en-US" smtClean="0"/>
              <a:pPr/>
              <a:t>49</a:t>
            </a:fld>
            <a:endParaRPr lang="en-US"/>
          </a:p>
        </p:txBody>
      </p:sp>
    </p:spTree>
    <p:extLst>
      <p:ext uri="{BB962C8B-B14F-4D97-AF65-F5344CB8AC3E}">
        <p14:creationId xmlns:p14="http://schemas.microsoft.com/office/powerpoint/2010/main" val="28315210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925F146-C1A8-43AB-A508-916B00187F32}" type="slidenum">
              <a:rPr lang="en-US" smtClean="0"/>
              <a:pPr>
                <a:defRPr/>
              </a:pPr>
              <a:t>50</a:t>
            </a:fld>
            <a:endParaRPr lang="en-US"/>
          </a:p>
        </p:txBody>
      </p:sp>
    </p:spTree>
    <p:extLst>
      <p:ext uri="{BB962C8B-B14F-4D97-AF65-F5344CB8AC3E}">
        <p14:creationId xmlns:p14="http://schemas.microsoft.com/office/powerpoint/2010/main" val="12262719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venir Book" panose="02000503020000020003" pitchFamily="2" charset="0"/>
              </a:rPr>
              <a:t>Master leadership skills </a:t>
            </a:r>
            <a:r>
              <a:rPr lang="en-US" dirty="0">
                <a:latin typeface="Avenir Book" panose="02000503020000020003" pitchFamily="2" charset="0"/>
              </a:rPr>
              <a:t>in emotional and social intelligence and leading personal and organizational change from other aspiring leaders in a variety of backgrounds.</a:t>
            </a:r>
          </a:p>
          <a:p>
            <a:r>
              <a:rPr lang="en-US" b="1" dirty="0">
                <a:latin typeface="Avenir Book" panose="02000503020000020003" pitchFamily="2" charset="0"/>
              </a:rPr>
              <a:t>Adopt an innovation/entrepreneurial mindset </a:t>
            </a:r>
            <a:r>
              <a:rPr lang="en-US" dirty="0">
                <a:latin typeface="Avenir Book" panose="02000503020000020003" pitchFamily="2" charset="0"/>
              </a:rPr>
              <a:t>toward leadership to embrace innovation and change and drive renewal from within your organization.</a:t>
            </a:r>
            <a:endParaRPr lang="en-US" b="1" dirty="0">
              <a:latin typeface="Avenir Book" panose="02000503020000020003" pitchFamily="2" charset="0"/>
            </a:endParaRPr>
          </a:p>
          <a:p>
            <a:r>
              <a:rPr lang="en-US" b="1" dirty="0">
                <a:latin typeface="Avenir Book" panose="02000503020000020003" pitchFamily="2" charset="0"/>
              </a:rPr>
              <a:t>Gain foundational business knowledge</a:t>
            </a:r>
            <a:r>
              <a:rPr lang="en-US" dirty="0">
                <a:latin typeface="Avenir Book" panose="02000503020000020003" pitchFamily="2" charset="0"/>
              </a:rPr>
              <a:t> of finance, accounting, entrepreneurship and innovation that will help you add value to any organization.</a:t>
            </a:r>
          </a:p>
          <a:p>
            <a:r>
              <a:rPr lang="en-US" b="1" dirty="0">
                <a:latin typeface="Avenir Book" panose="02000503020000020003" pitchFamily="2" charset="0"/>
              </a:rPr>
              <a:t>Discover how to serve key stakeholders</a:t>
            </a:r>
            <a:r>
              <a:rPr lang="en-US" dirty="0">
                <a:latin typeface="Avenir Book" panose="02000503020000020003" pitchFamily="2" charset="0"/>
              </a:rPr>
              <a:t> while maintaining socially responsible business practices</a:t>
            </a:r>
          </a:p>
          <a:p>
            <a:endParaRPr lang="en-US" dirty="0"/>
          </a:p>
        </p:txBody>
      </p:sp>
      <p:sp>
        <p:nvSpPr>
          <p:cNvPr id="4" name="Slide Number Placeholder 3"/>
          <p:cNvSpPr>
            <a:spLocks noGrp="1"/>
          </p:cNvSpPr>
          <p:nvPr>
            <p:ph type="sldNum" sz="quarter" idx="10"/>
          </p:nvPr>
        </p:nvSpPr>
        <p:spPr/>
        <p:txBody>
          <a:bodyPr/>
          <a:lstStyle/>
          <a:p>
            <a:fld id="{20E8790B-8D1C-4A6D-B486-C7C8DA656728}" type="slidenum">
              <a:rPr lang="en-US" smtClean="0"/>
              <a:t>51</a:t>
            </a:fld>
            <a:endParaRPr lang="en-US"/>
          </a:p>
        </p:txBody>
      </p:sp>
    </p:spTree>
    <p:extLst>
      <p:ext uri="{BB962C8B-B14F-4D97-AF65-F5344CB8AC3E}">
        <p14:creationId xmlns:p14="http://schemas.microsoft.com/office/powerpoint/2010/main" val="624512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5A1EF9-8DEC-0646-8F9C-98F1C770E882}" type="slidenum">
              <a:rPr lang="en-US" smtClean="0"/>
              <a:pPr/>
              <a:t>4</a:t>
            </a:fld>
            <a:endParaRPr lang="en-US"/>
          </a:p>
        </p:txBody>
      </p:sp>
    </p:spTree>
    <p:extLst>
      <p:ext uri="{BB962C8B-B14F-4D97-AF65-F5344CB8AC3E}">
        <p14:creationId xmlns:p14="http://schemas.microsoft.com/office/powerpoint/2010/main" val="223404178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9925F146-C1A8-43AB-A508-916B00187F32}" type="slidenum">
              <a:rPr lang="en-US" smtClean="0"/>
              <a:pPr>
                <a:defRPr/>
              </a:pPr>
              <a:t>52</a:t>
            </a:fld>
            <a:endParaRPr lang="en-US"/>
          </a:p>
        </p:txBody>
      </p:sp>
    </p:spTree>
    <p:extLst>
      <p:ext uri="{BB962C8B-B14F-4D97-AF65-F5344CB8AC3E}">
        <p14:creationId xmlns:p14="http://schemas.microsoft.com/office/powerpoint/2010/main" val="176216777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925F146-C1A8-43AB-A508-916B00187F32}" type="slidenum">
              <a:rPr lang="en-US" smtClean="0"/>
              <a:pPr>
                <a:defRPr/>
              </a:pPr>
              <a:t>53</a:t>
            </a:fld>
            <a:endParaRPr lang="en-US"/>
          </a:p>
        </p:txBody>
      </p:sp>
    </p:spTree>
    <p:extLst>
      <p:ext uri="{BB962C8B-B14F-4D97-AF65-F5344CB8AC3E}">
        <p14:creationId xmlns:p14="http://schemas.microsoft.com/office/powerpoint/2010/main" val="328742495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E8790B-8D1C-4A6D-B486-C7C8DA656728}" type="slidenum">
              <a:rPr lang="en-US" smtClean="0"/>
              <a:t>54</a:t>
            </a:fld>
            <a:endParaRPr lang="en-US"/>
          </a:p>
        </p:txBody>
      </p:sp>
    </p:spTree>
    <p:extLst>
      <p:ext uri="{BB962C8B-B14F-4D97-AF65-F5344CB8AC3E}">
        <p14:creationId xmlns:p14="http://schemas.microsoft.com/office/powerpoint/2010/main" val="372447178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would be grateful to you to send any interested parties to us. Kari is putting the information in the chat. Also the </a:t>
            </a:r>
            <a:r>
              <a:rPr lang="en-US" dirty="0" err="1"/>
              <a:t>url</a:t>
            </a:r>
            <a:r>
              <a:rPr lang="en-US" dirty="0"/>
              <a:t> and our emails.</a:t>
            </a:r>
          </a:p>
        </p:txBody>
      </p:sp>
      <p:sp>
        <p:nvSpPr>
          <p:cNvPr id="4" name="Slide Number Placeholder 3"/>
          <p:cNvSpPr>
            <a:spLocks noGrp="1"/>
          </p:cNvSpPr>
          <p:nvPr>
            <p:ph type="sldNum" sz="quarter" idx="5"/>
          </p:nvPr>
        </p:nvSpPr>
        <p:spPr/>
        <p:txBody>
          <a:bodyPr/>
          <a:lstStyle/>
          <a:p>
            <a:pPr>
              <a:defRPr/>
            </a:pPr>
            <a:fld id="{9925F146-C1A8-43AB-A508-916B00187F32}" type="slidenum">
              <a:rPr lang="en-US" smtClean="0"/>
              <a:pPr>
                <a:defRPr/>
              </a:pPr>
              <a:t>55</a:t>
            </a:fld>
            <a:endParaRPr lang="en-US"/>
          </a:p>
        </p:txBody>
      </p:sp>
    </p:spTree>
    <p:extLst>
      <p:ext uri="{BB962C8B-B14F-4D97-AF65-F5344CB8AC3E}">
        <p14:creationId xmlns:p14="http://schemas.microsoft.com/office/powerpoint/2010/main" val="396479351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925F146-C1A8-43AB-A508-916B00187F32}" type="slidenum">
              <a:rPr lang="en-US" smtClean="0"/>
              <a:pPr>
                <a:defRPr/>
              </a:pPr>
              <a:t>56</a:t>
            </a:fld>
            <a:endParaRPr lang="en-US"/>
          </a:p>
        </p:txBody>
      </p:sp>
    </p:spTree>
    <p:extLst>
      <p:ext uri="{BB962C8B-B14F-4D97-AF65-F5344CB8AC3E}">
        <p14:creationId xmlns:p14="http://schemas.microsoft.com/office/powerpoint/2010/main" val="11436901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925F146-C1A8-43AB-A508-916B00187F32}" type="slidenum">
              <a:rPr lang="en-US" smtClean="0"/>
              <a:pPr>
                <a:defRPr/>
              </a:pPr>
              <a:t>6</a:t>
            </a:fld>
            <a:endParaRPr lang="en-US"/>
          </a:p>
        </p:txBody>
      </p:sp>
    </p:spTree>
    <p:extLst>
      <p:ext uri="{BB962C8B-B14F-4D97-AF65-F5344CB8AC3E}">
        <p14:creationId xmlns:p14="http://schemas.microsoft.com/office/powerpoint/2010/main" val="5594103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706" marR="16501"/>
            <a:r>
              <a:rPr lang="en-US" dirty="0">
                <a:solidFill>
                  <a:srgbClr val="002D5C"/>
                </a:solidFill>
                <a:latin typeface="Candara" panose="020E0502030303020204" pitchFamily="34" charset="0"/>
                <a:cs typeface="Arial"/>
              </a:rPr>
              <a:t>“In a study </a:t>
            </a:r>
            <a:r>
              <a:rPr lang="en-US" spc="-4" dirty="0">
                <a:solidFill>
                  <a:srgbClr val="002D5C"/>
                </a:solidFill>
                <a:latin typeface="Candara" panose="020E0502030303020204" pitchFamily="34" charset="0"/>
                <a:cs typeface="Arial"/>
              </a:rPr>
              <a:t>of 300 top-level executives </a:t>
            </a:r>
            <a:r>
              <a:rPr lang="en-US" dirty="0">
                <a:solidFill>
                  <a:srgbClr val="002D5C"/>
                </a:solidFill>
                <a:latin typeface="Candara" panose="020E0502030303020204" pitchFamily="34" charset="0"/>
                <a:cs typeface="Arial"/>
              </a:rPr>
              <a:t>from</a:t>
            </a:r>
            <a:r>
              <a:rPr lang="en-US" spc="-107" dirty="0">
                <a:solidFill>
                  <a:srgbClr val="002D5C"/>
                </a:solidFill>
                <a:latin typeface="Candara" panose="020E0502030303020204" pitchFamily="34" charset="0"/>
                <a:cs typeface="Arial"/>
              </a:rPr>
              <a:t> </a:t>
            </a:r>
            <a:r>
              <a:rPr lang="en-US" spc="-4" dirty="0">
                <a:solidFill>
                  <a:srgbClr val="002D5C"/>
                </a:solidFill>
                <a:latin typeface="Candara" panose="020E0502030303020204" pitchFamily="34" charset="0"/>
                <a:cs typeface="Arial"/>
              </a:rPr>
              <a:t>15  global companies, 85-90% of leadership  </a:t>
            </a:r>
            <a:r>
              <a:rPr lang="en-US" dirty="0">
                <a:solidFill>
                  <a:srgbClr val="002D5C"/>
                </a:solidFill>
                <a:latin typeface="Candara" panose="020E0502030303020204" pitchFamily="34" charset="0"/>
                <a:cs typeface="Arial"/>
              </a:rPr>
              <a:t>success </a:t>
            </a:r>
            <a:r>
              <a:rPr lang="en-US" spc="-8" dirty="0">
                <a:solidFill>
                  <a:srgbClr val="002D5C"/>
                </a:solidFill>
                <a:latin typeface="Candara" panose="020E0502030303020204" pitchFamily="34" charset="0"/>
                <a:cs typeface="Arial"/>
              </a:rPr>
              <a:t>was </a:t>
            </a:r>
            <a:r>
              <a:rPr lang="en-US" dirty="0">
                <a:solidFill>
                  <a:srgbClr val="002D5C"/>
                </a:solidFill>
                <a:latin typeface="Candara" panose="020E0502030303020204" pitchFamily="34" charset="0"/>
                <a:cs typeface="Arial"/>
              </a:rPr>
              <a:t>linked to social </a:t>
            </a:r>
            <a:r>
              <a:rPr lang="en-US" spc="-4" dirty="0">
                <a:solidFill>
                  <a:srgbClr val="002D5C"/>
                </a:solidFill>
                <a:latin typeface="Candara" panose="020E0502030303020204" pitchFamily="34" charset="0"/>
                <a:cs typeface="Arial"/>
              </a:rPr>
              <a:t>and emotional  intelligence.”</a:t>
            </a:r>
            <a:endParaRPr lang="en-US" dirty="0">
              <a:latin typeface="Candara" panose="020E0502030303020204" pitchFamily="34" charset="0"/>
              <a:cs typeface="Arial"/>
            </a:endParaRPr>
          </a:p>
          <a:p>
            <a:pPr marL="9706" marR="153354">
              <a:lnSpc>
                <a:spcPts val="994"/>
              </a:lnSpc>
              <a:spcBef>
                <a:spcPts val="615"/>
              </a:spcBef>
            </a:pPr>
            <a:r>
              <a:rPr lang="en-US" sz="1100" b="1" i="1" spc="-4" dirty="0">
                <a:solidFill>
                  <a:srgbClr val="3E3E3E"/>
                </a:solidFill>
                <a:latin typeface="Candara" panose="020E0502030303020204" pitchFamily="34" charset="0"/>
                <a:cs typeface="Arial"/>
              </a:rPr>
              <a:t>Competency Assessment Methods: History and  State of the Art, Lyle Spencer</a:t>
            </a:r>
            <a:r>
              <a:rPr lang="en-US" sz="1100" i="1" spc="-4" dirty="0">
                <a:solidFill>
                  <a:srgbClr val="3E3E3E"/>
                </a:solidFill>
                <a:latin typeface="Candara" panose="020E0502030303020204" pitchFamily="34" charset="0"/>
                <a:cs typeface="Arial"/>
              </a:rPr>
              <a:t>,</a:t>
            </a:r>
            <a:r>
              <a:rPr lang="en-US" sz="1100" i="1" spc="-31" dirty="0">
                <a:solidFill>
                  <a:srgbClr val="3E3E3E"/>
                </a:solidFill>
                <a:latin typeface="Candara" panose="020E0502030303020204" pitchFamily="34" charset="0"/>
                <a:cs typeface="Arial"/>
              </a:rPr>
              <a:t> </a:t>
            </a:r>
            <a:r>
              <a:rPr lang="en-US" sz="1100" i="1" spc="-4" dirty="0">
                <a:solidFill>
                  <a:srgbClr val="3E3E3E"/>
                </a:solidFill>
                <a:latin typeface="Candara" panose="020E0502030303020204" pitchFamily="34" charset="0"/>
                <a:cs typeface="Arial"/>
              </a:rPr>
              <a:t>1997</a:t>
            </a:r>
            <a:endParaRPr lang="en-US" sz="1100" dirty="0">
              <a:latin typeface="Candara" panose="020E0502030303020204" pitchFamily="34" charset="0"/>
              <a:cs typeface="Arial"/>
            </a:endParaRPr>
          </a:p>
          <a:p>
            <a:pPr marL="9706" marR="3882"/>
            <a:endParaRPr lang="en-US" sz="1100" dirty="0">
              <a:solidFill>
                <a:srgbClr val="002D5C"/>
              </a:solidFill>
              <a:latin typeface="Candara" panose="020E0502030303020204" pitchFamily="34" charset="0"/>
              <a:cs typeface="Arial"/>
            </a:endParaRPr>
          </a:p>
          <a:p>
            <a:pPr marL="9706" marR="3882"/>
            <a:r>
              <a:rPr lang="en-US" sz="1100" dirty="0">
                <a:solidFill>
                  <a:srgbClr val="002D5C"/>
                </a:solidFill>
                <a:latin typeface="Candara" panose="020E0502030303020204" pitchFamily="34" charset="0"/>
                <a:cs typeface="Arial"/>
              </a:rPr>
              <a:t>“In a study </a:t>
            </a:r>
            <a:r>
              <a:rPr lang="en-US" sz="1100" spc="-4" dirty="0">
                <a:solidFill>
                  <a:srgbClr val="002D5C"/>
                </a:solidFill>
                <a:latin typeface="Candara" panose="020E0502030303020204" pitchFamily="34" charset="0"/>
                <a:cs typeface="Arial"/>
              </a:rPr>
              <a:t>of 100 leaders </a:t>
            </a:r>
            <a:r>
              <a:rPr lang="en-US" sz="1100" dirty="0">
                <a:solidFill>
                  <a:srgbClr val="002D5C"/>
                </a:solidFill>
                <a:latin typeface="Candara" panose="020E0502030303020204" pitchFamily="34" charset="0"/>
                <a:cs typeface="Arial"/>
              </a:rPr>
              <a:t>from</a:t>
            </a:r>
            <a:r>
              <a:rPr lang="en-US" sz="1100" spc="-129" dirty="0">
                <a:solidFill>
                  <a:srgbClr val="002D5C"/>
                </a:solidFill>
                <a:latin typeface="Candara" panose="020E0502030303020204" pitchFamily="34" charset="0"/>
                <a:cs typeface="Arial"/>
              </a:rPr>
              <a:t> </a:t>
            </a:r>
            <a:r>
              <a:rPr lang="en-US" sz="1100" dirty="0">
                <a:solidFill>
                  <a:srgbClr val="002D5C"/>
                </a:solidFill>
                <a:latin typeface="Candara" panose="020E0502030303020204" pitchFamily="34" charset="0"/>
                <a:cs typeface="Arial"/>
              </a:rPr>
              <a:t>family  firms – </a:t>
            </a:r>
            <a:r>
              <a:rPr lang="en-US" sz="1100" spc="-4" dirty="0">
                <a:solidFill>
                  <a:srgbClr val="002D5C"/>
                </a:solidFill>
                <a:latin typeface="Candara" panose="020E0502030303020204" pitchFamily="34" charset="0"/>
                <a:cs typeface="Arial"/>
              </a:rPr>
              <a:t>with revenues ranging </a:t>
            </a:r>
            <a:r>
              <a:rPr lang="en-US" sz="1100" dirty="0">
                <a:solidFill>
                  <a:srgbClr val="002D5C"/>
                </a:solidFill>
                <a:latin typeface="Candara" panose="020E0502030303020204" pitchFamily="34" charset="0"/>
                <a:cs typeface="Arial"/>
              </a:rPr>
              <a:t>from  </a:t>
            </a:r>
            <a:r>
              <a:rPr lang="en-US" sz="1100" spc="-4" dirty="0">
                <a:solidFill>
                  <a:srgbClr val="002D5C"/>
                </a:solidFill>
                <a:latin typeface="Candara" panose="020E0502030303020204" pitchFamily="34" charset="0"/>
                <a:cs typeface="Arial"/>
              </a:rPr>
              <a:t>under $25M </a:t>
            </a:r>
            <a:r>
              <a:rPr lang="en-US" sz="1100" dirty="0">
                <a:solidFill>
                  <a:srgbClr val="002D5C"/>
                </a:solidFill>
                <a:latin typeface="Candara" panose="020E0502030303020204" pitchFamily="34" charset="0"/>
                <a:cs typeface="Arial"/>
              </a:rPr>
              <a:t>to </a:t>
            </a:r>
            <a:r>
              <a:rPr lang="en-US" sz="1100" spc="-8" dirty="0">
                <a:solidFill>
                  <a:srgbClr val="002D5C"/>
                </a:solidFill>
                <a:latin typeface="Candara" panose="020E0502030303020204" pitchFamily="34" charset="0"/>
                <a:cs typeface="Arial"/>
              </a:rPr>
              <a:t>over </a:t>
            </a:r>
            <a:r>
              <a:rPr lang="en-US" sz="1100" spc="-4" dirty="0">
                <a:solidFill>
                  <a:srgbClr val="002D5C"/>
                </a:solidFill>
                <a:latin typeface="Candara" panose="020E0502030303020204" pitchFamily="34" charset="0"/>
                <a:cs typeface="Arial"/>
              </a:rPr>
              <a:t>$500M </a:t>
            </a:r>
            <a:r>
              <a:rPr lang="en-US" sz="1100" dirty="0">
                <a:solidFill>
                  <a:srgbClr val="002D5C"/>
                </a:solidFill>
                <a:latin typeface="Candara" panose="020E0502030303020204" pitchFamily="34" charset="0"/>
                <a:cs typeface="Arial"/>
              </a:rPr>
              <a:t>–  </a:t>
            </a:r>
            <a:r>
              <a:rPr lang="en-US" sz="1100" spc="-4" dirty="0">
                <a:solidFill>
                  <a:srgbClr val="002D5C"/>
                </a:solidFill>
                <a:latin typeface="Candara" panose="020E0502030303020204" pitchFamily="34" charset="0"/>
                <a:cs typeface="Arial"/>
              </a:rPr>
              <a:t>emotional and </a:t>
            </a:r>
            <a:r>
              <a:rPr lang="en-US" sz="1100" dirty="0">
                <a:solidFill>
                  <a:srgbClr val="002D5C"/>
                </a:solidFill>
                <a:latin typeface="Candara" panose="020E0502030303020204" pitchFamily="34" charset="0"/>
                <a:cs typeface="Arial"/>
              </a:rPr>
              <a:t>social </a:t>
            </a:r>
            <a:r>
              <a:rPr lang="en-US" sz="1100" spc="-4" dirty="0">
                <a:solidFill>
                  <a:srgbClr val="002D5C"/>
                </a:solidFill>
                <a:latin typeface="Candara" panose="020E0502030303020204" pitchFamily="34" charset="0"/>
                <a:cs typeface="Arial"/>
              </a:rPr>
              <a:t>intelligence  explained </a:t>
            </a:r>
            <a:r>
              <a:rPr lang="en-US" sz="1100" dirty="0">
                <a:solidFill>
                  <a:srgbClr val="002D5C"/>
                </a:solidFill>
                <a:latin typeface="Candara" panose="020E0502030303020204" pitchFamily="34" charset="0"/>
                <a:cs typeface="Arial"/>
              </a:rPr>
              <a:t>⅔ </a:t>
            </a:r>
            <a:r>
              <a:rPr lang="en-US" sz="1100" spc="-4" dirty="0">
                <a:solidFill>
                  <a:srgbClr val="002D5C"/>
                </a:solidFill>
                <a:latin typeface="Candara" panose="020E0502030303020204" pitchFamily="34" charset="0"/>
                <a:cs typeface="Arial"/>
              </a:rPr>
              <a:t>of </a:t>
            </a:r>
            <a:r>
              <a:rPr lang="en-US" sz="1100" dirty="0">
                <a:solidFill>
                  <a:srgbClr val="002D5C"/>
                </a:solidFill>
                <a:latin typeface="Candara" panose="020E0502030303020204" pitchFamily="34" charset="0"/>
                <a:cs typeface="Arial"/>
              </a:rPr>
              <a:t>the </a:t>
            </a:r>
            <a:r>
              <a:rPr lang="en-US" sz="1100" spc="-4" dirty="0">
                <a:solidFill>
                  <a:srgbClr val="002D5C"/>
                </a:solidFill>
                <a:latin typeface="Candara" panose="020E0502030303020204" pitchFamily="34" charset="0"/>
                <a:cs typeface="Arial"/>
              </a:rPr>
              <a:t>variance </a:t>
            </a:r>
            <a:r>
              <a:rPr lang="en-US" sz="1100" dirty="0">
                <a:solidFill>
                  <a:srgbClr val="002D5C"/>
                </a:solidFill>
                <a:latin typeface="Candara" panose="020E0502030303020204" pitchFamily="34" charset="0"/>
                <a:cs typeface="Arial"/>
              </a:rPr>
              <a:t>in  </a:t>
            </a:r>
            <a:r>
              <a:rPr lang="en-US" sz="1100" spc="-4" dirty="0">
                <a:solidFill>
                  <a:srgbClr val="002D5C"/>
                </a:solidFill>
                <a:latin typeface="Candara" panose="020E0502030303020204" pitchFamily="34" charset="0"/>
                <a:cs typeface="Arial"/>
              </a:rPr>
              <a:t>leadership</a:t>
            </a:r>
            <a:r>
              <a:rPr lang="en-US" sz="1100" spc="-61" dirty="0">
                <a:solidFill>
                  <a:srgbClr val="002D5C"/>
                </a:solidFill>
                <a:latin typeface="Candara" panose="020E0502030303020204" pitchFamily="34" charset="0"/>
                <a:cs typeface="Arial"/>
              </a:rPr>
              <a:t> </a:t>
            </a:r>
            <a:r>
              <a:rPr lang="en-US" sz="1100" spc="-4" dirty="0">
                <a:solidFill>
                  <a:srgbClr val="002D5C"/>
                </a:solidFill>
                <a:latin typeface="Candara" panose="020E0502030303020204" pitchFamily="34" charset="0"/>
                <a:cs typeface="Arial"/>
              </a:rPr>
              <a:t>effectiveness.”</a:t>
            </a:r>
            <a:endParaRPr lang="en-US" sz="1100" dirty="0">
              <a:latin typeface="Candara" panose="020E0502030303020204" pitchFamily="34" charset="0"/>
              <a:cs typeface="Arial"/>
            </a:endParaRPr>
          </a:p>
          <a:p>
            <a:pPr marL="9706">
              <a:spcBef>
                <a:spcPts val="493"/>
              </a:spcBef>
            </a:pPr>
            <a:r>
              <a:rPr lang="en-US" sz="1000" b="1" i="1" spc="-4" dirty="0">
                <a:solidFill>
                  <a:srgbClr val="3E3E3E"/>
                </a:solidFill>
                <a:latin typeface="Candara" panose="020E0502030303020204" pitchFamily="34" charset="0"/>
                <a:cs typeface="Arial"/>
              </a:rPr>
              <a:t>Miller</a:t>
            </a:r>
            <a:r>
              <a:rPr lang="en-US" sz="1000" i="1" spc="-4" dirty="0">
                <a:solidFill>
                  <a:srgbClr val="3E3E3E"/>
                </a:solidFill>
                <a:latin typeface="Candara" panose="020E0502030303020204" pitchFamily="34" charset="0"/>
                <a:cs typeface="Arial"/>
              </a:rPr>
              <a:t>,</a:t>
            </a:r>
            <a:r>
              <a:rPr lang="en-US" sz="1000" i="1" spc="-39" dirty="0">
                <a:solidFill>
                  <a:srgbClr val="3E3E3E"/>
                </a:solidFill>
                <a:latin typeface="Candara" panose="020E0502030303020204" pitchFamily="34" charset="0"/>
                <a:cs typeface="Arial"/>
              </a:rPr>
              <a:t> </a:t>
            </a:r>
            <a:r>
              <a:rPr lang="en-US" sz="1000" i="1" spc="-4" dirty="0">
                <a:solidFill>
                  <a:srgbClr val="3E3E3E"/>
                </a:solidFill>
                <a:latin typeface="Candara" panose="020E0502030303020204" pitchFamily="34" charset="0"/>
                <a:cs typeface="Arial"/>
              </a:rPr>
              <a:t>2015</a:t>
            </a:r>
          </a:p>
          <a:p>
            <a:pPr marL="9706">
              <a:spcBef>
                <a:spcPts val="493"/>
              </a:spcBef>
            </a:pPr>
            <a:endParaRPr lang="en-US" sz="1000" i="1" spc="-4" dirty="0">
              <a:solidFill>
                <a:srgbClr val="3E3E3E"/>
              </a:solidFill>
              <a:latin typeface="Candara" panose="020E0502030303020204" pitchFamily="34" charset="0"/>
              <a:cs typeface="Arial"/>
            </a:endParaRPr>
          </a:p>
          <a:p>
            <a:pPr marL="9706" marR="3882">
              <a:spcBef>
                <a:spcPts val="626"/>
              </a:spcBef>
            </a:pPr>
            <a:r>
              <a:rPr lang="en-US" sz="800" spc="-4" dirty="0">
                <a:solidFill>
                  <a:srgbClr val="002D5C"/>
                </a:solidFill>
                <a:latin typeface="Candara" panose="020E0502030303020204" pitchFamily="34" charset="0"/>
                <a:cs typeface="Arial"/>
              </a:rPr>
              <a:t>“Research </a:t>
            </a:r>
            <a:r>
              <a:rPr lang="en-US" sz="800" dirty="0">
                <a:solidFill>
                  <a:srgbClr val="002D5C"/>
                </a:solidFill>
                <a:latin typeface="Candara" panose="020E0502030303020204" pitchFamily="34" charset="0"/>
                <a:cs typeface="Arial"/>
              </a:rPr>
              <a:t>in </a:t>
            </a:r>
            <a:r>
              <a:rPr lang="en-US" sz="800" spc="-8" dirty="0">
                <a:solidFill>
                  <a:srgbClr val="002D5C"/>
                </a:solidFill>
                <a:latin typeface="Candara" panose="020E0502030303020204" pitchFamily="34" charset="0"/>
                <a:cs typeface="Arial"/>
              </a:rPr>
              <a:t>over </a:t>
            </a:r>
            <a:r>
              <a:rPr lang="en-US" sz="800" spc="-4" dirty="0">
                <a:solidFill>
                  <a:srgbClr val="002D5C"/>
                </a:solidFill>
                <a:latin typeface="Candara" panose="020E0502030303020204" pitchFamily="34" charset="0"/>
                <a:cs typeface="Arial"/>
              </a:rPr>
              <a:t>200  organizations worldwide attributes </a:t>
            </a:r>
            <a:r>
              <a:rPr lang="en-US" sz="800" dirty="0">
                <a:solidFill>
                  <a:srgbClr val="002D5C"/>
                </a:solidFill>
                <a:latin typeface="Candara" panose="020E0502030303020204" pitchFamily="34" charset="0"/>
                <a:cs typeface="Arial"/>
              </a:rPr>
              <a:t>⅓ </a:t>
            </a:r>
            <a:r>
              <a:rPr lang="en-US" sz="800" spc="-4" dirty="0">
                <a:solidFill>
                  <a:srgbClr val="002D5C"/>
                </a:solidFill>
                <a:latin typeface="Candara" panose="020E0502030303020204" pitchFamily="34" charset="0"/>
                <a:cs typeface="Arial"/>
              </a:rPr>
              <a:t>of  </a:t>
            </a:r>
            <a:r>
              <a:rPr lang="en-US" sz="800" dirty="0">
                <a:solidFill>
                  <a:srgbClr val="002D5C"/>
                </a:solidFill>
                <a:latin typeface="Candara" panose="020E0502030303020204" pitchFamily="34" charset="0"/>
                <a:cs typeface="Arial"/>
              </a:rPr>
              <a:t>the </a:t>
            </a:r>
            <a:r>
              <a:rPr lang="en-US" sz="800" spc="-4" dirty="0">
                <a:solidFill>
                  <a:srgbClr val="002D5C"/>
                </a:solidFill>
                <a:latin typeface="Candara" panose="020E0502030303020204" pitchFamily="34" charset="0"/>
                <a:cs typeface="Arial"/>
              </a:rPr>
              <a:t>difference between top performers and average performers </a:t>
            </a:r>
            <a:r>
              <a:rPr lang="en-US" sz="800" dirty="0">
                <a:solidFill>
                  <a:srgbClr val="002D5C"/>
                </a:solidFill>
                <a:latin typeface="Candara" panose="020E0502030303020204" pitchFamily="34" charset="0"/>
                <a:cs typeface="Arial"/>
              </a:rPr>
              <a:t>to technical </a:t>
            </a:r>
            <a:r>
              <a:rPr lang="en-US" sz="800" spc="-4" dirty="0">
                <a:solidFill>
                  <a:srgbClr val="002D5C"/>
                </a:solidFill>
                <a:latin typeface="Candara" panose="020E0502030303020204" pitchFamily="34" charset="0"/>
                <a:cs typeface="Arial"/>
              </a:rPr>
              <a:t>and  cognitive </a:t>
            </a:r>
            <a:r>
              <a:rPr lang="en-US" sz="800" spc="-15" dirty="0">
                <a:solidFill>
                  <a:srgbClr val="002D5C"/>
                </a:solidFill>
                <a:latin typeface="Candara" panose="020E0502030303020204" pitchFamily="34" charset="0"/>
                <a:cs typeface="Arial"/>
              </a:rPr>
              <a:t>ability, </a:t>
            </a:r>
            <a:r>
              <a:rPr lang="en-US" sz="800" spc="-4" dirty="0">
                <a:solidFill>
                  <a:srgbClr val="002D5C"/>
                </a:solidFill>
                <a:latin typeface="Candara" panose="020E0502030303020204" pitchFamily="34" charset="0"/>
                <a:cs typeface="Arial"/>
              </a:rPr>
              <a:t>and </a:t>
            </a:r>
            <a:r>
              <a:rPr lang="en-US" sz="800" dirty="0">
                <a:solidFill>
                  <a:srgbClr val="002D5C"/>
                </a:solidFill>
                <a:latin typeface="Candara" panose="020E0502030303020204" pitchFamily="34" charset="0"/>
                <a:cs typeface="Arial"/>
              </a:rPr>
              <a:t>⅔ to </a:t>
            </a:r>
            <a:r>
              <a:rPr lang="en-US" sz="800" spc="-4" dirty="0">
                <a:solidFill>
                  <a:srgbClr val="002D5C"/>
                </a:solidFill>
                <a:latin typeface="Candara" panose="020E0502030303020204" pitchFamily="34" charset="0"/>
                <a:cs typeface="Arial"/>
              </a:rPr>
              <a:t>emotional  competence.”</a:t>
            </a:r>
            <a:endParaRPr lang="en-US" sz="800" dirty="0">
              <a:latin typeface="Candara" panose="020E0502030303020204" pitchFamily="34" charset="0"/>
              <a:cs typeface="Arial"/>
            </a:endParaRPr>
          </a:p>
          <a:p>
            <a:pPr marL="9706">
              <a:spcBef>
                <a:spcPts val="481"/>
              </a:spcBef>
            </a:pPr>
            <a:r>
              <a:rPr lang="en-US" sz="800" b="1" i="1" spc="-4" dirty="0">
                <a:solidFill>
                  <a:srgbClr val="3E3E3E"/>
                </a:solidFill>
                <a:latin typeface="Candara" panose="020E0502030303020204" pitchFamily="34" charset="0"/>
                <a:cs typeface="Arial"/>
              </a:rPr>
              <a:t>Goleman,</a:t>
            </a:r>
            <a:r>
              <a:rPr lang="en-US" sz="800" b="1" i="1" spc="-50" dirty="0">
                <a:solidFill>
                  <a:srgbClr val="3E3E3E"/>
                </a:solidFill>
                <a:latin typeface="Candara" panose="020E0502030303020204" pitchFamily="34" charset="0"/>
                <a:cs typeface="Arial"/>
              </a:rPr>
              <a:t> </a:t>
            </a:r>
            <a:r>
              <a:rPr lang="en-US" sz="800" i="1" spc="-4" dirty="0">
                <a:solidFill>
                  <a:srgbClr val="3E3E3E"/>
                </a:solidFill>
                <a:latin typeface="Candara" panose="020E0502030303020204" pitchFamily="34" charset="0"/>
                <a:cs typeface="Arial"/>
              </a:rPr>
              <a:t>1998</a:t>
            </a:r>
          </a:p>
          <a:p>
            <a:pPr marL="9706">
              <a:spcBef>
                <a:spcPts val="481"/>
              </a:spcBef>
            </a:pPr>
            <a:endParaRPr lang="en-US" sz="800" i="1" spc="-4" dirty="0">
              <a:solidFill>
                <a:srgbClr val="3E3E3E"/>
              </a:solidFill>
              <a:latin typeface="Candara" panose="020E0502030303020204" pitchFamily="34" charset="0"/>
              <a:cs typeface="Arial"/>
            </a:endParaRPr>
          </a:p>
          <a:p>
            <a:pPr marL="9706">
              <a:spcBef>
                <a:spcPts val="481"/>
              </a:spcBef>
            </a:pPr>
            <a:r>
              <a:rPr lang="en-US" sz="800" i="1" spc="-4" dirty="0">
                <a:solidFill>
                  <a:srgbClr val="3E3E3E"/>
                </a:solidFill>
                <a:latin typeface="Candara" panose="020E0502030303020204" pitchFamily="34" charset="0"/>
                <a:cs typeface="Arial"/>
              </a:rPr>
              <a:t>High EI business people report higher sales results, more profitable account management, and profit growth.</a:t>
            </a:r>
          </a:p>
          <a:p>
            <a:pPr marL="9706">
              <a:spcBef>
                <a:spcPts val="481"/>
              </a:spcBef>
            </a:pPr>
            <a:endParaRPr lang="en-US" sz="800" i="1" spc="-4" dirty="0">
              <a:solidFill>
                <a:srgbClr val="3E3E3E"/>
              </a:solidFill>
              <a:latin typeface="Candara" panose="020E0502030303020204" pitchFamily="34" charset="0"/>
              <a:cs typeface="Arial"/>
            </a:endParaRPr>
          </a:p>
          <a:p>
            <a:pPr marL="9706">
              <a:spcBef>
                <a:spcPts val="481"/>
              </a:spcBef>
            </a:pPr>
            <a:endParaRPr lang="en-US" sz="800" dirty="0">
              <a:latin typeface="Candara" panose="020E0502030303020204" pitchFamily="34" charset="0"/>
              <a:cs typeface="Arial"/>
            </a:endParaRPr>
          </a:p>
          <a:p>
            <a:pPr marL="9706">
              <a:spcBef>
                <a:spcPts val="493"/>
              </a:spcBef>
            </a:pPr>
            <a:endParaRPr lang="en-US" sz="800" dirty="0">
              <a:latin typeface="Candara" panose="020E0502030303020204" pitchFamily="34" charset="0"/>
              <a:cs typeface="Arial"/>
            </a:endParaRPr>
          </a:p>
          <a:p>
            <a:pPr marL="9706" marR="3882"/>
            <a:r>
              <a:rPr lang="en-US" sz="800" dirty="0">
                <a:solidFill>
                  <a:srgbClr val="002D5C"/>
                </a:solidFill>
                <a:latin typeface="Candara" panose="020E0502030303020204" pitchFamily="34" charset="0"/>
                <a:cs typeface="Arial"/>
              </a:rPr>
              <a:t>“At </a:t>
            </a:r>
            <a:r>
              <a:rPr lang="en-US" sz="800" spc="-8" dirty="0" err="1">
                <a:solidFill>
                  <a:srgbClr val="002D5C"/>
                </a:solidFill>
                <a:latin typeface="Candara" panose="020E0502030303020204" pitchFamily="34" charset="0"/>
                <a:cs typeface="Arial"/>
              </a:rPr>
              <a:t>L’Oreal</a:t>
            </a:r>
            <a:r>
              <a:rPr lang="en-US" sz="800" spc="-8" dirty="0">
                <a:solidFill>
                  <a:srgbClr val="002D5C"/>
                </a:solidFill>
                <a:latin typeface="Candara" panose="020E0502030303020204" pitchFamily="34" charset="0"/>
                <a:cs typeface="Arial"/>
              </a:rPr>
              <a:t>, </a:t>
            </a:r>
            <a:r>
              <a:rPr lang="en-US" sz="800" dirty="0">
                <a:solidFill>
                  <a:srgbClr val="002D5C"/>
                </a:solidFill>
                <a:latin typeface="Candara" panose="020E0502030303020204" pitchFamily="34" charset="0"/>
                <a:cs typeface="Arial"/>
              </a:rPr>
              <a:t>sales </a:t>
            </a:r>
            <a:r>
              <a:rPr lang="en-US" sz="800" spc="-4" dirty="0">
                <a:solidFill>
                  <a:srgbClr val="002D5C"/>
                </a:solidFill>
                <a:latin typeface="Candara" panose="020E0502030303020204" pitchFamily="34" charset="0"/>
                <a:cs typeface="Arial"/>
              </a:rPr>
              <a:t>professional with</a:t>
            </a:r>
            <a:r>
              <a:rPr lang="en-US" sz="800" spc="-88" dirty="0">
                <a:solidFill>
                  <a:srgbClr val="002D5C"/>
                </a:solidFill>
                <a:latin typeface="Candara" panose="020E0502030303020204" pitchFamily="34" charset="0"/>
                <a:cs typeface="Arial"/>
              </a:rPr>
              <a:t> </a:t>
            </a:r>
            <a:r>
              <a:rPr lang="en-US" sz="800" spc="-4" dirty="0">
                <a:solidFill>
                  <a:srgbClr val="002D5C"/>
                </a:solidFill>
                <a:latin typeface="Candara" panose="020E0502030303020204" pitchFamily="34" charset="0"/>
                <a:cs typeface="Arial"/>
              </a:rPr>
              <a:t>high  EI </a:t>
            </a:r>
            <a:r>
              <a:rPr lang="en-US" sz="800" dirty="0">
                <a:solidFill>
                  <a:srgbClr val="002D5C"/>
                </a:solidFill>
                <a:latin typeface="Candara" panose="020E0502030303020204" pitchFamily="34" charset="0"/>
                <a:cs typeface="Arial"/>
              </a:rPr>
              <a:t>scores sold </a:t>
            </a:r>
            <a:r>
              <a:rPr lang="en-US" sz="800" spc="-4" dirty="0">
                <a:solidFill>
                  <a:srgbClr val="002D5C"/>
                </a:solidFill>
                <a:latin typeface="Candara" panose="020E0502030303020204" pitchFamily="34" charset="0"/>
                <a:cs typeface="Arial"/>
              </a:rPr>
              <a:t>$91,370 more </a:t>
            </a:r>
            <a:r>
              <a:rPr lang="en-US" sz="800" dirty="0">
                <a:solidFill>
                  <a:srgbClr val="002D5C"/>
                </a:solidFill>
                <a:latin typeface="Candara" panose="020E0502030303020204" pitchFamily="34" charset="0"/>
                <a:cs typeface="Arial"/>
              </a:rPr>
              <a:t>than their  </a:t>
            </a:r>
            <a:r>
              <a:rPr lang="en-US" sz="800" spc="-4" dirty="0">
                <a:solidFill>
                  <a:srgbClr val="002D5C"/>
                </a:solidFill>
                <a:latin typeface="Candara" panose="020E0502030303020204" pitchFamily="34" charset="0"/>
                <a:cs typeface="Arial"/>
              </a:rPr>
              <a:t>lower-scoring</a:t>
            </a:r>
            <a:r>
              <a:rPr lang="en-US" sz="800" spc="-65" dirty="0">
                <a:solidFill>
                  <a:srgbClr val="002D5C"/>
                </a:solidFill>
                <a:latin typeface="Candara" panose="020E0502030303020204" pitchFamily="34" charset="0"/>
                <a:cs typeface="Arial"/>
              </a:rPr>
              <a:t> </a:t>
            </a:r>
            <a:r>
              <a:rPr lang="en-US" sz="800" dirty="0">
                <a:solidFill>
                  <a:srgbClr val="002D5C"/>
                </a:solidFill>
                <a:latin typeface="Candara" panose="020E0502030303020204" pitchFamily="34" charset="0"/>
                <a:cs typeface="Arial"/>
              </a:rPr>
              <a:t>peers.”</a:t>
            </a:r>
            <a:endParaRPr lang="en-US" sz="800" dirty="0">
              <a:latin typeface="Candara" panose="020E0502030303020204" pitchFamily="34" charset="0"/>
              <a:cs typeface="Arial"/>
            </a:endParaRPr>
          </a:p>
          <a:p>
            <a:pPr marL="9706">
              <a:spcBef>
                <a:spcPts val="493"/>
              </a:spcBef>
            </a:pPr>
            <a:r>
              <a:rPr lang="en-US" sz="800" b="1" i="1" spc="-4" dirty="0">
                <a:solidFill>
                  <a:srgbClr val="3E3E3E"/>
                </a:solidFill>
                <a:latin typeface="Candara" panose="020E0502030303020204" pitchFamily="34" charset="0"/>
                <a:cs typeface="Arial"/>
              </a:rPr>
              <a:t>Spencer &amp; </a:t>
            </a:r>
            <a:r>
              <a:rPr lang="en-US" sz="800" b="1" i="1" spc="-8" dirty="0">
                <a:solidFill>
                  <a:srgbClr val="3E3E3E"/>
                </a:solidFill>
                <a:latin typeface="Candara" panose="020E0502030303020204" pitchFamily="34" charset="0"/>
                <a:cs typeface="Arial"/>
              </a:rPr>
              <a:t>Spencer,</a:t>
            </a:r>
            <a:r>
              <a:rPr lang="en-US" sz="800" b="1" i="1" spc="-72" dirty="0">
                <a:solidFill>
                  <a:srgbClr val="3E3E3E"/>
                </a:solidFill>
                <a:latin typeface="Candara" panose="020E0502030303020204" pitchFamily="34" charset="0"/>
                <a:cs typeface="Arial"/>
              </a:rPr>
              <a:t> </a:t>
            </a:r>
            <a:r>
              <a:rPr lang="en-US" sz="800" i="1" spc="-4" dirty="0">
                <a:solidFill>
                  <a:srgbClr val="3E3E3E"/>
                </a:solidFill>
                <a:latin typeface="Candara" panose="020E0502030303020204" pitchFamily="34" charset="0"/>
                <a:cs typeface="Arial"/>
              </a:rPr>
              <a:t>1993</a:t>
            </a:r>
            <a:endParaRPr lang="en-US" sz="800" dirty="0">
              <a:latin typeface="Candara" panose="020E0502030303020204" pitchFamily="34" charset="0"/>
              <a:cs typeface="Arial"/>
            </a:endParaRPr>
          </a:p>
          <a:p>
            <a:pPr marL="9706" marR="10191">
              <a:spcBef>
                <a:spcPts val="626"/>
              </a:spcBef>
            </a:pPr>
            <a:r>
              <a:rPr lang="en-US" sz="800" spc="-4" dirty="0">
                <a:solidFill>
                  <a:srgbClr val="002D5C"/>
                </a:solidFill>
                <a:latin typeface="Candara" panose="020E0502030303020204" pitchFamily="34" charset="0"/>
                <a:cs typeface="Arial"/>
              </a:rPr>
              <a:t>“The </a:t>
            </a:r>
            <a:r>
              <a:rPr lang="en-US" sz="800" dirty="0">
                <a:solidFill>
                  <a:srgbClr val="002D5C"/>
                </a:solidFill>
                <a:latin typeface="Candara" panose="020E0502030303020204" pitchFamily="34" charset="0"/>
                <a:cs typeface="Arial"/>
              </a:rPr>
              <a:t>ability </a:t>
            </a:r>
            <a:r>
              <a:rPr lang="en-US" sz="800" spc="-4" dirty="0">
                <a:solidFill>
                  <a:srgbClr val="002D5C"/>
                </a:solidFill>
                <a:latin typeface="Candara" panose="020E0502030303020204" pitchFamily="34" charset="0"/>
                <a:cs typeface="Arial"/>
              </a:rPr>
              <a:t>of </a:t>
            </a:r>
            <a:r>
              <a:rPr lang="en-US" sz="800" dirty="0">
                <a:solidFill>
                  <a:srgbClr val="002D5C"/>
                </a:solidFill>
                <a:latin typeface="Candara" panose="020E0502030303020204" pitchFamily="34" charset="0"/>
                <a:cs typeface="Arial"/>
              </a:rPr>
              <a:t>financial </a:t>
            </a:r>
            <a:r>
              <a:rPr lang="en-US" sz="800" spc="-4" dirty="0">
                <a:solidFill>
                  <a:srgbClr val="002D5C"/>
                </a:solidFill>
                <a:latin typeface="Candara" panose="020E0502030303020204" pitchFamily="34" charset="0"/>
                <a:cs typeface="Arial"/>
              </a:rPr>
              <a:t>services</a:t>
            </a:r>
            <a:r>
              <a:rPr lang="en-US" sz="800" spc="-88" dirty="0">
                <a:solidFill>
                  <a:srgbClr val="002D5C"/>
                </a:solidFill>
                <a:latin typeface="Candara" panose="020E0502030303020204" pitchFamily="34" charset="0"/>
                <a:cs typeface="Arial"/>
              </a:rPr>
              <a:t> </a:t>
            </a:r>
            <a:r>
              <a:rPr lang="en-US" sz="800" spc="-4" dirty="0">
                <a:solidFill>
                  <a:srgbClr val="002D5C"/>
                </a:solidFill>
                <a:latin typeface="Candara" panose="020E0502030303020204" pitchFamily="34" charset="0"/>
                <a:cs typeface="Arial"/>
              </a:rPr>
              <a:t>leaders  </a:t>
            </a:r>
            <a:r>
              <a:rPr lang="en-US" sz="800" dirty="0">
                <a:solidFill>
                  <a:srgbClr val="002D5C"/>
                </a:solidFill>
                <a:latin typeface="Candara" panose="020E0502030303020204" pitchFamily="34" charset="0"/>
                <a:cs typeface="Arial"/>
              </a:rPr>
              <a:t>to recruit </a:t>
            </a:r>
            <a:r>
              <a:rPr lang="en-US" sz="800" spc="-4" dirty="0">
                <a:solidFill>
                  <a:srgbClr val="002D5C"/>
                </a:solidFill>
                <a:latin typeface="Candara" panose="020E0502030303020204" pitchFamily="34" charset="0"/>
                <a:cs typeface="Arial"/>
              </a:rPr>
              <a:t>new </a:t>
            </a:r>
            <a:r>
              <a:rPr lang="en-US" sz="800" dirty="0">
                <a:solidFill>
                  <a:srgbClr val="002D5C"/>
                </a:solidFill>
                <a:latin typeface="Candara" panose="020E0502030303020204" pitchFamily="34" charset="0"/>
                <a:cs typeface="Arial"/>
              </a:rPr>
              <a:t>financial </a:t>
            </a:r>
            <a:r>
              <a:rPr lang="en-US" sz="800" spc="-4" dirty="0">
                <a:solidFill>
                  <a:srgbClr val="002D5C"/>
                </a:solidFill>
                <a:latin typeface="Candara" panose="020E0502030303020204" pitchFamily="34" charset="0"/>
                <a:cs typeface="Arial"/>
              </a:rPr>
              <a:t>advisors </a:t>
            </a:r>
            <a:r>
              <a:rPr lang="en-US" sz="800" dirty="0">
                <a:solidFill>
                  <a:srgbClr val="002D5C"/>
                </a:solidFill>
                <a:latin typeface="Candara" panose="020E0502030303020204" pitchFamily="34" charset="0"/>
                <a:cs typeface="Arial"/>
              </a:rPr>
              <a:t>– a</a:t>
            </a:r>
            <a:r>
              <a:rPr lang="en-US" sz="800" spc="-133" dirty="0">
                <a:solidFill>
                  <a:srgbClr val="002D5C"/>
                </a:solidFill>
                <a:latin typeface="Candara" panose="020E0502030303020204" pitchFamily="34" charset="0"/>
                <a:cs typeface="Arial"/>
              </a:rPr>
              <a:t> </a:t>
            </a:r>
            <a:r>
              <a:rPr lang="en-US" sz="800" dirty="0">
                <a:solidFill>
                  <a:srgbClr val="002D5C"/>
                </a:solidFill>
                <a:latin typeface="Candara" panose="020E0502030303020204" pitchFamily="34" charset="0"/>
                <a:cs typeface="Arial"/>
              </a:rPr>
              <a:t>key  </a:t>
            </a:r>
            <a:r>
              <a:rPr lang="en-US" sz="800" spc="-4" dirty="0">
                <a:solidFill>
                  <a:srgbClr val="002D5C"/>
                </a:solidFill>
                <a:latin typeface="Candara" panose="020E0502030303020204" pitchFamily="34" charset="0"/>
                <a:cs typeface="Arial"/>
              </a:rPr>
              <a:t>driver of </a:t>
            </a:r>
            <a:r>
              <a:rPr lang="en-US" sz="800" dirty="0">
                <a:solidFill>
                  <a:srgbClr val="002D5C"/>
                </a:solidFill>
                <a:latin typeface="Candara" panose="020E0502030303020204" pitchFamily="34" charset="0"/>
                <a:cs typeface="Arial"/>
              </a:rPr>
              <a:t>sales </a:t>
            </a:r>
            <a:r>
              <a:rPr lang="en-US" sz="800" spc="-4" dirty="0">
                <a:solidFill>
                  <a:srgbClr val="002D5C"/>
                </a:solidFill>
                <a:latin typeface="Candara" panose="020E0502030303020204" pitchFamily="34" charset="0"/>
                <a:cs typeface="Arial"/>
              </a:rPr>
              <a:t>revenue </a:t>
            </a:r>
            <a:r>
              <a:rPr lang="en-US" sz="800" dirty="0">
                <a:solidFill>
                  <a:srgbClr val="002D5C"/>
                </a:solidFill>
                <a:latin typeface="Candara" panose="020E0502030303020204" pitchFamily="34" charset="0"/>
                <a:cs typeface="Arial"/>
              </a:rPr>
              <a:t>– </a:t>
            </a:r>
            <a:r>
              <a:rPr lang="en-US" sz="800" spc="-8" dirty="0">
                <a:solidFill>
                  <a:srgbClr val="002D5C"/>
                </a:solidFill>
                <a:latin typeface="Candara" panose="020E0502030303020204" pitchFamily="34" charset="0"/>
                <a:cs typeface="Arial"/>
              </a:rPr>
              <a:t>was </a:t>
            </a:r>
            <a:r>
              <a:rPr lang="en-US" sz="800" spc="-4" dirty="0">
                <a:solidFill>
                  <a:srgbClr val="002D5C"/>
                </a:solidFill>
                <a:latin typeface="Candara" panose="020E0502030303020204" pitchFamily="34" charset="0"/>
                <a:cs typeface="Arial"/>
              </a:rPr>
              <a:t>attributed  </a:t>
            </a:r>
            <a:r>
              <a:rPr lang="en-US" sz="800" dirty="0">
                <a:solidFill>
                  <a:srgbClr val="002D5C"/>
                </a:solidFill>
                <a:latin typeface="Candara" panose="020E0502030303020204" pitchFamily="34" charset="0"/>
                <a:cs typeface="Arial"/>
              </a:rPr>
              <a:t>to their </a:t>
            </a:r>
            <a:r>
              <a:rPr lang="en-US" sz="800" spc="-4" dirty="0">
                <a:solidFill>
                  <a:srgbClr val="002D5C"/>
                </a:solidFill>
                <a:latin typeface="Candara" panose="020E0502030303020204" pitchFamily="34" charset="0"/>
                <a:cs typeface="Arial"/>
              </a:rPr>
              <a:t>emotional and </a:t>
            </a:r>
            <a:r>
              <a:rPr lang="en-US" sz="800" dirty="0">
                <a:solidFill>
                  <a:srgbClr val="002D5C"/>
                </a:solidFill>
                <a:latin typeface="Candara" panose="020E0502030303020204" pitchFamily="34" charset="0"/>
                <a:cs typeface="Arial"/>
              </a:rPr>
              <a:t>social  intelligence (.33,</a:t>
            </a:r>
            <a:r>
              <a:rPr lang="en-US" sz="800" spc="-111" dirty="0">
                <a:solidFill>
                  <a:srgbClr val="002D5C"/>
                </a:solidFill>
                <a:latin typeface="Candara" panose="020E0502030303020204" pitchFamily="34" charset="0"/>
                <a:cs typeface="Arial"/>
              </a:rPr>
              <a:t> </a:t>
            </a:r>
            <a:r>
              <a:rPr lang="en-US" sz="800" spc="-4" dirty="0">
                <a:solidFill>
                  <a:srgbClr val="002D5C"/>
                </a:solidFill>
                <a:latin typeface="Candara" panose="020E0502030303020204" pitchFamily="34" charset="0"/>
                <a:cs typeface="Arial"/>
              </a:rPr>
              <a:t>p&lt;.01)”</a:t>
            </a:r>
            <a:endParaRPr lang="en-US" sz="800" dirty="0">
              <a:latin typeface="Candara" panose="020E0502030303020204" pitchFamily="34" charset="0"/>
              <a:cs typeface="Arial"/>
            </a:endParaRPr>
          </a:p>
          <a:p>
            <a:pPr marL="9706">
              <a:spcBef>
                <a:spcPts val="481"/>
              </a:spcBef>
            </a:pPr>
            <a:r>
              <a:rPr lang="en-US" sz="800" b="1" i="1" spc="-4" dirty="0">
                <a:solidFill>
                  <a:srgbClr val="3E3E3E"/>
                </a:solidFill>
                <a:latin typeface="Candara" panose="020E0502030303020204" pitchFamily="34" charset="0"/>
                <a:cs typeface="Arial"/>
              </a:rPr>
              <a:t>Boyatzis, Good, Massa,</a:t>
            </a:r>
            <a:r>
              <a:rPr lang="en-US" sz="800" b="1" i="1" spc="-19" dirty="0">
                <a:solidFill>
                  <a:srgbClr val="3E3E3E"/>
                </a:solidFill>
                <a:latin typeface="Candara" panose="020E0502030303020204" pitchFamily="34" charset="0"/>
                <a:cs typeface="Arial"/>
              </a:rPr>
              <a:t> </a:t>
            </a:r>
            <a:r>
              <a:rPr lang="en-US" sz="800" i="1" spc="-4" dirty="0">
                <a:solidFill>
                  <a:srgbClr val="3E3E3E"/>
                </a:solidFill>
                <a:latin typeface="Candara" panose="020E0502030303020204" pitchFamily="34" charset="0"/>
                <a:cs typeface="Arial"/>
              </a:rPr>
              <a:t>2012</a:t>
            </a:r>
            <a:endParaRPr lang="en-US" sz="800" dirty="0">
              <a:latin typeface="Candara" panose="020E0502030303020204" pitchFamily="34" charset="0"/>
              <a:cs typeface="Arial"/>
            </a:endParaRPr>
          </a:p>
          <a:p>
            <a:pPr marL="9706">
              <a:spcBef>
                <a:spcPts val="493"/>
              </a:spcBef>
            </a:pPr>
            <a:endParaRPr lang="en-US" sz="800" dirty="0">
              <a:latin typeface="Candara" panose="020E0502030303020204" pitchFamily="34" charset="0"/>
              <a:cs typeface="Arial"/>
            </a:endParaRPr>
          </a:p>
          <a:p>
            <a:pPr marL="9706" marR="5339"/>
            <a:r>
              <a:rPr lang="en-US" sz="800" spc="-4" dirty="0">
                <a:solidFill>
                  <a:srgbClr val="002D5C"/>
                </a:solidFill>
                <a:latin typeface="Candara" panose="020E0502030303020204" pitchFamily="34" charset="0"/>
                <a:cs typeface="Arial"/>
              </a:rPr>
              <a:t>“High </a:t>
            </a:r>
            <a:r>
              <a:rPr lang="en-US" sz="800" dirty="0">
                <a:solidFill>
                  <a:srgbClr val="002D5C"/>
                </a:solidFill>
                <a:latin typeface="Candara" panose="020E0502030303020204" pitchFamily="34" charset="0"/>
                <a:cs typeface="Arial"/>
              </a:rPr>
              <a:t>scoring </a:t>
            </a:r>
            <a:r>
              <a:rPr lang="en-US" sz="800" spc="-4" dirty="0">
                <a:solidFill>
                  <a:srgbClr val="002D5C"/>
                </a:solidFill>
                <a:latin typeface="Candara" panose="020E0502030303020204" pitchFamily="34" charset="0"/>
                <a:cs typeface="Arial"/>
              </a:rPr>
              <a:t>consulting partners  delivered </a:t>
            </a:r>
            <a:r>
              <a:rPr lang="en-US" sz="800" dirty="0">
                <a:solidFill>
                  <a:srgbClr val="002D5C"/>
                </a:solidFill>
                <a:latin typeface="Candara" panose="020E0502030303020204" pitchFamily="34" charset="0"/>
                <a:cs typeface="Arial"/>
              </a:rPr>
              <a:t>$1.2 </a:t>
            </a:r>
            <a:r>
              <a:rPr lang="en-US" sz="800" spc="-4" dirty="0">
                <a:solidFill>
                  <a:srgbClr val="002D5C"/>
                </a:solidFill>
                <a:latin typeface="Candara" panose="020E0502030303020204" pitchFamily="34" charset="0"/>
                <a:cs typeface="Arial"/>
              </a:rPr>
              <a:t>million more </a:t>
            </a:r>
            <a:r>
              <a:rPr lang="en-US" sz="800" dirty="0">
                <a:solidFill>
                  <a:srgbClr val="002D5C"/>
                </a:solidFill>
                <a:latin typeface="Candara" panose="020E0502030303020204" pitchFamily="34" charset="0"/>
                <a:cs typeface="Arial"/>
              </a:rPr>
              <a:t>profit</a:t>
            </a:r>
            <a:r>
              <a:rPr lang="en-US" sz="800" spc="-88" dirty="0">
                <a:solidFill>
                  <a:srgbClr val="002D5C"/>
                </a:solidFill>
                <a:latin typeface="Candara" panose="020E0502030303020204" pitchFamily="34" charset="0"/>
                <a:cs typeface="Arial"/>
              </a:rPr>
              <a:t> </a:t>
            </a:r>
            <a:r>
              <a:rPr lang="en-US" sz="800" dirty="0">
                <a:solidFill>
                  <a:srgbClr val="002D5C"/>
                </a:solidFill>
                <a:latin typeface="Candara" panose="020E0502030303020204" pitchFamily="34" charset="0"/>
                <a:cs typeface="Arial"/>
              </a:rPr>
              <a:t>from  their accounts than their</a:t>
            </a:r>
            <a:r>
              <a:rPr lang="en-US" sz="800" spc="-161" dirty="0">
                <a:solidFill>
                  <a:srgbClr val="002D5C"/>
                </a:solidFill>
                <a:latin typeface="Candara" panose="020E0502030303020204" pitchFamily="34" charset="0"/>
                <a:cs typeface="Arial"/>
              </a:rPr>
              <a:t> </a:t>
            </a:r>
            <a:r>
              <a:rPr lang="en-US" sz="800" dirty="0">
                <a:solidFill>
                  <a:srgbClr val="002D5C"/>
                </a:solidFill>
                <a:latin typeface="Candara" panose="020E0502030303020204" pitchFamily="34" charset="0"/>
                <a:cs typeface="Arial"/>
              </a:rPr>
              <a:t>peers.”</a:t>
            </a:r>
            <a:endParaRPr lang="en-US" sz="800" dirty="0">
              <a:latin typeface="Candara" panose="020E0502030303020204" pitchFamily="34" charset="0"/>
              <a:cs typeface="Arial"/>
            </a:endParaRPr>
          </a:p>
          <a:p>
            <a:pPr marL="9706">
              <a:spcBef>
                <a:spcPts val="493"/>
              </a:spcBef>
            </a:pPr>
            <a:r>
              <a:rPr lang="en-US" sz="800" b="1" i="1" spc="-4" dirty="0">
                <a:solidFill>
                  <a:srgbClr val="3E3E3E"/>
                </a:solidFill>
                <a:latin typeface="Candara" panose="020E0502030303020204" pitchFamily="34" charset="0"/>
                <a:cs typeface="Arial"/>
              </a:rPr>
              <a:t>Boyatzis,</a:t>
            </a:r>
            <a:r>
              <a:rPr lang="en-US" sz="800" b="1" i="1" spc="-50" dirty="0">
                <a:solidFill>
                  <a:srgbClr val="3E3E3E"/>
                </a:solidFill>
                <a:latin typeface="Candara" panose="020E0502030303020204" pitchFamily="34" charset="0"/>
                <a:cs typeface="Arial"/>
              </a:rPr>
              <a:t> </a:t>
            </a:r>
            <a:r>
              <a:rPr lang="en-US" sz="800" i="1" spc="-4" dirty="0">
                <a:solidFill>
                  <a:srgbClr val="3E3E3E"/>
                </a:solidFill>
                <a:latin typeface="Candara" panose="020E0502030303020204" pitchFamily="34" charset="0"/>
                <a:cs typeface="Arial"/>
              </a:rPr>
              <a:t>1999</a:t>
            </a:r>
            <a:endParaRPr lang="en-US" sz="800" dirty="0">
              <a:latin typeface="Candara" panose="020E0502030303020204" pitchFamily="34" charset="0"/>
              <a:cs typeface="Arial"/>
            </a:endParaRPr>
          </a:p>
          <a:p>
            <a:pPr marL="9706" marR="3882">
              <a:spcBef>
                <a:spcPts val="626"/>
              </a:spcBef>
            </a:pPr>
            <a:r>
              <a:rPr lang="en-US" sz="800" dirty="0">
                <a:solidFill>
                  <a:srgbClr val="002D5C"/>
                </a:solidFill>
                <a:latin typeface="Candara" panose="020E0502030303020204" pitchFamily="34" charset="0"/>
                <a:cs typeface="Arial"/>
              </a:rPr>
              <a:t>“In a study </a:t>
            </a:r>
            <a:r>
              <a:rPr lang="en-US" sz="800" spc="-4" dirty="0">
                <a:solidFill>
                  <a:srgbClr val="002D5C"/>
                </a:solidFill>
                <a:latin typeface="Candara" panose="020E0502030303020204" pitchFamily="34" charset="0"/>
                <a:cs typeface="Arial"/>
              </a:rPr>
              <a:t>of </a:t>
            </a:r>
            <a:r>
              <a:rPr lang="en-US" sz="800" dirty="0">
                <a:solidFill>
                  <a:srgbClr val="002D5C"/>
                </a:solidFill>
                <a:latin typeface="Candara" panose="020E0502030303020204" pitchFamily="34" charset="0"/>
                <a:cs typeface="Arial"/>
              </a:rPr>
              <a:t>the </a:t>
            </a:r>
            <a:r>
              <a:rPr lang="en-US" sz="800" spc="-4" dirty="0">
                <a:solidFill>
                  <a:srgbClr val="002D5C"/>
                </a:solidFill>
                <a:latin typeface="Candara" panose="020E0502030303020204" pitchFamily="34" charset="0"/>
                <a:cs typeface="Arial"/>
              </a:rPr>
              <a:t>competencies that  </a:t>
            </a:r>
            <a:r>
              <a:rPr lang="en-US" sz="800" dirty="0">
                <a:solidFill>
                  <a:srgbClr val="002D5C"/>
                </a:solidFill>
                <a:latin typeface="Candara" panose="020E0502030303020204" pitchFamily="34" charset="0"/>
                <a:cs typeface="Arial"/>
              </a:rPr>
              <a:t>best predict </a:t>
            </a:r>
            <a:r>
              <a:rPr lang="en-US" sz="800" spc="-4" dirty="0">
                <a:solidFill>
                  <a:srgbClr val="002D5C"/>
                </a:solidFill>
                <a:latin typeface="Candara" panose="020E0502030303020204" pitchFamily="34" charset="0"/>
                <a:cs typeface="Arial"/>
              </a:rPr>
              <a:t>profitability </a:t>
            </a:r>
            <a:r>
              <a:rPr lang="en-US" sz="800" dirty="0">
                <a:solidFill>
                  <a:srgbClr val="002D5C"/>
                </a:solidFill>
                <a:latin typeface="Candara" panose="020E0502030303020204" pitchFamily="34" charset="0"/>
                <a:cs typeface="Arial"/>
              </a:rPr>
              <a:t>in a</a:t>
            </a:r>
            <a:r>
              <a:rPr lang="en-US" sz="800" spc="-92" dirty="0">
                <a:solidFill>
                  <a:srgbClr val="002D5C"/>
                </a:solidFill>
                <a:latin typeface="Candara" panose="020E0502030303020204" pitchFamily="34" charset="0"/>
                <a:cs typeface="Arial"/>
              </a:rPr>
              <a:t> </a:t>
            </a:r>
            <a:r>
              <a:rPr lang="en-US" sz="800" spc="-4" dirty="0">
                <a:solidFill>
                  <a:srgbClr val="002D5C"/>
                </a:solidFill>
                <a:latin typeface="Candara" panose="020E0502030303020204" pitchFamily="34" charset="0"/>
                <a:cs typeface="Arial"/>
              </a:rPr>
              <a:t>European  </a:t>
            </a:r>
            <a:r>
              <a:rPr lang="en-US" sz="800" dirty="0">
                <a:solidFill>
                  <a:srgbClr val="002D5C"/>
                </a:solidFill>
                <a:latin typeface="Candara" panose="020E0502030303020204" pitchFamily="34" charset="0"/>
                <a:cs typeface="Arial"/>
              </a:rPr>
              <a:t>firm, four </a:t>
            </a:r>
            <a:r>
              <a:rPr lang="en-US" sz="800" spc="-4" dirty="0">
                <a:solidFill>
                  <a:srgbClr val="002D5C"/>
                </a:solidFill>
                <a:latin typeface="Candara" panose="020E0502030303020204" pitchFamily="34" charset="0"/>
                <a:cs typeface="Arial"/>
              </a:rPr>
              <a:t>emotional and </a:t>
            </a:r>
            <a:r>
              <a:rPr lang="en-US" sz="800" dirty="0">
                <a:solidFill>
                  <a:srgbClr val="002D5C"/>
                </a:solidFill>
                <a:latin typeface="Candara" panose="020E0502030303020204" pitchFamily="34" charset="0"/>
                <a:cs typeface="Arial"/>
              </a:rPr>
              <a:t>social  intelligence </a:t>
            </a:r>
            <a:r>
              <a:rPr lang="en-US" sz="800" spc="-4" dirty="0">
                <a:solidFill>
                  <a:srgbClr val="002D5C"/>
                </a:solidFill>
                <a:latin typeface="Candara" panose="020E0502030303020204" pitchFamily="34" charset="0"/>
                <a:cs typeface="Arial"/>
              </a:rPr>
              <a:t>competencies predicted  17% of </a:t>
            </a:r>
            <a:r>
              <a:rPr lang="en-US" sz="800" dirty="0">
                <a:solidFill>
                  <a:srgbClr val="002D5C"/>
                </a:solidFill>
                <a:latin typeface="Candara" panose="020E0502030303020204" pitchFamily="34" charset="0"/>
                <a:cs typeface="Arial"/>
              </a:rPr>
              <a:t>the </a:t>
            </a:r>
            <a:r>
              <a:rPr lang="en-US" sz="800" spc="-4" dirty="0">
                <a:solidFill>
                  <a:srgbClr val="002D5C"/>
                </a:solidFill>
                <a:latin typeface="Candara" panose="020E0502030303020204" pitchFamily="34" charset="0"/>
                <a:cs typeface="Arial"/>
              </a:rPr>
              <a:t>variance </a:t>
            </a:r>
            <a:r>
              <a:rPr lang="en-US" sz="800" dirty="0">
                <a:solidFill>
                  <a:srgbClr val="002D5C"/>
                </a:solidFill>
                <a:latin typeface="Candara" panose="020E0502030303020204" pitchFamily="34" charset="0"/>
                <a:cs typeface="Arial"/>
              </a:rPr>
              <a:t>in profit</a:t>
            </a:r>
            <a:r>
              <a:rPr lang="en-US" sz="800" spc="-85" dirty="0">
                <a:solidFill>
                  <a:srgbClr val="002D5C"/>
                </a:solidFill>
                <a:latin typeface="Candara" panose="020E0502030303020204" pitchFamily="34" charset="0"/>
                <a:cs typeface="Arial"/>
              </a:rPr>
              <a:t> </a:t>
            </a:r>
            <a:r>
              <a:rPr lang="en-US" sz="800" spc="-4" dirty="0">
                <a:solidFill>
                  <a:srgbClr val="002D5C"/>
                </a:solidFill>
                <a:latin typeface="Candara" panose="020E0502030303020204" pitchFamily="34" charset="0"/>
                <a:cs typeface="Arial"/>
              </a:rPr>
              <a:t>growth.”</a:t>
            </a:r>
            <a:endParaRPr lang="en-US" sz="800" dirty="0">
              <a:latin typeface="Candara" panose="020E0502030303020204" pitchFamily="34" charset="0"/>
              <a:cs typeface="Arial"/>
            </a:endParaRPr>
          </a:p>
          <a:p>
            <a:pPr marL="9706">
              <a:spcBef>
                <a:spcPts val="481"/>
              </a:spcBef>
            </a:pPr>
            <a:r>
              <a:rPr lang="en-US" sz="800" b="1" i="1" spc="-4" dirty="0">
                <a:solidFill>
                  <a:srgbClr val="3E3E3E"/>
                </a:solidFill>
                <a:latin typeface="Candara" panose="020E0502030303020204" pitchFamily="34" charset="0"/>
                <a:cs typeface="Arial"/>
              </a:rPr>
              <a:t>Ryan, </a:t>
            </a:r>
            <a:r>
              <a:rPr lang="en-US" sz="800" b="1" i="1" spc="-8" dirty="0">
                <a:solidFill>
                  <a:srgbClr val="3E3E3E"/>
                </a:solidFill>
                <a:latin typeface="Candara" panose="020E0502030303020204" pitchFamily="34" charset="0"/>
                <a:cs typeface="Arial"/>
              </a:rPr>
              <a:t>Spencer, </a:t>
            </a:r>
            <a:r>
              <a:rPr lang="en-US" sz="800" b="1" i="1" spc="-4" dirty="0">
                <a:solidFill>
                  <a:srgbClr val="3E3E3E"/>
                </a:solidFill>
                <a:latin typeface="Candara" panose="020E0502030303020204" pitchFamily="34" charset="0"/>
                <a:cs typeface="Arial"/>
              </a:rPr>
              <a:t>Bernhard,</a:t>
            </a:r>
            <a:r>
              <a:rPr lang="en-US" sz="800" b="1" i="1" spc="-50" dirty="0">
                <a:solidFill>
                  <a:srgbClr val="3E3E3E"/>
                </a:solidFill>
                <a:latin typeface="Candara" panose="020E0502030303020204" pitchFamily="34" charset="0"/>
                <a:cs typeface="Arial"/>
              </a:rPr>
              <a:t> </a:t>
            </a:r>
            <a:r>
              <a:rPr lang="en-US" sz="800" i="1" spc="-4" dirty="0">
                <a:solidFill>
                  <a:srgbClr val="3E3E3E"/>
                </a:solidFill>
                <a:latin typeface="Candara" panose="020E0502030303020204" pitchFamily="34" charset="0"/>
                <a:cs typeface="Arial"/>
              </a:rPr>
              <a:t>2012</a:t>
            </a:r>
          </a:p>
          <a:p>
            <a:pPr marL="9706">
              <a:spcBef>
                <a:spcPts val="481"/>
              </a:spcBef>
            </a:pPr>
            <a:endParaRPr lang="en-US" sz="800" i="1" spc="-4" dirty="0">
              <a:solidFill>
                <a:srgbClr val="3E3E3E"/>
              </a:solidFill>
              <a:latin typeface="Candara" panose="020E0502030303020204" pitchFamily="34" charset="0"/>
              <a:cs typeface="Arial"/>
            </a:endParaRPr>
          </a:p>
          <a:p>
            <a:pPr marL="9706" marR="3882">
              <a:spcBef>
                <a:spcPts val="611"/>
              </a:spcBef>
            </a:pPr>
            <a:r>
              <a:rPr lang="en-US" sz="800" spc="-4" dirty="0">
                <a:solidFill>
                  <a:srgbClr val="002D5C"/>
                </a:solidFill>
                <a:latin typeface="Candara" panose="020E0502030303020204" pitchFamily="34" charset="0"/>
                <a:cs typeface="Arial"/>
              </a:rPr>
              <a:t>“In studies </a:t>
            </a:r>
            <a:r>
              <a:rPr lang="en-US" sz="800" dirty="0">
                <a:solidFill>
                  <a:srgbClr val="002D5C"/>
                </a:solidFill>
                <a:latin typeface="Candara" panose="020E0502030303020204" pitchFamily="34" charset="0"/>
                <a:cs typeface="Arial"/>
              </a:rPr>
              <a:t>of the </a:t>
            </a:r>
            <a:r>
              <a:rPr lang="en-US" sz="800" spc="-4" dirty="0">
                <a:solidFill>
                  <a:srgbClr val="002D5C"/>
                </a:solidFill>
                <a:latin typeface="Candara" panose="020E0502030303020204" pitchFamily="34" charset="0"/>
                <a:cs typeface="Arial"/>
              </a:rPr>
              <a:t>competencies demonstrated </a:t>
            </a:r>
            <a:r>
              <a:rPr lang="en-US" sz="800" dirty="0">
                <a:solidFill>
                  <a:srgbClr val="002D5C"/>
                </a:solidFill>
                <a:latin typeface="Candara" panose="020E0502030303020204" pitchFamily="34" charset="0"/>
                <a:cs typeface="Arial"/>
              </a:rPr>
              <a:t>by  </a:t>
            </a:r>
            <a:r>
              <a:rPr lang="en-US" sz="800" spc="-4" dirty="0">
                <a:solidFill>
                  <a:srgbClr val="002D5C"/>
                </a:solidFill>
                <a:latin typeface="Candara" panose="020E0502030303020204" pitchFamily="34" charset="0"/>
                <a:cs typeface="Arial"/>
              </a:rPr>
              <a:t>managers, </a:t>
            </a:r>
            <a:r>
              <a:rPr lang="en-US" sz="800" spc="-35" dirty="0">
                <a:solidFill>
                  <a:srgbClr val="002D5C"/>
                </a:solidFill>
                <a:latin typeface="Candara" panose="020E0502030303020204" pitchFamily="34" charset="0"/>
                <a:cs typeface="Arial"/>
              </a:rPr>
              <a:t>11 </a:t>
            </a:r>
            <a:r>
              <a:rPr lang="en-US" sz="800" dirty="0">
                <a:solidFill>
                  <a:srgbClr val="002D5C"/>
                </a:solidFill>
                <a:latin typeface="Candara" panose="020E0502030303020204" pitchFamily="34" charset="0"/>
                <a:cs typeface="Arial"/>
              </a:rPr>
              <a:t>of the </a:t>
            </a:r>
            <a:r>
              <a:rPr lang="en-US" sz="800" spc="-4" dirty="0">
                <a:solidFill>
                  <a:srgbClr val="002D5C"/>
                </a:solidFill>
                <a:latin typeface="Candara" panose="020E0502030303020204" pitchFamily="34" charset="0"/>
                <a:cs typeface="Arial"/>
              </a:rPr>
              <a:t>12 </a:t>
            </a:r>
            <a:r>
              <a:rPr lang="en-US" sz="800" dirty="0">
                <a:solidFill>
                  <a:srgbClr val="002D5C"/>
                </a:solidFill>
                <a:latin typeface="Candara" panose="020E0502030303020204" pitchFamily="34" charset="0"/>
                <a:cs typeface="Arial"/>
              </a:rPr>
              <a:t>EI </a:t>
            </a:r>
            <a:r>
              <a:rPr lang="en-US" sz="800" spc="-4" dirty="0">
                <a:solidFill>
                  <a:srgbClr val="002D5C"/>
                </a:solidFill>
                <a:latin typeface="Candara" panose="020E0502030303020204" pitchFamily="34" charset="0"/>
                <a:cs typeface="Arial"/>
              </a:rPr>
              <a:t>competencies differentiated  high potential managers and </a:t>
            </a:r>
            <a:r>
              <a:rPr lang="en-US" sz="800" dirty="0">
                <a:solidFill>
                  <a:srgbClr val="002D5C"/>
                </a:solidFill>
                <a:latin typeface="Candara" panose="020E0502030303020204" pitchFamily="34" charset="0"/>
                <a:cs typeface="Arial"/>
              </a:rPr>
              <a:t>those </a:t>
            </a:r>
            <a:r>
              <a:rPr lang="en-US" sz="800" spc="-8" dirty="0">
                <a:solidFill>
                  <a:srgbClr val="002D5C"/>
                </a:solidFill>
                <a:latin typeface="Candara" panose="020E0502030303020204" pitchFamily="34" charset="0"/>
                <a:cs typeface="Arial"/>
              </a:rPr>
              <a:t>who </a:t>
            </a:r>
            <a:r>
              <a:rPr lang="en-US" sz="800" spc="-4" dirty="0">
                <a:solidFill>
                  <a:srgbClr val="002D5C"/>
                </a:solidFill>
                <a:latin typeface="Candara" panose="020E0502030303020204" pitchFamily="34" charset="0"/>
                <a:cs typeface="Arial"/>
              </a:rPr>
              <a:t>had already  been identified </a:t>
            </a:r>
            <a:r>
              <a:rPr lang="en-US" sz="800" dirty="0">
                <a:solidFill>
                  <a:srgbClr val="002D5C"/>
                </a:solidFill>
                <a:latin typeface="Candara" panose="020E0502030303020204" pitchFamily="34" charset="0"/>
                <a:cs typeface="Arial"/>
              </a:rPr>
              <a:t>for</a:t>
            </a:r>
            <a:r>
              <a:rPr lang="en-US" sz="800" spc="-61" dirty="0">
                <a:solidFill>
                  <a:srgbClr val="002D5C"/>
                </a:solidFill>
                <a:latin typeface="Candara" panose="020E0502030303020204" pitchFamily="34" charset="0"/>
                <a:cs typeface="Arial"/>
              </a:rPr>
              <a:t> </a:t>
            </a:r>
            <a:r>
              <a:rPr lang="en-US" sz="800" spc="-4" dirty="0">
                <a:solidFill>
                  <a:srgbClr val="002D5C"/>
                </a:solidFill>
                <a:latin typeface="Candara" panose="020E0502030303020204" pitchFamily="34" charset="0"/>
                <a:cs typeface="Arial"/>
              </a:rPr>
              <a:t>promotion.”</a:t>
            </a:r>
            <a:endParaRPr lang="en-US" sz="800" dirty="0">
              <a:latin typeface="Candara" panose="020E0502030303020204" pitchFamily="34" charset="0"/>
              <a:cs typeface="Arial"/>
            </a:endParaRPr>
          </a:p>
          <a:p>
            <a:pPr marL="9706">
              <a:spcBef>
                <a:spcPts val="478"/>
              </a:spcBef>
            </a:pPr>
            <a:r>
              <a:rPr lang="en-US" sz="800" b="1" i="1" spc="-4" dirty="0">
                <a:solidFill>
                  <a:srgbClr val="3E3E3E"/>
                </a:solidFill>
                <a:latin typeface="Candara" panose="020E0502030303020204" pitchFamily="34" charset="0"/>
                <a:cs typeface="Arial"/>
              </a:rPr>
              <a:t>Ryan, </a:t>
            </a:r>
            <a:r>
              <a:rPr lang="en-US" sz="800" b="1" i="1" spc="-4" dirty="0" err="1">
                <a:solidFill>
                  <a:srgbClr val="3E3E3E"/>
                </a:solidFill>
                <a:latin typeface="Candara" panose="020E0502030303020204" pitchFamily="34" charset="0"/>
                <a:cs typeface="Arial"/>
              </a:rPr>
              <a:t>Emmerling</a:t>
            </a:r>
            <a:r>
              <a:rPr lang="en-US" sz="800" b="1" i="1" spc="-4" dirty="0">
                <a:solidFill>
                  <a:srgbClr val="3E3E3E"/>
                </a:solidFill>
                <a:latin typeface="Candara" panose="020E0502030303020204" pitchFamily="34" charset="0"/>
                <a:cs typeface="Arial"/>
              </a:rPr>
              <a:t>, Spencer</a:t>
            </a:r>
            <a:r>
              <a:rPr lang="en-US" sz="800" i="1" spc="-4" dirty="0">
                <a:solidFill>
                  <a:srgbClr val="3E3E3E"/>
                </a:solidFill>
                <a:latin typeface="Candara" panose="020E0502030303020204" pitchFamily="34" charset="0"/>
                <a:cs typeface="Arial"/>
              </a:rPr>
              <a:t>,</a:t>
            </a:r>
            <a:r>
              <a:rPr lang="en-US" sz="800" i="1" spc="-23" dirty="0">
                <a:solidFill>
                  <a:srgbClr val="3E3E3E"/>
                </a:solidFill>
                <a:latin typeface="Candara" panose="020E0502030303020204" pitchFamily="34" charset="0"/>
                <a:cs typeface="Arial"/>
              </a:rPr>
              <a:t> </a:t>
            </a:r>
            <a:r>
              <a:rPr lang="en-US" sz="800" i="1" spc="-4" dirty="0">
                <a:solidFill>
                  <a:srgbClr val="3E3E3E"/>
                </a:solidFill>
                <a:latin typeface="Candara" panose="020E0502030303020204" pitchFamily="34" charset="0"/>
                <a:cs typeface="Arial"/>
              </a:rPr>
              <a:t>2009</a:t>
            </a:r>
          </a:p>
          <a:p>
            <a:pPr marL="9706">
              <a:spcBef>
                <a:spcPts val="478"/>
              </a:spcBef>
            </a:pPr>
            <a:endParaRPr lang="en-US" sz="800" i="1" spc="-4" dirty="0">
              <a:solidFill>
                <a:srgbClr val="3E3E3E"/>
              </a:solidFill>
              <a:latin typeface="Candara" panose="020E0502030303020204" pitchFamily="34" charset="0"/>
              <a:cs typeface="Arial"/>
            </a:endParaRPr>
          </a:p>
          <a:p>
            <a:pPr marL="9706" marR="3882"/>
            <a:r>
              <a:rPr lang="en-US" sz="800" dirty="0">
                <a:solidFill>
                  <a:srgbClr val="002D5C"/>
                </a:solidFill>
                <a:latin typeface="Candara" panose="020E0502030303020204" pitchFamily="34" charset="0"/>
                <a:cs typeface="Arial"/>
              </a:rPr>
              <a:t>“In a </a:t>
            </a:r>
            <a:r>
              <a:rPr lang="en-US" sz="800" spc="-4" dirty="0">
                <a:solidFill>
                  <a:srgbClr val="002D5C"/>
                </a:solidFill>
                <a:latin typeface="Candara" panose="020E0502030303020204" pitchFamily="34" charset="0"/>
                <a:cs typeface="Arial"/>
              </a:rPr>
              <a:t>multinational </a:t>
            </a:r>
            <a:r>
              <a:rPr lang="en-US" sz="800" dirty="0">
                <a:solidFill>
                  <a:srgbClr val="002D5C"/>
                </a:solidFill>
                <a:latin typeface="Candara" panose="020E0502030303020204" pitchFamily="34" charset="0"/>
                <a:cs typeface="Arial"/>
              </a:rPr>
              <a:t>study </a:t>
            </a:r>
            <a:r>
              <a:rPr lang="en-US" sz="800" spc="-4" dirty="0">
                <a:solidFill>
                  <a:srgbClr val="002D5C"/>
                </a:solidFill>
                <a:latin typeface="Candara" panose="020E0502030303020204" pitchFamily="34" charset="0"/>
                <a:cs typeface="Arial"/>
              </a:rPr>
              <a:t>of 515  </a:t>
            </a:r>
            <a:r>
              <a:rPr lang="en-US" sz="800" dirty="0">
                <a:solidFill>
                  <a:srgbClr val="002D5C"/>
                </a:solidFill>
                <a:latin typeface="Candara" panose="020E0502030303020204" pitchFamily="34" charset="0"/>
                <a:cs typeface="Arial"/>
              </a:rPr>
              <a:t>senior </a:t>
            </a:r>
            <a:r>
              <a:rPr lang="en-US" sz="800" spc="-4" dirty="0">
                <a:solidFill>
                  <a:srgbClr val="002D5C"/>
                </a:solidFill>
                <a:latin typeface="Candara" panose="020E0502030303020204" pitchFamily="34" charset="0"/>
                <a:cs typeface="Arial"/>
              </a:rPr>
              <a:t>executives, EI </a:t>
            </a:r>
            <a:r>
              <a:rPr lang="en-US" sz="800" dirty="0">
                <a:solidFill>
                  <a:srgbClr val="002D5C"/>
                </a:solidFill>
                <a:latin typeface="Candara" panose="020E0502030303020204" pitchFamily="34" charset="0"/>
                <a:cs typeface="Arial"/>
              </a:rPr>
              <a:t>scores</a:t>
            </a:r>
            <a:r>
              <a:rPr lang="en-US" sz="800" spc="-100" dirty="0">
                <a:solidFill>
                  <a:srgbClr val="002D5C"/>
                </a:solidFill>
                <a:latin typeface="Candara" panose="020E0502030303020204" pitchFamily="34" charset="0"/>
                <a:cs typeface="Arial"/>
              </a:rPr>
              <a:t> </a:t>
            </a:r>
            <a:r>
              <a:rPr lang="en-US" sz="800" spc="-4" dirty="0">
                <a:solidFill>
                  <a:srgbClr val="002D5C"/>
                </a:solidFill>
                <a:latin typeface="Candara" panose="020E0502030303020204" pitchFamily="34" charset="0"/>
                <a:cs typeface="Arial"/>
              </a:rPr>
              <a:t>were  high </a:t>
            </a:r>
            <a:r>
              <a:rPr lang="en-US" sz="800" dirty="0">
                <a:solidFill>
                  <a:srgbClr val="002D5C"/>
                </a:solidFill>
                <a:latin typeface="Candara" panose="020E0502030303020204" pitchFamily="34" charset="0"/>
                <a:cs typeface="Arial"/>
              </a:rPr>
              <a:t>in </a:t>
            </a:r>
            <a:r>
              <a:rPr lang="en-US" sz="800" spc="-4" dirty="0">
                <a:solidFill>
                  <a:srgbClr val="002D5C"/>
                </a:solidFill>
                <a:latin typeface="Candara" panose="020E0502030303020204" pitchFamily="34" charset="0"/>
                <a:cs typeface="Arial"/>
              </a:rPr>
              <a:t>74% of </a:t>
            </a:r>
            <a:r>
              <a:rPr lang="en-US" sz="800" dirty="0">
                <a:solidFill>
                  <a:srgbClr val="002D5C"/>
                </a:solidFill>
                <a:latin typeface="Candara" panose="020E0502030303020204" pitchFamily="34" charset="0"/>
                <a:cs typeface="Arial"/>
              </a:rPr>
              <a:t>successful hires,  </a:t>
            </a:r>
            <a:r>
              <a:rPr lang="en-US" sz="800" spc="-4" dirty="0">
                <a:solidFill>
                  <a:srgbClr val="002D5C"/>
                </a:solidFill>
                <a:latin typeface="Candara" panose="020E0502030303020204" pitchFamily="34" charset="0"/>
                <a:cs typeface="Arial"/>
              </a:rPr>
              <a:t>but only high </a:t>
            </a:r>
            <a:r>
              <a:rPr lang="en-US" sz="800" dirty="0">
                <a:solidFill>
                  <a:srgbClr val="002D5C"/>
                </a:solidFill>
                <a:latin typeface="Candara" panose="020E0502030303020204" pitchFamily="34" charset="0"/>
                <a:cs typeface="Arial"/>
              </a:rPr>
              <a:t>in </a:t>
            </a:r>
            <a:r>
              <a:rPr lang="en-US" sz="800" spc="-4" dirty="0">
                <a:solidFill>
                  <a:srgbClr val="002D5C"/>
                </a:solidFill>
                <a:latin typeface="Candara" panose="020E0502030303020204" pitchFamily="34" charset="0"/>
                <a:cs typeface="Arial"/>
              </a:rPr>
              <a:t>24% of </a:t>
            </a:r>
            <a:r>
              <a:rPr lang="en-US" sz="800" dirty="0">
                <a:solidFill>
                  <a:srgbClr val="002D5C"/>
                </a:solidFill>
                <a:latin typeface="Candara" panose="020E0502030303020204" pitchFamily="34" charset="0"/>
                <a:cs typeface="Arial"/>
              </a:rPr>
              <a:t>failed  hires.”</a:t>
            </a:r>
            <a:endParaRPr lang="en-US" sz="800" dirty="0">
              <a:latin typeface="Candara" panose="020E0502030303020204" pitchFamily="34" charset="0"/>
              <a:cs typeface="Arial"/>
            </a:endParaRPr>
          </a:p>
          <a:p>
            <a:pPr marL="9706">
              <a:spcBef>
                <a:spcPts val="493"/>
              </a:spcBef>
            </a:pPr>
            <a:r>
              <a:rPr lang="en-US" sz="600" b="1" i="1" spc="-4" dirty="0">
                <a:solidFill>
                  <a:srgbClr val="3E3E3E"/>
                </a:solidFill>
                <a:latin typeface="Candara" panose="020E0502030303020204" pitchFamily="34" charset="0"/>
                <a:cs typeface="Arial"/>
              </a:rPr>
              <a:t>Egon Zehnder</a:t>
            </a:r>
            <a:r>
              <a:rPr lang="en-US" sz="600" b="1" i="1" spc="-19" dirty="0">
                <a:solidFill>
                  <a:srgbClr val="3E3E3E"/>
                </a:solidFill>
                <a:latin typeface="Candara" panose="020E0502030303020204" pitchFamily="34" charset="0"/>
                <a:cs typeface="Arial"/>
              </a:rPr>
              <a:t> </a:t>
            </a:r>
            <a:r>
              <a:rPr lang="en-US" sz="600" b="1" i="1" spc="-4" dirty="0">
                <a:solidFill>
                  <a:srgbClr val="3E3E3E"/>
                </a:solidFill>
                <a:latin typeface="Candara" panose="020E0502030303020204" pitchFamily="34" charset="0"/>
                <a:cs typeface="Arial"/>
              </a:rPr>
              <a:t>International</a:t>
            </a:r>
          </a:p>
          <a:p>
            <a:pPr marL="9706">
              <a:spcBef>
                <a:spcPts val="493"/>
              </a:spcBef>
            </a:pPr>
            <a:endParaRPr lang="en-US" sz="600" b="1" i="1" spc="-4" dirty="0">
              <a:solidFill>
                <a:srgbClr val="3E3E3E"/>
              </a:solidFill>
              <a:latin typeface="Candara" panose="020E0502030303020204" pitchFamily="34" charset="0"/>
              <a:cs typeface="Arial"/>
            </a:endParaRPr>
          </a:p>
          <a:p>
            <a:pPr marL="9706" marR="62603"/>
            <a:r>
              <a:rPr lang="en-US" sz="600" dirty="0">
                <a:solidFill>
                  <a:srgbClr val="002D5C"/>
                </a:solidFill>
                <a:latin typeface="Candara" panose="020E0502030303020204" pitchFamily="34" charset="0"/>
                <a:cs typeface="Arial"/>
              </a:rPr>
              <a:t>“In </a:t>
            </a:r>
            <a:r>
              <a:rPr lang="en-US" sz="600" spc="-4" dirty="0">
                <a:solidFill>
                  <a:srgbClr val="002D5C"/>
                </a:solidFill>
                <a:latin typeface="Candara" panose="020E0502030303020204" pitchFamily="34" charset="0"/>
                <a:cs typeface="Arial"/>
              </a:rPr>
              <a:t>most complex jobs </a:t>
            </a:r>
            <a:r>
              <a:rPr lang="en-US" sz="600" dirty="0">
                <a:solidFill>
                  <a:srgbClr val="002D5C"/>
                </a:solidFill>
                <a:latin typeface="Candara" panose="020E0502030303020204" pitchFamily="34" charset="0"/>
                <a:cs typeface="Arial"/>
              </a:rPr>
              <a:t>a top</a:t>
            </a:r>
            <a:r>
              <a:rPr lang="en-US" sz="600" spc="-72" dirty="0">
                <a:solidFill>
                  <a:srgbClr val="002D5C"/>
                </a:solidFill>
                <a:latin typeface="Candara" panose="020E0502030303020204" pitchFamily="34" charset="0"/>
                <a:cs typeface="Arial"/>
              </a:rPr>
              <a:t> </a:t>
            </a:r>
            <a:r>
              <a:rPr lang="en-US" sz="600" spc="-4" dirty="0">
                <a:solidFill>
                  <a:srgbClr val="002D5C"/>
                </a:solidFill>
                <a:latin typeface="Candara" panose="020E0502030303020204" pitchFamily="34" charset="0"/>
                <a:cs typeface="Arial"/>
              </a:rPr>
              <a:t>performer  </a:t>
            </a:r>
            <a:r>
              <a:rPr lang="en-US" sz="600" dirty="0">
                <a:solidFill>
                  <a:srgbClr val="002D5C"/>
                </a:solidFill>
                <a:latin typeface="Candara" panose="020E0502030303020204" pitchFamily="34" charset="0"/>
                <a:cs typeface="Arial"/>
              </a:rPr>
              <a:t>is </a:t>
            </a:r>
            <a:r>
              <a:rPr lang="en-US" sz="600" spc="-4" dirty="0">
                <a:solidFill>
                  <a:srgbClr val="002D5C"/>
                </a:solidFill>
                <a:latin typeface="Candara" panose="020E0502030303020204" pitchFamily="34" charset="0"/>
                <a:cs typeface="Arial"/>
              </a:rPr>
              <a:t>127% more productive </a:t>
            </a:r>
            <a:r>
              <a:rPr lang="en-US" sz="600" dirty="0">
                <a:solidFill>
                  <a:srgbClr val="002D5C"/>
                </a:solidFill>
                <a:latin typeface="Candara" panose="020E0502030303020204" pitchFamily="34" charset="0"/>
                <a:cs typeface="Arial"/>
              </a:rPr>
              <a:t>than </a:t>
            </a:r>
            <a:r>
              <a:rPr lang="en-US" sz="600" spc="-4" dirty="0">
                <a:solidFill>
                  <a:srgbClr val="002D5C"/>
                </a:solidFill>
                <a:latin typeface="Candara" panose="020E0502030303020204" pitchFamily="34" charset="0"/>
                <a:cs typeface="Arial"/>
              </a:rPr>
              <a:t>an  average</a:t>
            </a:r>
            <a:r>
              <a:rPr lang="en-US" sz="600" spc="-81" dirty="0">
                <a:solidFill>
                  <a:srgbClr val="002D5C"/>
                </a:solidFill>
                <a:latin typeface="Candara" panose="020E0502030303020204" pitchFamily="34" charset="0"/>
                <a:cs typeface="Arial"/>
              </a:rPr>
              <a:t> </a:t>
            </a:r>
            <a:r>
              <a:rPr lang="en-US" sz="600" spc="-8" dirty="0">
                <a:solidFill>
                  <a:srgbClr val="002D5C"/>
                </a:solidFill>
                <a:latin typeface="Candara" panose="020E0502030303020204" pitchFamily="34" charset="0"/>
                <a:cs typeface="Arial"/>
              </a:rPr>
              <a:t>performer.”</a:t>
            </a:r>
            <a:endParaRPr lang="en-US" sz="600" dirty="0">
              <a:latin typeface="Candara" panose="020E0502030303020204" pitchFamily="34" charset="0"/>
              <a:cs typeface="Arial"/>
            </a:endParaRPr>
          </a:p>
          <a:p>
            <a:pPr marL="9706">
              <a:spcBef>
                <a:spcPts val="493"/>
              </a:spcBef>
            </a:pPr>
            <a:r>
              <a:rPr lang="en-US" sz="600" b="1" i="1" spc="-11" dirty="0">
                <a:solidFill>
                  <a:srgbClr val="3E3E3E"/>
                </a:solidFill>
                <a:latin typeface="Candara" panose="020E0502030303020204" pitchFamily="34" charset="0"/>
                <a:cs typeface="Arial"/>
              </a:rPr>
              <a:t>Hunter, </a:t>
            </a:r>
            <a:r>
              <a:rPr lang="en-US" sz="600" b="1" i="1" spc="-4" dirty="0">
                <a:solidFill>
                  <a:srgbClr val="3E3E3E"/>
                </a:solidFill>
                <a:latin typeface="Candara" panose="020E0502030303020204" pitchFamily="34" charset="0"/>
                <a:cs typeface="Arial"/>
              </a:rPr>
              <a:t>Schmidt &amp; </a:t>
            </a:r>
            <a:r>
              <a:rPr lang="en-US" sz="600" b="1" i="1" spc="-4" dirty="0" err="1">
                <a:solidFill>
                  <a:srgbClr val="3E3E3E"/>
                </a:solidFill>
                <a:latin typeface="Candara" panose="020E0502030303020204" pitchFamily="34" charset="0"/>
                <a:cs typeface="Arial"/>
              </a:rPr>
              <a:t>Judiesch</a:t>
            </a:r>
            <a:r>
              <a:rPr lang="en-US" sz="600" b="1" i="1" spc="-4" dirty="0">
                <a:solidFill>
                  <a:srgbClr val="3E3E3E"/>
                </a:solidFill>
                <a:latin typeface="Candara" panose="020E0502030303020204" pitchFamily="34" charset="0"/>
                <a:cs typeface="Arial"/>
              </a:rPr>
              <a:t>,</a:t>
            </a:r>
            <a:r>
              <a:rPr lang="en-US" sz="600" b="1" i="1" spc="8" dirty="0">
                <a:solidFill>
                  <a:srgbClr val="3E3E3E"/>
                </a:solidFill>
                <a:latin typeface="Candara" panose="020E0502030303020204" pitchFamily="34" charset="0"/>
                <a:cs typeface="Arial"/>
              </a:rPr>
              <a:t> </a:t>
            </a:r>
            <a:r>
              <a:rPr lang="en-US" sz="600" i="1" spc="-4" dirty="0">
                <a:solidFill>
                  <a:srgbClr val="3E3E3E"/>
                </a:solidFill>
                <a:latin typeface="Candara" panose="020E0502030303020204" pitchFamily="34" charset="0"/>
                <a:cs typeface="Arial"/>
              </a:rPr>
              <a:t>1990</a:t>
            </a:r>
            <a:endParaRPr lang="en-US" sz="600" dirty="0">
              <a:latin typeface="Candara" panose="020E0502030303020204" pitchFamily="34" charset="0"/>
              <a:cs typeface="Arial"/>
            </a:endParaRPr>
          </a:p>
          <a:p>
            <a:pPr marL="9706" marR="3882">
              <a:spcBef>
                <a:spcPts val="626"/>
              </a:spcBef>
            </a:pPr>
            <a:endParaRPr lang="en-US" sz="600" spc="-4" dirty="0">
              <a:solidFill>
                <a:srgbClr val="002D5C"/>
              </a:solidFill>
              <a:latin typeface="Candara" panose="020E0502030303020204" pitchFamily="34" charset="0"/>
              <a:cs typeface="Arial"/>
            </a:endParaRPr>
          </a:p>
          <a:p>
            <a:pPr marL="9706">
              <a:spcBef>
                <a:spcPts val="481"/>
              </a:spcBef>
            </a:pPr>
            <a:endParaRPr lang="en-US" sz="800" dirty="0">
              <a:latin typeface="Candara" panose="020E0502030303020204" pitchFamily="34" charset="0"/>
              <a:cs typeface="Arial"/>
            </a:endParaRPr>
          </a:p>
          <a:p>
            <a:endParaRPr lang="en-US" dirty="0"/>
          </a:p>
        </p:txBody>
      </p:sp>
      <p:sp>
        <p:nvSpPr>
          <p:cNvPr id="4" name="Slide Number Placeholder 3"/>
          <p:cNvSpPr>
            <a:spLocks noGrp="1"/>
          </p:cNvSpPr>
          <p:nvPr>
            <p:ph type="sldNum" sz="quarter" idx="5"/>
          </p:nvPr>
        </p:nvSpPr>
        <p:spPr/>
        <p:txBody>
          <a:bodyPr/>
          <a:lstStyle/>
          <a:p>
            <a:pPr>
              <a:defRPr/>
            </a:pPr>
            <a:fld id="{9925F146-C1A8-43AB-A508-916B00187F32}" type="slidenum">
              <a:rPr lang="en-US" smtClean="0"/>
              <a:pPr>
                <a:defRPr/>
              </a:pPr>
              <a:t>7</a:t>
            </a:fld>
            <a:endParaRPr lang="en-US"/>
          </a:p>
        </p:txBody>
      </p:sp>
    </p:spTree>
    <p:extLst>
      <p:ext uri="{BB962C8B-B14F-4D97-AF65-F5344CB8AC3E}">
        <p14:creationId xmlns:p14="http://schemas.microsoft.com/office/powerpoint/2010/main" val="35461943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706">
              <a:spcBef>
                <a:spcPts val="493"/>
              </a:spcBef>
            </a:pPr>
            <a:endParaRPr lang="en-US" sz="800" dirty="0">
              <a:latin typeface="Candara" panose="020E0502030303020204" pitchFamily="34" charset="0"/>
              <a:cs typeface="Arial"/>
            </a:endParaRPr>
          </a:p>
          <a:p>
            <a:pPr marL="9706">
              <a:spcBef>
                <a:spcPts val="493"/>
              </a:spcBef>
            </a:pPr>
            <a:endParaRPr lang="en-US" sz="1000" dirty="0">
              <a:latin typeface="Candara" panose="020E0502030303020204" pitchFamily="34" charset="0"/>
              <a:cs typeface="Arial"/>
            </a:endParaRPr>
          </a:p>
          <a:p>
            <a:pPr marL="9706">
              <a:spcBef>
                <a:spcPts val="478"/>
              </a:spcBef>
            </a:pPr>
            <a:endParaRPr lang="en-US" sz="1100" dirty="0">
              <a:latin typeface="Candara" panose="020E0502030303020204" pitchFamily="34" charset="0"/>
              <a:cs typeface="Arial"/>
            </a:endParaRPr>
          </a:p>
          <a:p>
            <a:endParaRPr lang="en-US" dirty="0"/>
          </a:p>
        </p:txBody>
      </p:sp>
      <p:sp>
        <p:nvSpPr>
          <p:cNvPr id="4" name="Slide Number Placeholder 3"/>
          <p:cNvSpPr>
            <a:spLocks noGrp="1"/>
          </p:cNvSpPr>
          <p:nvPr>
            <p:ph type="sldNum" sz="quarter" idx="5"/>
          </p:nvPr>
        </p:nvSpPr>
        <p:spPr/>
        <p:txBody>
          <a:bodyPr/>
          <a:lstStyle/>
          <a:p>
            <a:pPr>
              <a:defRPr/>
            </a:pPr>
            <a:fld id="{9925F146-C1A8-43AB-A508-916B00187F32}" type="slidenum">
              <a:rPr lang="en-US" smtClean="0"/>
              <a:pPr>
                <a:defRPr/>
              </a:pPr>
              <a:t>8</a:t>
            </a:fld>
            <a:endParaRPr lang="en-US"/>
          </a:p>
        </p:txBody>
      </p:sp>
    </p:spTree>
    <p:extLst>
      <p:ext uri="{BB962C8B-B14F-4D97-AF65-F5344CB8AC3E}">
        <p14:creationId xmlns:p14="http://schemas.microsoft.com/office/powerpoint/2010/main" val="29036920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In a recent survey by The Economist Executive Education Navigator of more than 4,000 professionals, a sharp divergence emerged between skills that C-Suite executives think they need and those that their employees want them to </a:t>
            </a:r>
            <a:r>
              <a:rPr lang="en-US" dirty="0" err="1"/>
              <a:t>prioritise</a:t>
            </a:r>
            <a:r>
              <a:rPr lang="en-US" dirty="0"/>
              <a:t>. </a:t>
            </a:r>
            <a:r>
              <a:rPr lang="en-US" b="1" dirty="0"/>
              <a:t>In fact, answers from the two groups were nearly inverse.</a:t>
            </a:r>
            <a:endParaRPr lang="en-US" dirty="0"/>
          </a:p>
          <a:p>
            <a:r>
              <a:rPr lang="en-US" dirty="0"/>
              <a:t>In the survey, which was conducted on </a:t>
            </a:r>
            <a:r>
              <a:rPr lang="en-US" dirty="0">
                <a:hlinkClick r:id="rId3"/>
              </a:rPr>
              <a:t>Economist.com</a:t>
            </a:r>
            <a:r>
              <a:rPr lang="en-US" dirty="0"/>
              <a:t>, C-Suite executives most frequently cited technology and finance as the two areas where they sought to improve. Yet when lower-ranking employees were asked what skills they wished their top executives would hone, leadership and emotional intelligence were the most popular answers.</a:t>
            </a:r>
          </a:p>
          <a:p>
            <a:endParaRPr lang="en-US" dirty="0"/>
          </a:p>
        </p:txBody>
      </p:sp>
      <p:sp>
        <p:nvSpPr>
          <p:cNvPr id="4" name="Slide Number Placeholder 3"/>
          <p:cNvSpPr>
            <a:spLocks noGrp="1"/>
          </p:cNvSpPr>
          <p:nvPr>
            <p:ph type="sldNum" sz="quarter" idx="10"/>
          </p:nvPr>
        </p:nvSpPr>
        <p:spPr/>
        <p:txBody>
          <a:bodyPr/>
          <a:lstStyle/>
          <a:p>
            <a:fld id="{2C5A1EF9-8DEC-0646-8F9C-98F1C770E882}" type="slidenum">
              <a:rPr lang="en-US" smtClean="0"/>
              <a:pPr/>
              <a:t>9</a:t>
            </a:fld>
            <a:endParaRPr lang="en-US"/>
          </a:p>
        </p:txBody>
      </p:sp>
    </p:spTree>
    <p:extLst>
      <p:ext uri="{BB962C8B-B14F-4D97-AF65-F5344CB8AC3E}">
        <p14:creationId xmlns:p14="http://schemas.microsoft.com/office/powerpoint/2010/main" val="9003968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925F146-C1A8-43AB-A508-916B00187F32}" type="slidenum">
              <a:rPr lang="en-US" smtClean="0"/>
              <a:pPr>
                <a:defRPr/>
              </a:pPr>
              <a:t>10</a:t>
            </a:fld>
            <a:endParaRPr lang="en-US"/>
          </a:p>
        </p:txBody>
      </p:sp>
    </p:spTree>
    <p:extLst>
      <p:ext uri="{BB962C8B-B14F-4D97-AF65-F5344CB8AC3E}">
        <p14:creationId xmlns:p14="http://schemas.microsoft.com/office/powerpoint/2010/main" val="31170523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763DF-1901-45C0-8940-F6C31D65E98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1C263FB-21CC-4114-A15A-C7CE2701DA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77F35DB-3B3D-41BC-9C15-C54B753904B9}"/>
              </a:ext>
            </a:extLst>
          </p:cNvPr>
          <p:cNvSpPr>
            <a:spLocks noGrp="1"/>
          </p:cNvSpPr>
          <p:nvPr>
            <p:ph type="dt" sz="half" idx="10"/>
          </p:nvPr>
        </p:nvSpPr>
        <p:spPr/>
        <p:txBody>
          <a:bodyPr/>
          <a:lstStyle/>
          <a:p>
            <a:fld id="{5586B75A-687E-405C-8A0B-8D00578BA2C3}" type="datetimeFigureOut">
              <a:rPr lang="en-US" smtClean="0"/>
              <a:pPr/>
              <a:t>8/29/2024</a:t>
            </a:fld>
            <a:endParaRPr lang="en-US" dirty="0"/>
          </a:p>
        </p:txBody>
      </p:sp>
      <p:sp>
        <p:nvSpPr>
          <p:cNvPr id="5" name="Footer Placeholder 4">
            <a:extLst>
              <a:ext uri="{FF2B5EF4-FFF2-40B4-BE49-F238E27FC236}">
                <a16:creationId xmlns:a16="http://schemas.microsoft.com/office/drawing/2014/main" id="{0E6C36DC-CA8A-4A52-86B2-28554EB510C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AB60EAB-835C-4719-8379-DC7D3CB66BB8}"/>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6653167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AFAAB-B25F-4121-9050-10262B550D3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865BE86-1D25-4E00-A951-25B601F5BB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33F1ED-A64C-4516-B4A8-1FD6E8BF87F8}"/>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29FAFD25-47C2-4A7B-9AB6-76ABC6CBFFAC}"/>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D517FFAF-AD6D-4365-8998-A9883B94ED5A}"/>
              </a:ext>
            </a:extLst>
          </p:cNvPr>
          <p:cNvSpPr>
            <a:spLocks noGrp="1"/>
          </p:cNvSpPr>
          <p:nvPr>
            <p:ph type="sldNum" sz="quarter" idx="12"/>
          </p:nvPr>
        </p:nvSpPr>
        <p:spPr/>
        <p:txBody>
          <a:bodyPr/>
          <a:lstStyle/>
          <a:p>
            <a:pPr>
              <a:defRPr/>
            </a:pPr>
            <a:fld id="{3DB36DAC-0173-45C4-8B32-033F130B9C3D}" type="slidenum">
              <a:rPr lang="en-US" smtClean="0"/>
              <a:pPr>
                <a:defRPr/>
              </a:pPr>
              <a:t>‹#›</a:t>
            </a:fld>
            <a:endParaRPr lang="en-US"/>
          </a:p>
        </p:txBody>
      </p:sp>
    </p:spTree>
    <p:extLst>
      <p:ext uri="{BB962C8B-B14F-4D97-AF65-F5344CB8AC3E}">
        <p14:creationId xmlns:p14="http://schemas.microsoft.com/office/powerpoint/2010/main" val="100769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6DD3376-3B80-4CE5-8B61-9B19132247B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669B700-FB4B-41DA-A5B7-ED6B147531E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6C1869-0025-459D-A9CE-25C8FC542445}"/>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B5AE1B53-F671-44D2-8ED6-53EF43FFBDA9}"/>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3178E6E7-6E3F-4F61-B312-56E4B2261C59}"/>
              </a:ext>
            </a:extLst>
          </p:cNvPr>
          <p:cNvSpPr>
            <a:spLocks noGrp="1"/>
          </p:cNvSpPr>
          <p:nvPr>
            <p:ph type="sldNum" sz="quarter" idx="12"/>
          </p:nvPr>
        </p:nvSpPr>
        <p:spPr/>
        <p:txBody>
          <a:bodyPr/>
          <a:lstStyle/>
          <a:p>
            <a:pPr>
              <a:defRPr/>
            </a:pPr>
            <a:fld id="{46C087C7-8B87-4528-8A26-E85DCBE5CAF8}" type="slidenum">
              <a:rPr lang="en-US" smtClean="0"/>
              <a:pPr>
                <a:defRPr/>
              </a:pPr>
              <a:t>‹#›</a:t>
            </a:fld>
            <a:endParaRPr lang="en-US"/>
          </a:p>
        </p:txBody>
      </p:sp>
    </p:spTree>
    <p:extLst>
      <p:ext uri="{BB962C8B-B14F-4D97-AF65-F5344CB8AC3E}">
        <p14:creationId xmlns:p14="http://schemas.microsoft.com/office/powerpoint/2010/main" val="29872920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693333" y="4229100"/>
            <a:ext cx="8788400" cy="1282700"/>
          </a:xfrm>
        </p:spPr>
        <p:txBody>
          <a:bodyPr/>
          <a:lstStyle>
            <a:lvl1pPr marL="0" indent="0" algn="ctr">
              <a:buNone/>
              <a:defRPr sz="1800">
                <a:solidFill>
                  <a:srgbClr val="94C5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1" name="Title 1"/>
          <p:cNvSpPr>
            <a:spLocks noGrp="1"/>
          </p:cNvSpPr>
          <p:nvPr>
            <p:ph type="title" hasCustomPrompt="1"/>
          </p:nvPr>
        </p:nvSpPr>
        <p:spPr>
          <a:xfrm>
            <a:off x="1676400" y="3479800"/>
            <a:ext cx="8805334" cy="647700"/>
          </a:xfrm>
          <a:prstGeom prst="rect">
            <a:avLst/>
          </a:prstGeom>
        </p:spPr>
        <p:txBody>
          <a:bodyPr anchor="t"/>
          <a:lstStyle>
            <a:lvl1pPr algn="ctr">
              <a:defRPr>
                <a:solidFill>
                  <a:srgbClr val="175491"/>
                </a:solidFill>
              </a:defRPr>
            </a:lvl1pPr>
          </a:lstStyle>
          <a:p>
            <a:r>
              <a:rPr lang="en-US" dirty="0"/>
              <a:t>Click to edit Master title style</a:t>
            </a:r>
            <a:br>
              <a:rPr lang="en-US" dirty="0"/>
            </a:br>
            <a:br>
              <a:rPr lang="en-US" dirty="0"/>
            </a:br>
            <a:endParaRPr lang="en-US" dirty="0"/>
          </a:p>
        </p:txBody>
      </p:sp>
      <p:cxnSp>
        <p:nvCxnSpPr>
          <p:cNvPr id="4" name="Straight Connector 3"/>
          <p:cNvCxnSpPr/>
          <p:nvPr userDrawn="1"/>
        </p:nvCxnSpPr>
        <p:spPr>
          <a:xfrm>
            <a:off x="1676403" y="3124200"/>
            <a:ext cx="8839200" cy="0"/>
          </a:xfrm>
          <a:prstGeom prst="line">
            <a:avLst/>
          </a:prstGeom>
          <a:ln w="1270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23544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Left Text">
    <p:spTree>
      <p:nvGrpSpPr>
        <p:cNvPr id="1" name=""/>
        <p:cNvGrpSpPr/>
        <p:nvPr/>
      </p:nvGrpSpPr>
      <p:grpSpPr>
        <a:xfrm>
          <a:off x="0" y="0"/>
          <a:ext cx="0" cy="0"/>
          <a:chOff x="0" y="0"/>
          <a:chExt cx="0" cy="0"/>
        </a:xfrm>
      </p:grpSpPr>
      <p:sp>
        <p:nvSpPr>
          <p:cNvPr id="6" name="Title 5"/>
          <p:cNvSpPr>
            <a:spLocks noGrp="1"/>
          </p:cNvSpPr>
          <p:nvPr>
            <p:ph type="title"/>
          </p:nvPr>
        </p:nvSpPr>
        <p:spPr>
          <a:xfrm>
            <a:off x="1219200" y="206375"/>
            <a:ext cx="10566400" cy="1143000"/>
          </a:xfrm>
        </p:spPr>
        <p:txBody>
          <a:bodyPr/>
          <a:lstStyle/>
          <a:p>
            <a:r>
              <a:rPr lang="en-US"/>
              <a:t>Click to edit Master title style</a:t>
            </a:r>
          </a:p>
        </p:txBody>
      </p:sp>
      <p:sp>
        <p:nvSpPr>
          <p:cNvPr id="8" name="Text Placeholder 7"/>
          <p:cNvSpPr>
            <a:spLocks noGrp="1"/>
          </p:cNvSpPr>
          <p:nvPr>
            <p:ph type="body" sz="quarter" idx="13"/>
          </p:nvPr>
        </p:nvSpPr>
        <p:spPr>
          <a:xfrm>
            <a:off x="914400" y="1676400"/>
            <a:ext cx="5181600" cy="4572000"/>
          </a:xfrm>
        </p:spPr>
        <p:txBody>
          <a:bodyPr/>
          <a:lstStyle>
            <a:lvl1pPr marL="261938" indent="-225425">
              <a:buClr>
                <a:srgbClr val="416E60"/>
              </a:buClr>
              <a:defRPr sz="2200"/>
            </a:lvl1pPr>
            <a:lvl2pPr marL="538163" indent="-276225">
              <a:buClr>
                <a:srgbClr val="82A639"/>
              </a:buClr>
              <a:defRPr sz="2000"/>
            </a:lvl2pPr>
            <a:lvl3pPr marL="800100" indent="-261938">
              <a:defRPr sz="20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157447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365126"/>
            <a:ext cx="9302753" cy="2992904"/>
          </a:xfrm>
        </p:spPr>
        <p:txBody>
          <a:bodyPr anchor="ctr"/>
          <a:lstStyle>
            <a:lvl1pPr>
              <a:defRPr sz="4600"/>
            </a:lvl1pPr>
          </a:lstStyle>
          <a:p>
            <a:r>
              <a:rPr lang="en-US"/>
              <a:t>Click to edit Master title style</a:t>
            </a:r>
            <a:endParaRPr lang="en-US" dirty="0"/>
          </a:p>
        </p:txBody>
      </p:sp>
      <p:sp>
        <p:nvSpPr>
          <p:cNvPr id="12" name="Text Placeholder 3"/>
          <p:cNvSpPr>
            <a:spLocks noGrp="1"/>
          </p:cNvSpPr>
          <p:nvPr>
            <p:ph type="body" sz="half" idx="13"/>
          </p:nvPr>
        </p:nvSpPr>
        <p:spPr>
          <a:xfrm>
            <a:off x="1720649" y="3365557"/>
            <a:ext cx="8752299" cy="548968"/>
          </a:xfrm>
        </p:spPr>
        <p:txBody>
          <a:bodyPr anchor="t">
            <a:normAutofit/>
          </a:bodyPr>
          <a:lstStyle>
            <a:lvl1pPr marL="0" indent="0">
              <a:buNone/>
              <a:defRPr sz="1500"/>
            </a:lvl1pPr>
            <a:lvl2pPr marL="475351" indent="0">
              <a:buNone/>
              <a:defRPr sz="1500"/>
            </a:lvl2pPr>
            <a:lvl3pPr marL="950702" indent="0">
              <a:buNone/>
              <a:defRPr sz="1200"/>
            </a:lvl3pPr>
            <a:lvl4pPr marL="1426053" indent="0">
              <a:buNone/>
              <a:defRPr sz="1000"/>
            </a:lvl4pPr>
            <a:lvl5pPr marL="1901403" indent="0">
              <a:buNone/>
              <a:defRPr sz="1000"/>
            </a:lvl5pPr>
            <a:lvl6pPr marL="2376754" indent="0">
              <a:buNone/>
              <a:defRPr sz="1000"/>
            </a:lvl6pPr>
            <a:lvl7pPr marL="2852105" indent="0">
              <a:buNone/>
              <a:defRPr sz="1000"/>
            </a:lvl7pPr>
            <a:lvl8pPr marL="3327456" indent="0">
              <a:buNone/>
              <a:defRPr sz="1000"/>
            </a:lvl8pPr>
            <a:lvl9pPr marL="3802807"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38203" y="4501729"/>
            <a:ext cx="10512424" cy="1489496"/>
          </a:xfrm>
        </p:spPr>
        <p:txBody>
          <a:bodyPr anchor="ctr">
            <a:normAutofit/>
          </a:bodyPr>
          <a:lstStyle>
            <a:lvl1pPr marL="0" indent="0">
              <a:buNone/>
              <a:defRPr sz="1700"/>
            </a:lvl1pPr>
            <a:lvl2pPr marL="475351" indent="0">
              <a:buNone/>
              <a:defRPr sz="1500"/>
            </a:lvl2pPr>
            <a:lvl3pPr marL="950702" indent="0">
              <a:buNone/>
              <a:defRPr sz="1200"/>
            </a:lvl3pPr>
            <a:lvl4pPr marL="1426053" indent="0">
              <a:buNone/>
              <a:defRPr sz="1000"/>
            </a:lvl4pPr>
            <a:lvl5pPr marL="1901403" indent="0">
              <a:buNone/>
              <a:defRPr sz="1000"/>
            </a:lvl5pPr>
            <a:lvl6pPr marL="2376754" indent="0">
              <a:buNone/>
              <a:defRPr sz="1000"/>
            </a:lvl6pPr>
            <a:lvl7pPr marL="2852105" indent="0">
              <a:buNone/>
              <a:defRPr sz="1000"/>
            </a:lvl7pPr>
            <a:lvl8pPr marL="3327456" indent="0">
              <a:buNone/>
              <a:defRPr sz="1000"/>
            </a:lvl8pPr>
            <a:lvl9pPr marL="3802807"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1" y="6356358"/>
            <a:ext cx="2743200" cy="365125"/>
          </a:xfrm>
          <a:prstGeom prst="rect">
            <a:avLst/>
          </a:prstGeom>
        </p:spPr>
        <p:txBody>
          <a:bodyPr/>
          <a:lstStyle/>
          <a:p>
            <a:fld id="{78648CBE-014B-434F-8101-973D02572050}" type="datetimeFigureOut">
              <a:rPr lang="en-US" smtClean="0"/>
              <a:pPr/>
              <a:t>8/29/2024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610600" y="6356358"/>
            <a:ext cx="2743200" cy="365125"/>
          </a:xfrm>
          <a:prstGeom prst="rect">
            <a:avLst/>
          </a:prstGeom>
        </p:spPr>
        <p:txBody>
          <a:bodyPr/>
          <a:lstStyle/>
          <a:p>
            <a:fld id="{692E6B97-F17C-4F91-AE47-2D024E217A78}" type="slidenum">
              <a:rPr lang="en-US" smtClean="0"/>
              <a:pPr/>
              <a:t>‹#›</a:t>
            </a:fld>
            <a:endParaRPr lang="en-US"/>
          </a:p>
        </p:txBody>
      </p:sp>
      <p:sp>
        <p:nvSpPr>
          <p:cNvPr id="9" name="TextBox 8"/>
          <p:cNvSpPr txBox="1"/>
          <p:nvPr/>
        </p:nvSpPr>
        <p:spPr>
          <a:xfrm>
            <a:off x="1111049" y="786825"/>
            <a:ext cx="609599" cy="584776"/>
          </a:xfrm>
          <a:prstGeom prst="rect">
            <a:avLst/>
          </a:prstGeom>
        </p:spPr>
        <p:txBody>
          <a:bodyPr vert="horz" lIns="95070" tIns="47535" rIns="95070" bIns="47535"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300" dirty="0">
                <a:solidFill>
                  <a:schemeClr val="tx1"/>
                </a:solidFill>
                <a:effectLst/>
              </a:rPr>
              <a:t>“</a:t>
            </a:r>
          </a:p>
        </p:txBody>
      </p:sp>
      <p:sp>
        <p:nvSpPr>
          <p:cNvPr id="10" name="TextBox 9"/>
          <p:cNvSpPr txBox="1"/>
          <p:nvPr/>
        </p:nvSpPr>
        <p:spPr>
          <a:xfrm>
            <a:off x="10437817" y="2743200"/>
            <a:ext cx="609599" cy="584776"/>
          </a:xfrm>
          <a:prstGeom prst="rect">
            <a:avLst/>
          </a:prstGeom>
        </p:spPr>
        <p:txBody>
          <a:bodyPr vert="horz" lIns="95070" tIns="47535" rIns="95070" bIns="47535"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300" dirty="0">
                <a:solidFill>
                  <a:schemeClr val="tx1"/>
                </a:solidFill>
                <a:effectLst/>
              </a:rPr>
              <a:t>”</a:t>
            </a:r>
          </a:p>
        </p:txBody>
      </p:sp>
    </p:spTree>
    <p:extLst>
      <p:ext uri="{BB962C8B-B14F-4D97-AF65-F5344CB8AC3E}">
        <p14:creationId xmlns:p14="http://schemas.microsoft.com/office/powerpoint/2010/main" val="1549463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89DE5-8F8E-4D38-8630-DC11C15C922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5E860AD-2652-49E0-94BF-AB53DA9E5A4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E27877-EB62-4D22-B3D8-3B43CC4EAE03}"/>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D8771CD8-3AF4-4444-A552-F966B34922E6}"/>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60608579-D94C-46BD-91FD-F4AF6B5F7E8B}"/>
              </a:ext>
            </a:extLst>
          </p:cNvPr>
          <p:cNvSpPr>
            <a:spLocks noGrp="1"/>
          </p:cNvSpPr>
          <p:nvPr>
            <p:ph type="sldNum" sz="quarter" idx="12"/>
          </p:nvPr>
        </p:nvSpPr>
        <p:spPr/>
        <p:txBody>
          <a:bodyPr/>
          <a:lstStyle/>
          <a:p>
            <a:pPr>
              <a:defRPr/>
            </a:pPr>
            <a:fld id="{E20AE164-352A-4EAA-A063-E75AE4031422}" type="slidenum">
              <a:rPr lang="en-US" smtClean="0"/>
              <a:pPr>
                <a:defRPr/>
              </a:pPr>
              <a:t>‹#›</a:t>
            </a:fld>
            <a:endParaRPr lang="en-US"/>
          </a:p>
        </p:txBody>
      </p:sp>
    </p:spTree>
    <p:extLst>
      <p:ext uri="{BB962C8B-B14F-4D97-AF65-F5344CB8AC3E}">
        <p14:creationId xmlns:p14="http://schemas.microsoft.com/office/powerpoint/2010/main" val="1153243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E11ED-4498-47F1-97F1-F6CB09B9756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74455BF-0459-47FC-B6FE-7184BC54A33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C094C34-E10F-436A-836B-9F8D33470FB8}"/>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4292125E-529E-48F9-B372-040D99D5AD4F}"/>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FDD0C446-CDC1-497D-9EE7-8C0CD321CC53}"/>
              </a:ext>
            </a:extLst>
          </p:cNvPr>
          <p:cNvSpPr>
            <a:spLocks noGrp="1"/>
          </p:cNvSpPr>
          <p:nvPr>
            <p:ph type="sldNum" sz="quarter" idx="12"/>
          </p:nvPr>
        </p:nvSpPr>
        <p:spPr/>
        <p:txBody>
          <a:bodyPr/>
          <a:lstStyle/>
          <a:p>
            <a:pPr>
              <a:defRPr/>
            </a:pPr>
            <a:fld id="{EA4810DF-55FC-4BC0-911A-3CBEB5A75344}" type="slidenum">
              <a:rPr lang="en-US" smtClean="0"/>
              <a:pPr>
                <a:defRPr/>
              </a:pPr>
              <a:t>‹#›</a:t>
            </a:fld>
            <a:endParaRPr lang="en-US"/>
          </a:p>
        </p:txBody>
      </p:sp>
    </p:spTree>
    <p:extLst>
      <p:ext uri="{BB962C8B-B14F-4D97-AF65-F5344CB8AC3E}">
        <p14:creationId xmlns:p14="http://schemas.microsoft.com/office/powerpoint/2010/main" val="3455556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3E84E-2154-42D6-B929-CF409E0490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EF5073-A68B-46E9-8E18-F1EE03023C0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E1406B-9BA1-45DE-9BA2-6E19704564E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24AFDC8-B6C8-42E0-B192-103EAD937C36}"/>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DF265CF9-A7BB-4EAC-B8C8-289CFFC8065B}"/>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A1542DEF-15F2-45BC-BAFE-872B542B42B2}"/>
              </a:ext>
            </a:extLst>
          </p:cNvPr>
          <p:cNvSpPr>
            <a:spLocks noGrp="1"/>
          </p:cNvSpPr>
          <p:nvPr>
            <p:ph type="sldNum" sz="quarter" idx="12"/>
          </p:nvPr>
        </p:nvSpPr>
        <p:spPr/>
        <p:txBody>
          <a:bodyPr/>
          <a:lstStyle/>
          <a:p>
            <a:pPr>
              <a:defRPr/>
            </a:pPr>
            <a:fld id="{95FBEA87-8C4D-40C0-A061-438BFD9E63B3}" type="slidenum">
              <a:rPr lang="en-US" smtClean="0"/>
              <a:pPr>
                <a:defRPr/>
              </a:pPr>
              <a:t>‹#›</a:t>
            </a:fld>
            <a:endParaRPr lang="en-US"/>
          </a:p>
        </p:txBody>
      </p:sp>
    </p:spTree>
    <p:extLst>
      <p:ext uri="{BB962C8B-B14F-4D97-AF65-F5344CB8AC3E}">
        <p14:creationId xmlns:p14="http://schemas.microsoft.com/office/powerpoint/2010/main" val="349578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081F5-94C3-4C86-9AEA-776CE766138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2764BEF-BE77-41D6-98B0-162254AFB8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2A528AD-2F5D-4903-A1B5-666F6DA591E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525F452-C97E-4BF6-87D2-662ECD457C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0A85B08-9DEA-4A3A-A156-4528453B195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0412879-93A4-4931-BB97-972565FA4278}"/>
              </a:ext>
            </a:extLst>
          </p:cNvPr>
          <p:cNvSpPr>
            <a:spLocks noGrp="1"/>
          </p:cNvSpPr>
          <p:nvPr>
            <p:ph type="dt" sz="half" idx="10"/>
          </p:nvPr>
        </p:nvSpPr>
        <p:spPr/>
        <p:txBody>
          <a:bodyPr/>
          <a:lstStyle/>
          <a:p>
            <a:pPr>
              <a:defRPr/>
            </a:pPr>
            <a:endParaRPr lang="en-US"/>
          </a:p>
        </p:txBody>
      </p:sp>
      <p:sp>
        <p:nvSpPr>
          <p:cNvPr id="8" name="Footer Placeholder 7">
            <a:extLst>
              <a:ext uri="{FF2B5EF4-FFF2-40B4-BE49-F238E27FC236}">
                <a16:creationId xmlns:a16="http://schemas.microsoft.com/office/drawing/2014/main" id="{897FFA1F-FA9D-4529-ACFC-A6938B73B92E}"/>
              </a:ext>
            </a:extLst>
          </p:cNvPr>
          <p:cNvSpPr>
            <a:spLocks noGrp="1"/>
          </p:cNvSpPr>
          <p:nvPr>
            <p:ph type="ftr" sz="quarter" idx="11"/>
          </p:nvPr>
        </p:nvSpPr>
        <p:spPr/>
        <p:txBody>
          <a:bodyPr/>
          <a:lstStyle/>
          <a:p>
            <a:pPr>
              <a:defRPr/>
            </a:pPr>
            <a:endParaRPr lang="en-US"/>
          </a:p>
        </p:txBody>
      </p:sp>
      <p:sp>
        <p:nvSpPr>
          <p:cNvPr id="9" name="Slide Number Placeholder 8">
            <a:extLst>
              <a:ext uri="{FF2B5EF4-FFF2-40B4-BE49-F238E27FC236}">
                <a16:creationId xmlns:a16="http://schemas.microsoft.com/office/drawing/2014/main" id="{8A28D44C-1A67-4FC9-A827-40B432BA2F46}"/>
              </a:ext>
            </a:extLst>
          </p:cNvPr>
          <p:cNvSpPr>
            <a:spLocks noGrp="1"/>
          </p:cNvSpPr>
          <p:nvPr>
            <p:ph type="sldNum" sz="quarter" idx="12"/>
          </p:nvPr>
        </p:nvSpPr>
        <p:spPr/>
        <p:txBody>
          <a:bodyPr/>
          <a:lstStyle/>
          <a:p>
            <a:pPr>
              <a:defRPr/>
            </a:pPr>
            <a:fld id="{F32053B1-EB23-4DEB-ABB1-DB523F746CDA}" type="slidenum">
              <a:rPr lang="en-US" smtClean="0"/>
              <a:pPr>
                <a:defRPr/>
              </a:pPr>
              <a:t>‹#›</a:t>
            </a:fld>
            <a:endParaRPr lang="en-US"/>
          </a:p>
        </p:txBody>
      </p:sp>
    </p:spTree>
    <p:extLst>
      <p:ext uri="{BB962C8B-B14F-4D97-AF65-F5344CB8AC3E}">
        <p14:creationId xmlns:p14="http://schemas.microsoft.com/office/powerpoint/2010/main" val="15543118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D4972-5346-4AC7-B9B5-8AC5BBF99A4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0D2AB83-B3CA-42CF-A501-7AD0285D8E31}"/>
              </a:ext>
            </a:extLst>
          </p:cNvPr>
          <p:cNvSpPr>
            <a:spLocks noGrp="1"/>
          </p:cNvSpPr>
          <p:nvPr>
            <p:ph type="dt" sz="half" idx="10"/>
          </p:nvPr>
        </p:nvSpPr>
        <p:spPr/>
        <p:txBody>
          <a:bodyPr/>
          <a:lstStyle/>
          <a:p>
            <a:pPr>
              <a:defRPr/>
            </a:pPr>
            <a:endParaRPr lang="en-US"/>
          </a:p>
        </p:txBody>
      </p:sp>
      <p:sp>
        <p:nvSpPr>
          <p:cNvPr id="4" name="Footer Placeholder 3">
            <a:extLst>
              <a:ext uri="{FF2B5EF4-FFF2-40B4-BE49-F238E27FC236}">
                <a16:creationId xmlns:a16="http://schemas.microsoft.com/office/drawing/2014/main" id="{B6ED32BA-2DF7-4A38-BB1A-5672FC3B94F0}"/>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id="{3DD6AE79-AA1E-489F-8B67-C8950D6BA8DD}"/>
              </a:ext>
            </a:extLst>
          </p:cNvPr>
          <p:cNvSpPr>
            <a:spLocks noGrp="1"/>
          </p:cNvSpPr>
          <p:nvPr>
            <p:ph type="sldNum" sz="quarter" idx="12"/>
          </p:nvPr>
        </p:nvSpPr>
        <p:spPr/>
        <p:txBody>
          <a:bodyPr/>
          <a:lstStyle/>
          <a:p>
            <a:pPr>
              <a:defRPr/>
            </a:pPr>
            <a:fld id="{C3687E4A-1B30-4309-A17A-0ED15A722703}" type="slidenum">
              <a:rPr lang="en-US" smtClean="0"/>
              <a:pPr>
                <a:defRPr/>
              </a:pPr>
              <a:t>‹#›</a:t>
            </a:fld>
            <a:endParaRPr lang="en-US"/>
          </a:p>
        </p:txBody>
      </p:sp>
    </p:spTree>
    <p:extLst>
      <p:ext uri="{BB962C8B-B14F-4D97-AF65-F5344CB8AC3E}">
        <p14:creationId xmlns:p14="http://schemas.microsoft.com/office/powerpoint/2010/main" val="3562357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64D3E5-7B7F-4505-8AF0-C0BE10113183}"/>
              </a:ext>
            </a:extLst>
          </p:cNvPr>
          <p:cNvSpPr>
            <a:spLocks noGrp="1"/>
          </p:cNvSpPr>
          <p:nvPr>
            <p:ph type="dt" sz="half" idx="10"/>
          </p:nvPr>
        </p:nvSpPr>
        <p:spPr/>
        <p:txBody>
          <a:bodyPr/>
          <a:lstStyle/>
          <a:p>
            <a:pPr>
              <a:defRPr/>
            </a:pPr>
            <a:endParaRPr lang="en-US"/>
          </a:p>
        </p:txBody>
      </p:sp>
      <p:sp>
        <p:nvSpPr>
          <p:cNvPr id="3" name="Footer Placeholder 2">
            <a:extLst>
              <a:ext uri="{FF2B5EF4-FFF2-40B4-BE49-F238E27FC236}">
                <a16:creationId xmlns:a16="http://schemas.microsoft.com/office/drawing/2014/main" id="{F697A8FD-6E79-4977-A68E-540F6DBC3F4B}"/>
              </a:ext>
            </a:extLst>
          </p:cNvPr>
          <p:cNvSpPr>
            <a:spLocks noGrp="1"/>
          </p:cNvSpPr>
          <p:nvPr>
            <p:ph type="ftr" sz="quarter" idx="11"/>
          </p:nvPr>
        </p:nvSpPr>
        <p:spPr/>
        <p:txBody>
          <a:bodyPr/>
          <a:lstStyle/>
          <a:p>
            <a:pPr>
              <a:defRPr/>
            </a:pPr>
            <a:endParaRPr lang="en-US"/>
          </a:p>
        </p:txBody>
      </p:sp>
      <p:sp>
        <p:nvSpPr>
          <p:cNvPr id="4" name="Slide Number Placeholder 3">
            <a:extLst>
              <a:ext uri="{FF2B5EF4-FFF2-40B4-BE49-F238E27FC236}">
                <a16:creationId xmlns:a16="http://schemas.microsoft.com/office/drawing/2014/main" id="{3EE84D3F-8935-48A2-B9EF-6B60D8A8C9ED}"/>
              </a:ext>
            </a:extLst>
          </p:cNvPr>
          <p:cNvSpPr>
            <a:spLocks noGrp="1"/>
          </p:cNvSpPr>
          <p:nvPr>
            <p:ph type="sldNum" sz="quarter" idx="12"/>
          </p:nvPr>
        </p:nvSpPr>
        <p:spPr/>
        <p:txBody>
          <a:bodyPr/>
          <a:lstStyle/>
          <a:p>
            <a:pPr>
              <a:defRPr/>
            </a:pPr>
            <a:fld id="{CB3F85FB-E2F3-4473-95DC-5F7D515CE7AD}" type="slidenum">
              <a:rPr lang="en-US" smtClean="0"/>
              <a:pPr>
                <a:defRPr/>
              </a:pPr>
              <a:t>‹#›</a:t>
            </a:fld>
            <a:endParaRPr lang="en-US"/>
          </a:p>
        </p:txBody>
      </p:sp>
    </p:spTree>
    <p:extLst>
      <p:ext uri="{BB962C8B-B14F-4D97-AF65-F5344CB8AC3E}">
        <p14:creationId xmlns:p14="http://schemas.microsoft.com/office/powerpoint/2010/main" val="2389294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67B5D-5458-46B6-822A-5E7928DD38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EC2D597-68F8-4186-8EEF-3596F08A42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2BCA20E-46CF-4050-8E3F-F6D627176F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77BFC02-6C2C-48C6-83F5-542F7D02B2DB}"/>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B4356669-0AFE-44AC-8BC0-5B4CC9F27333}"/>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30D7476B-0368-4A5B-BBD3-7EF725708EA9}"/>
              </a:ext>
            </a:extLst>
          </p:cNvPr>
          <p:cNvSpPr>
            <a:spLocks noGrp="1"/>
          </p:cNvSpPr>
          <p:nvPr>
            <p:ph type="sldNum" sz="quarter" idx="12"/>
          </p:nvPr>
        </p:nvSpPr>
        <p:spPr/>
        <p:txBody>
          <a:bodyPr/>
          <a:lstStyle/>
          <a:p>
            <a:pPr>
              <a:defRPr/>
            </a:pPr>
            <a:fld id="{BA925B73-3641-4E9B-9FFF-3A934088AA96}" type="slidenum">
              <a:rPr lang="en-US" smtClean="0"/>
              <a:pPr>
                <a:defRPr/>
              </a:pPr>
              <a:t>‹#›</a:t>
            </a:fld>
            <a:endParaRPr lang="en-US"/>
          </a:p>
        </p:txBody>
      </p:sp>
    </p:spTree>
    <p:extLst>
      <p:ext uri="{BB962C8B-B14F-4D97-AF65-F5344CB8AC3E}">
        <p14:creationId xmlns:p14="http://schemas.microsoft.com/office/powerpoint/2010/main" val="473319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A5760-20F2-4009-A09A-EC7ADFF208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BE51912-623F-4116-BDA2-F662E8BA99E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92CC3B7-F0AB-43DD-B606-36698C7189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C2977D1-AD95-40C4-843A-872DB0780BF8}"/>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D6B452F0-9C9A-4D36-A9A5-875D47931602}"/>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4CEA258F-19C1-428C-865F-B85F1AC0D090}"/>
              </a:ext>
            </a:extLst>
          </p:cNvPr>
          <p:cNvSpPr>
            <a:spLocks noGrp="1"/>
          </p:cNvSpPr>
          <p:nvPr>
            <p:ph type="sldNum" sz="quarter" idx="12"/>
          </p:nvPr>
        </p:nvSpPr>
        <p:spPr/>
        <p:txBody>
          <a:bodyPr/>
          <a:lstStyle/>
          <a:p>
            <a:pPr>
              <a:defRPr/>
            </a:pPr>
            <a:fld id="{36049625-CFA9-487F-83A9-58D6C845104B}" type="slidenum">
              <a:rPr lang="en-US" smtClean="0"/>
              <a:pPr>
                <a:defRPr/>
              </a:pPr>
              <a:t>‹#›</a:t>
            </a:fld>
            <a:endParaRPr lang="en-US"/>
          </a:p>
        </p:txBody>
      </p:sp>
    </p:spTree>
    <p:extLst>
      <p:ext uri="{BB962C8B-B14F-4D97-AF65-F5344CB8AC3E}">
        <p14:creationId xmlns:p14="http://schemas.microsoft.com/office/powerpoint/2010/main" val="1232037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ECCA997-5396-4A56-AFDD-6C120050D7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0526F3E-229A-4C6D-8BE7-9C2A8958B6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34924E-A4AE-4E8C-AB0C-36DA34ADEE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a:extLst>
              <a:ext uri="{FF2B5EF4-FFF2-40B4-BE49-F238E27FC236}">
                <a16:creationId xmlns:a16="http://schemas.microsoft.com/office/drawing/2014/main" id="{0374F8A5-ACAB-4F34-9FB8-B11A9D9A55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FCDC048D-C5CC-4599-AE35-D495BC6F751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4C1EFF60-A38D-4FB0-ACDE-AA352B244903}" type="slidenum">
              <a:rPr lang="en-US" smtClean="0"/>
              <a:pPr>
                <a:defRPr/>
              </a:pPr>
              <a:t>‹#›</a:t>
            </a:fld>
            <a:endParaRPr lang="en-US"/>
          </a:p>
        </p:txBody>
      </p:sp>
    </p:spTree>
    <p:extLst>
      <p:ext uri="{BB962C8B-B14F-4D97-AF65-F5344CB8AC3E}">
        <p14:creationId xmlns:p14="http://schemas.microsoft.com/office/powerpoint/2010/main" val="2593068397"/>
      </p:ext>
    </p:extLst>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 id="2147483917" r:id="rId12"/>
    <p:sldLayoutId id="2147483919" r:id="rId13"/>
    <p:sldLayoutId id="214748393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4.xml"/><Relationship Id="rId1"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hyperlink" Target="mailto:spataros1@nku.edu" TargetMode="External"/><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0" name="Rectangle 73">
            <a:extLst>
              <a:ext uri="{FF2B5EF4-FFF2-40B4-BE49-F238E27FC236}">
                <a16:creationId xmlns:a16="http://schemas.microsoft.com/office/drawing/2014/main" id="{8E2CC403-21CD-41DF-BAC4-329D7FF03C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8" name="Title 3"/>
          <p:cNvSpPr>
            <a:spLocks noGrp="1"/>
          </p:cNvSpPr>
          <p:nvPr>
            <p:ph type="ctrTitle"/>
          </p:nvPr>
        </p:nvSpPr>
        <p:spPr>
          <a:xfrm>
            <a:off x="1078828" y="1147158"/>
            <a:ext cx="6038470" cy="4713316"/>
          </a:xfrm>
        </p:spPr>
        <p:txBody>
          <a:bodyPr anchor="ctr">
            <a:normAutofit/>
          </a:bodyPr>
          <a:lstStyle/>
          <a:p>
            <a:pPr algn="l" eaLnBrk="1" hangingPunct="1"/>
            <a:r>
              <a:rPr lang="en-US" altLang="en-US" dirty="0">
                <a:latin typeface="Candara" panose="020E0502030303020204" pitchFamily="34" charset="0"/>
              </a:rPr>
              <a:t>Emotional Intelligence at Work</a:t>
            </a:r>
          </a:p>
        </p:txBody>
      </p:sp>
      <p:grpSp>
        <p:nvGrpSpPr>
          <p:cNvPr id="4101" name="Group 75">
            <a:extLst>
              <a:ext uri="{FF2B5EF4-FFF2-40B4-BE49-F238E27FC236}">
                <a16:creationId xmlns:a16="http://schemas.microsoft.com/office/drawing/2014/main" id="{B13AA5FE-3FFC-4725-9ADD-E428544EC61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54317"/>
            <a:ext cx="731521" cy="673460"/>
            <a:chOff x="3940602" y="308034"/>
            <a:chExt cx="2116791" cy="3428999"/>
          </a:xfrm>
          <a:solidFill>
            <a:schemeClr val="accent4"/>
          </a:solidFill>
        </p:grpSpPr>
        <p:sp>
          <p:nvSpPr>
            <p:cNvPr id="4102" name="Rectangle 76">
              <a:extLst>
                <a:ext uri="{FF2B5EF4-FFF2-40B4-BE49-F238E27FC236}">
                  <a16:creationId xmlns:a16="http://schemas.microsoft.com/office/drawing/2014/main" id="{4FA70700-3F72-44D4-8175-FEB2B9B23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3" name="Rectangle 77">
              <a:extLst>
                <a:ext uri="{FF2B5EF4-FFF2-40B4-BE49-F238E27FC236}">
                  <a16:creationId xmlns:a16="http://schemas.microsoft.com/office/drawing/2014/main" id="{7093C0F6-5741-4C9D-90FF-A25824BFC5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4" name="Rectangle 78">
              <a:extLst>
                <a:ext uri="{FF2B5EF4-FFF2-40B4-BE49-F238E27FC236}">
                  <a16:creationId xmlns:a16="http://schemas.microsoft.com/office/drawing/2014/main" id="{921B2E1B-E962-432C-ADA1-2934CE3C54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05" name="Rectangle 80">
            <a:extLst>
              <a:ext uri="{FF2B5EF4-FFF2-40B4-BE49-F238E27FC236}">
                <a16:creationId xmlns:a16="http://schemas.microsoft.com/office/drawing/2014/main" id="{7653717E-6F8C-43E0-9893-C03AE87D18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6" name="Rectangle 82">
            <a:extLst>
              <a:ext uri="{FF2B5EF4-FFF2-40B4-BE49-F238E27FC236}">
                <a16:creationId xmlns:a16="http://schemas.microsoft.com/office/drawing/2014/main" id="{35BB14B4-EC3F-47C7-9AF3-B0E017B75C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66160" y="391886"/>
            <a:ext cx="402901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4"/>
          <p:cNvSpPr>
            <a:spLocks noGrp="1"/>
          </p:cNvSpPr>
          <p:nvPr>
            <p:ph type="subTitle" idx="1"/>
          </p:nvPr>
        </p:nvSpPr>
        <p:spPr>
          <a:xfrm>
            <a:off x="8030590" y="1284605"/>
            <a:ext cx="3300156" cy="3636818"/>
          </a:xfrm>
        </p:spPr>
        <p:txBody>
          <a:bodyPr anchor="ctr">
            <a:normAutofit/>
          </a:bodyPr>
          <a:lstStyle/>
          <a:p>
            <a:pPr algn="l">
              <a:defRPr/>
            </a:pPr>
            <a:r>
              <a:rPr lang="en-US" i="1" dirty="0"/>
              <a:t>Dr. Sandra Spataro</a:t>
            </a:r>
          </a:p>
        </p:txBody>
      </p:sp>
      <p:pic>
        <p:nvPicPr>
          <p:cNvPr id="3" name="Picture 2" descr="Text&#10;&#10;Description automatically generated">
            <a:extLst>
              <a:ext uri="{FF2B5EF4-FFF2-40B4-BE49-F238E27FC236}">
                <a16:creationId xmlns:a16="http://schemas.microsoft.com/office/drawing/2014/main" id="{37640433-5232-013D-98F8-ED3025A9AD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2015" y="3349730"/>
            <a:ext cx="3762313" cy="116280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4098"/>
                                        </p:tgtEl>
                                        <p:attrNameLst>
                                          <p:attrName>style.visibility</p:attrName>
                                        </p:attrNameLst>
                                      </p:cBhvr>
                                      <p:to>
                                        <p:strVal val="visible"/>
                                      </p:to>
                                    </p:set>
                                    <p:animEffect transition="in" filter="fade">
                                      <p:cBhvr>
                                        <p:cTn id="7" dur="700"/>
                                        <p:tgtEl>
                                          <p:spTgt spid="4098"/>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7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5"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376" name="Rectangle 15375">
            <a:extLst>
              <a:ext uri="{FF2B5EF4-FFF2-40B4-BE49-F238E27FC236}">
                <a16:creationId xmlns:a16="http://schemas.microsoft.com/office/drawing/2014/main" id="{BA79A7CF-01AF-4178-9369-94E0C90EB0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267909" y="2023110"/>
            <a:ext cx="2469624" cy="2846070"/>
          </a:xfrm>
        </p:spPr>
        <p:txBody>
          <a:bodyPr vert="horz" lIns="91440" tIns="45720" rIns="91440" bIns="45720" rtlCol="0" anchor="ctr">
            <a:normAutofit/>
          </a:bodyPr>
          <a:lstStyle/>
          <a:p>
            <a:r>
              <a:rPr lang="en-US" sz="3700" kern="1200" dirty="0">
                <a:solidFill>
                  <a:schemeClr val="tx1"/>
                </a:solidFill>
                <a:latin typeface="Candara" panose="020E0502030303020204" pitchFamily="34" charset="0"/>
              </a:rPr>
              <a:t>So….</a:t>
            </a:r>
            <a:br>
              <a:rPr lang="en-US" sz="3700" kern="1200" dirty="0">
                <a:solidFill>
                  <a:schemeClr val="tx1"/>
                </a:solidFill>
                <a:latin typeface="Candara" panose="020E0502030303020204" pitchFamily="34" charset="0"/>
              </a:rPr>
            </a:br>
            <a:r>
              <a:rPr lang="en-US" sz="3700" kern="1200" dirty="0">
                <a:solidFill>
                  <a:schemeClr val="tx1"/>
                </a:solidFill>
                <a:latin typeface="Candara" panose="020E0502030303020204" pitchFamily="34" charset="0"/>
              </a:rPr>
              <a:t>WHAT IS EI?</a:t>
            </a:r>
            <a:r>
              <a:rPr lang="en-US" sz="3700" kern="1200" dirty="0">
                <a:solidFill>
                  <a:schemeClr val="tx1"/>
                </a:solidFill>
                <a:latin typeface="+mj-lt"/>
                <a:ea typeface="+mj-ea"/>
                <a:cs typeface="+mj-cs"/>
              </a:rPr>
              <a:t>	</a:t>
            </a:r>
          </a:p>
        </p:txBody>
      </p:sp>
      <p:sp>
        <p:nvSpPr>
          <p:cNvPr id="15378" name="Rectangle 15377">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433973" y="-827233"/>
            <a:ext cx="1715478" cy="85834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380" name="Rectangle 15379">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085" y="664308"/>
            <a:ext cx="8082632" cy="560034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366" name="Picture 6" descr="Measuring Emotions in the Digital Age">
            <a:extLst>
              <a:ext uri="{FF2B5EF4-FFF2-40B4-BE49-F238E27FC236}">
                <a16:creationId xmlns:a16="http://schemas.microsoft.com/office/drawing/2014/main" id="{CF731AE0-53A9-4D45-92BA-DC76493E0B7C}"/>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268"/>
          <a:stretch/>
        </p:blipFill>
        <p:spPr bwMode="auto">
          <a:xfrm>
            <a:off x="1709969" y="858525"/>
            <a:ext cx="5278841" cy="5211906"/>
          </a:xfrm>
          <a:prstGeom prst="rect">
            <a:avLst/>
          </a:prstGeom>
          <a:noFill/>
          <a:extLst>
            <a:ext uri="{909E8E84-426E-40DD-AFC4-6F175D3DCCD1}">
              <a14:hiddenFill xmlns:a14="http://schemas.microsoft.com/office/drawing/2010/main">
                <a:solidFill>
                  <a:srgbClr val="FFFFFF"/>
                </a:solidFill>
              </a14:hiddenFill>
            </a:ext>
          </a:extLst>
        </p:spPr>
      </p:pic>
      <p:sp>
        <p:nvSpPr>
          <p:cNvPr id="15382" name="Rectangle 15381">
            <a:extLst>
              <a:ext uri="{FF2B5EF4-FFF2-40B4-BE49-F238E27FC236}">
                <a16:creationId xmlns:a16="http://schemas.microsoft.com/office/drawing/2014/main" id="{90F533E9-6690-41A8-A372-4C6C622D0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950447" y="3392097"/>
            <a:ext cx="1719072"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4727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6" name="Picture 2" descr="Mindful Link - Emotional Intelligence and Mindfulness">
            <a:extLst>
              <a:ext uri="{FF2B5EF4-FFF2-40B4-BE49-F238E27FC236}">
                <a16:creationId xmlns:a16="http://schemas.microsoft.com/office/drawing/2014/main" id="{AC49E7B7-DF6F-4E97-BDF9-0A4A7BF15C44}"/>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4413" b="11016"/>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87B795E-02DF-0D12-EF3B-E4FC51C6171D}"/>
              </a:ext>
            </a:extLst>
          </p:cNvPr>
          <p:cNvSpPr txBox="1"/>
          <p:nvPr/>
        </p:nvSpPr>
        <p:spPr>
          <a:xfrm>
            <a:off x="8641080" y="6172200"/>
            <a:ext cx="3550920" cy="369332"/>
          </a:xfrm>
          <a:prstGeom prst="rect">
            <a:avLst/>
          </a:prstGeom>
          <a:noFill/>
        </p:spPr>
        <p:txBody>
          <a:bodyPr wrap="square" rtlCol="0">
            <a:spAutoFit/>
          </a:bodyPr>
          <a:lstStyle/>
          <a:p>
            <a:r>
              <a:rPr lang="en-US" dirty="0">
                <a:solidFill>
                  <a:schemeClr val="bg1"/>
                </a:solidFill>
              </a:rPr>
              <a:t>Goleman, </a:t>
            </a:r>
            <a:r>
              <a:rPr lang="en-US" i="1" dirty="0">
                <a:solidFill>
                  <a:schemeClr val="bg1"/>
                </a:solidFill>
              </a:rPr>
              <a:t>Emotional Intelligence</a:t>
            </a:r>
          </a:p>
        </p:txBody>
      </p:sp>
    </p:spTree>
    <p:extLst>
      <p:ext uri="{BB962C8B-B14F-4D97-AF65-F5344CB8AC3E}">
        <p14:creationId xmlns:p14="http://schemas.microsoft.com/office/powerpoint/2010/main" val="27204758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E45B1D5C-0827-4AF0-8186-11FC5A8B8B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6F0B08C8-A5FF-4D7C-9502-EB1504598329}"/>
              </a:ext>
            </a:extLst>
          </p:cNvPr>
          <p:cNvSpPr>
            <a:spLocks noGrp="1"/>
          </p:cNvSpPr>
          <p:nvPr>
            <p:ph type="title"/>
          </p:nvPr>
        </p:nvSpPr>
        <p:spPr>
          <a:xfrm>
            <a:off x="9267909" y="2023110"/>
            <a:ext cx="2469624" cy="2846070"/>
          </a:xfrm>
        </p:spPr>
        <p:txBody>
          <a:bodyPr vert="horz" lIns="91440" tIns="45720" rIns="91440" bIns="45720" rtlCol="0" anchor="ctr">
            <a:normAutofit/>
          </a:bodyPr>
          <a:lstStyle/>
          <a:p>
            <a:r>
              <a:rPr lang="en-US" sz="3100" dirty="0">
                <a:latin typeface="Candara" panose="020E0502030303020204" pitchFamily="34" charset="0"/>
              </a:rPr>
              <a:t>Emotional &amp; Social Intelligence</a:t>
            </a:r>
          </a:p>
        </p:txBody>
      </p:sp>
      <p:sp>
        <p:nvSpPr>
          <p:cNvPr id="32" name="Rectangle 31">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433973" y="-827233"/>
            <a:ext cx="1715478" cy="85834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085" y="664308"/>
            <a:ext cx="8082632" cy="560034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descr="Short Essay On Emotional Intelligence Competencymodel Escli And Social  Leadership | Clamplightsa">
            <a:extLst>
              <a:ext uri="{FF2B5EF4-FFF2-40B4-BE49-F238E27FC236}">
                <a16:creationId xmlns:a16="http://schemas.microsoft.com/office/drawing/2014/main" id="{46213AF1-1C08-4808-9224-F6B1D9C08B2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870" r="1" b="3871"/>
          <a:stretch/>
        </p:blipFill>
        <p:spPr bwMode="auto">
          <a:xfrm>
            <a:off x="545238" y="858525"/>
            <a:ext cx="7608304" cy="5211906"/>
          </a:xfrm>
          <a:prstGeom prst="rect">
            <a:avLst/>
          </a:prstGeom>
          <a:noFill/>
          <a:extLst>
            <a:ext uri="{909E8E84-426E-40DD-AFC4-6F175D3DCCD1}">
              <a14:hiddenFill xmlns:a14="http://schemas.microsoft.com/office/drawing/2010/main">
                <a:solidFill>
                  <a:srgbClr val="FFFFFF"/>
                </a:solidFill>
              </a14:hiddenFill>
            </a:ext>
          </a:extLst>
        </p:spPr>
      </p:pic>
      <p:sp>
        <p:nvSpPr>
          <p:cNvPr id="36" name="Rectangle 35">
            <a:extLst>
              <a:ext uri="{FF2B5EF4-FFF2-40B4-BE49-F238E27FC236}">
                <a16:creationId xmlns:a16="http://schemas.microsoft.com/office/drawing/2014/main" id="{90F533E9-6690-41A8-A372-4C6C622D0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950447" y="3392097"/>
            <a:ext cx="1719072"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61F2FF0-420A-4111-8E49-860BD1694C73}"/>
              </a:ext>
            </a:extLst>
          </p:cNvPr>
          <p:cNvSpPr txBox="1"/>
          <p:nvPr/>
        </p:nvSpPr>
        <p:spPr>
          <a:xfrm>
            <a:off x="545238" y="664308"/>
            <a:ext cx="7608304" cy="725580"/>
          </a:xfrm>
          <a:prstGeom prst="rect">
            <a:avLst/>
          </a:prstGeom>
          <a:solidFill>
            <a:schemeClr val="bg1"/>
          </a:solidFill>
        </p:spPr>
        <p:txBody>
          <a:bodyPr wrap="square" rtlCol="0">
            <a:spAutoFit/>
          </a:bodyPr>
          <a:lstStyle/>
          <a:p>
            <a:endParaRPr lang="en-US" dirty="0"/>
          </a:p>
        </p:txBody>
      </p:sp>
      <p:sp>
        <p:nvSpPr>
          <p:cNvPr id="9" name="Rectangle 8">
            <a:extLst>
              <a:ext uri="{FF2B5EF4-FFF2-40B4-BE49-F238E27FC236}">
                <a16:creationId xmlns:a16="http://schemas.microsoft.com/office/drawing/2014/main" id="{9A335B80-501E-4157-9433-6BEA620E57F9}"/>
              </a:ext>
            </a:extLst>
          </p:cNvPr>
          <p:cNvSpPr/>
          <p:nvPr/>
        </p:nvSpPr>
        <p:spPr>
          <a:xfrm>
            <a:off x="545238" y="5627077"/>
            <a:ext cx="1789999" cy="5666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C987AFE-8700-4DB8-AF25-A4838983AB1A}"/>
              </a:ext>
            </a:extLst>
          </p:cNvPr>
          <p:cNvSpPr/>
          <p:nvPr/>
        </p:nvSpPr>
        <p:spPr>
          <a:xfrm>
            <a:off x="629345" y="3070121"/>
            <a:ext cx="7450157" cy="31691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781BA897-0C46-44A1-9F12-F6AC6705C816}"/>
              </a:ext>
            </a:extLst>
          </p:cNvPr>
          <p:cNvSpPr txBox="1"/>
          <p:nvPr/>
        </p:nvSpPr>
        <p:spPr>
          <a:xfrm>
            <a:off x="545238" y="3218447"/>
            <a:ext cx="1627476" cy="1477328"/>
          </a:xfrm>
          <a:prstGeom prst="rect">
            <a:avLst/>
          </a:prstGeom>
          <a:noFill/>
        </p:spPr>
        <p:txBody>
          <a:bodyPr wrap="square" rtlCol="0">
            <a:spAutoFit/>
          </a:bodyPr>
          <a:lstStyle/>
          <a:p>
            <a:r>
              <a:rPr lang="en-US" dirty="0">
                <a:latin typeface="Candara" panose="020E0502030303020204" pitchFamily="34" charset="0"/>
              </a:rPr>
              <a:t>Perceiving and understanding your own emotions</a:t>
            </a:r>
            <a:endParaRPr lang="en-AU" dirty="0">
              <a:latin typeface="Candara" panose="020E0502030303020204" pitchFamily="34" charset="0"/>
            </a:endParaRPr>
          </a:p>
          <a:p>
            <a:endParaRPr lang="en-US" dirty="0">
              <a:latin typeface="Candara" panose="020E0502030303020204" pitchFamily="34" charset="0"/>
            </a:endParaRPr>
          </a:p>
        </p:txBody>
      </p:sp>
      <p:sp>
        <p:nvSpPr>
          <p:cNvPr id="27" name="TextBox 26">
            <a:extLst>
              <a:ext uri="{FF2B5EF4-FFF2-40B4-BE49-F238E27FC236}">
                <a16:creationId xmlns:a16="http://schemas.microsoft.com/office/drawing/2014/main" id="{A6F7304A-942E-45F8-A524-2A857C2B1DB6}"/>
              </a:ext>
            </a:extLst>
          </p:cNvPr>
          <p:cNvSpPr txBox="1"/>
          <p:nvPr/>
        </p:nvSpPr>
        <p:spPr>
          <a:xfrm>
            <a:off x="2425457" y="3218447"/>
            <a:ext cx="1627476" cy="1200329"/>
          </a:xfrm>
          <a:prstGeom prst="rect">
            <a:avLst/>
          </a:prstGeom>
          <a:noFill/>
        </p:spPr>
        <p:txBody>
          <a:bodyPr wrap="square" rtlCol="0">
            <a:spAutoFit/>
          </a:bodyPr>
          <a:lstStyle/>
          <a:p>
            <a:r>
              <a:rPr lang="en-US" dirty="0">
                <a:latin typeface="Candara" panose="020E0502030303020204" pitchFamily="34" charset="0"/>
              </a:rPr>
              <a:t>Managing your own emotions</a:t>
            </a:r>
            <a:endParaRPr lang="en-AU" dirty="0">
              <a:latin typeface="Candara" panose="020E0502030303020204" pitchFamily="34" charset="0"/>
            </a:endParaRPr>
          </a:p>
          <a:p>
            <a:endParaRPr lang="en-US" dirty="0">
              <a:latin typeface="Candara" panose="020E0502030303020204" pitchFamily="34" charset="0"/>
            </a:endParaRPr>
          </a:p>
        </p:txBody>
      </p:sp>
      <p:sp>
        <p:nvSpPr>
          <p:cNvPr id="28" name="TextBox 27">
            <a:extLst>
              <a:ext uri="{FF2B5EF4-FFF2-40B4-BE49-F238E27FC236}">
                <a16:creationId xmlns:a16="http://schemas.microsoft.com/office/drawing/2014/main" id="{DD91185A-FAD8-4836-97E0-D8B27795E702}"/>
              </a:ext>
            </a:extLst>
          </p:cNvPr>
          <p:cNvSpPr txBox="1"/>
          <p:nvPr/>
        </p:nvSpPr>
        <p:spPr>
          <a:xfrm>
            <a:off x="4444698" y="3218447"/>
            <a:ext cx="1627476" cy="1477328"/>
          </a:xfrm>
          <a:prstGeom prst="rect">
            <a:avLst/>
          </a:prstGeom>
          <a:noFill/>
        </p:spPr>
        <p:txBody>
          <a:bodyPr wrap="square" rtlCol="0">
            <a:spAutoFit/>
          </a:bodyPr>
          <a:lstStyle/>
          <a:p>
            <a:r>
              <a:rPr lang="en-US" dirty="0">
                <a:latin typeface="Candara" panose="020E0502030303020204" pitchFamily="34" charset="0"/>
              </a:rPr>
              <a:t>Perceiving and understanding </a:t>
            </a:r>
            <a:r>
              <a:rPr lang="en-US" b="1" dirty="0">
                <a:latin typeface="Candara" panose="020E0502030303020204" pitchFamily="34" charset="0"/>
              </a:rPr>
              <a:t>others</a:t>
            </a:r>
            <a:r>
              <a:rPr lang="en-US" dirty="0">
                <a:latin typeface="Candara" panose="020E0502030303020204" pitchFamily="34" charset="0"/>
              </a:rPr>
              <a:t>’ emotions</a:t>
            </a:r>
            <a:endParaRPr lang="en-AU" dirty="0">
              <a:latin typeface="Candara" panose="020E0502030303020204" pitchFamily="34" charset="0"/>
            </a:endParaRPr>
          </a:p>
          <a:p>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0442A9A2-88D3-4A52-8F47-473BB4D62CF6}"/>
              </a:ext>
            </a:extLst>
          </p:cNvPr>
          <p:cNvSpPr txBox="1"/>
          <p:nvPr/>
        </p:nvSpPr>
        <p:spPr>
          <a:xfrm>
            <a:off x="6369341" y="3218447"/>
            <a:ext cx="1627476" cy="1200329"/>
          </a:xfrm>
          <a:prstGeom prst="rect">
            <a:avLst/>
          </a:prstGeom>
          <a:noFill/>
        </p:spPr>
        <p:txBody>
          <a:bodyPr wrap="square" rtlCol="0">
            <a:spAutoFit/>
          </a:bodyPr>
          <a:lstStyle/>
          <a:p>
            <a:r>
              <a:rPr lang="en-US" dirty="0">
                <a:latin typeface="Candara" panose="020E0502030303020204" pitchFamily="34" charset="0"/>
              </a:rPr>
              <a:t>Managing </a:t>
            </a:r>
            <a:r>
              <a:rPr lang="en-US" b="1" dirty="0">
                <a:latin typeface="Candara" panose="020E0502030303020204" pitchFamily="34" charset="0"/>
              </a:rPr>
              <a:t>other people’s</a:t>
            </a:r>
            <a:r>
              <a:rPr lang="en-US" dirty="0">
                <a:latin typeface="Candara" panose="020E0502030303020204" pitchFamily="34" charset="0"/>
              </a:rPr>
              <a:t> emotions</a:t>
            </a:r>
            <a:endParaRPr lang="en-AU" dirty="0">
              <a:latin typeface="Candara" panose="020E0502030303020204" pitchFamily="34" charset="0"/>
            </a:endParaRPr>
          </a:p>
          <a:p>
            <a:endParaRPr lang="en-US" dirty="0">
              <a:latin typeface="Candara" panose="020E0502030303020204" pitchFamily="34" charset="0"/>
            </a:endParaRPr>
          </a:p>
        </p:txBody>
      </p:sp>
      <p:sp>
        <p:nvSpPr>
          <p:cNvPr id="10" name="Arrow: Right 9">
            <a:extLst>
              <a:ext uri="{FF2B5EF4-FFF2-40B4-BE49-F238E27FC236}">
                <a16:creationId xmlns:a16="http://schemas.microsoft.com/office/drawing/2014/main" id="{8ECE2DA2-FA37-4242-ACB2-99E4D5AAB7C9}"/>
              </a:ext>
            </a:extLst>
          </p:cNvPr>
          <p:cNvSpPr/>
          <p:nvPr/>
        </p:nvSpPr>
        <p:spPr>
          <a:xfrm>
            <a:off x="813093" y="4965116"/>
            <a:ext cx="7104184" cy="1018372"/>
          </a:xfrm>
          <a:prstGeom prst="rightArrow">
            <a:avLst/>
          </a:prstGeom>
          <a:pattFill prst="divot">
            <a:fgClr>
              <a:schemeClr val="accent4"/>
            </a:fgClr>
            <a:bgClr>
              <a:schemeClr val="bg1"/>
            </a:bgClr>
          </a:patt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1" name="TextBox 10">
            <a:extLst>
              <a:ext uri="{FF2B5EF4-FFF2-40B4-BE49-F238E27FC236}">
                <a16:creationId xmlns:a16="http://schemas.microsoft.com/office/drawing/2014/main" id="{E90F1784-9AD6-4BEC-8141-EC5A135657F0}"/>
              </a:ext>
            </a:extLst>
          </p:cNvPr>
          <p:cNvSpPr txBox="1"/>
          <p:nvPr/>
        </p:nvSpPr>
        <p:spPr>
          <a:xfrm>
            <a:off x="3156429" y="5302210"/>
            <a:ext cx="2208628" cy="369332"/>
          </a:xfrm>
          <a:prstGeom prst="rect">
            <a:avLst/>
          </a:prstGeom>
          <a:pattFill prst="divot">
            <a:fgClr>
              <a:schemeClr val="accent4"/>
            </a:fgClr>
            <a:bgClr>
              <a:schemeClr val="bg1"/>
            </a:bgClr>
          </a:pattFill>
        </p:spPr>
        <p:txBody>
          <a:bodyPr wrap="square" rtlCol="0">
            <a:spAutoFit/>
          </a:bodyPr>
          <a:lstStyle/>
          <a:p>
            <a:pPr algn="ctr"/>
            <a:r>
              <a:rPr lang="en-US" b="1" dirty="0">
                <a:latin typeface="Candara" panose="020E0502030303020204" pitchFamily="34" charset="0"/>
              </a:rPr>
              <a:t> EI Competence</a:t>
            </a:r>
          </a:p>
        </p:txBody>
      </p:sp>
    </p:spTree>
    <p:extLst>
      <p:ext uri="{BB962C8B-B14F-4D97-AF65-F5344CB8AC3E}">
        <p14:creationId xmlns:p14="http://schemas.microsoft.com/office/powerpoint/2010/main" val="1952913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700"/>
                                        <p:tgtEl>
                                          <p:spTgt spid="8"/>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5"/>
                                        </p:tgtEl>
                                        <p:attrNameLst>
                                          <p:attrName>style.visibility</p:attrName>
                                        </p:attrNameLst>
                                      </p:cBhvr>
                                      <p:to>
                                        <p:strVal val="visible"/>
                                      </p:to>
                                    </p:set>
                                    <p:animEffect transition="in" filter="fade">
                                      <p:cBhvr>
                                        <p:cTn id="10" dur="4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P spid="27" grpId="0"/>
      <p:bldP spid="28" grpId="0"/>
      <p:bldP spid="31" grpId="0"/>
      <p:bldP spid="10"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A1F6BF70-C7D1-4AF9-8DB4-BEEB8A9C35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bject 18"/>
          <p:cNvSpPr txBox="1">
            <a:spLocks noGrp="1"/>
          </p:cNvSpPr>
          <p:nvPr>
            <p:ph type="title"/>
          </p:nvPr>
        </p:nvSpPr>
        <p:spPr>
          <a:xfrm>
            <a:off x="645065" y="1097280"/>
            <a:ext cx="3796306" cy="4666207"/>
          </a:xfrm>
          <a:prstGeom prst="rect">
            <a:avLst/>
          </a:prstGeom>
        </p:spPr>
        <p:txBody>
          <a:bodyPr vert="horz" lIns="0" tIns="0" rIns="0" bIns="0" rtlCol="0" anchor="ctr">
            <a:normAutofit/>
          </a:bodyPr>
          <a:lstStyle/>
          <a:p>
            <a:pPr marL="9525"/>
            <a:r>
              <a:rPr lang="en-US" sz="3600" spc="-4" dirty="0">
                <a:latin typeface="Candara" panose="020E0502030303020204" pitchFamily="34" charset="0"/>
              </a:rPr>
              <a:t>Self-awareness: the heart of emotional</a:t>
            </a:r>
            <a:r>
              <a:rPr lang="en-US" sz="3600" spc="127" dirty="0">
                <a:latin typeface="Candara" panose="020E0502030303020204" pitchFamily="34" charset="0"/>
              </a:rPr>
              <a:t> </a:t>
            </a:r>
            <a:r>
              <a:rPr lang="en-US" sz="3600" spc="-4" dirty="0">
                <a:latin typeface="Candara" panose="020E0502030303020204" pitchFamily="34" charset="0"/>
              </a:rPr>
              <a:t>intelligence</a:t>
            </a:r>
          </a:p>
        </p:txBody>
      </p:sp>
      <p:grpSp>
        <p:nvGrpSpPr>
          <p:cNvPr id="29" name="Group 28">
            <a:extLst>
              <a:ext uri="{FF2B5EF4-FFF2-40B4-BE49-F238E27FC236}">
                <a16:creationId xmlns:a16="http://schemas.microsoft.com/office/drawing/2014/main" id="{0C66A8B6-1F6E-4FCC-93B9-B9986B6FD1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576" y="5945955"/>
            <a:ext cx="12109423" cy="525780"/>
            <a:chOff x="82576" y="5945955"/>
            <a:chExt cx="12109423" cy="525780"/>
          </a:xfrm>
        </p:grpSpPr>
        <p:sp>
          <p:nvSpPr>
            <p:cNvPr id="30" name="Rectangle 29">
              <a:extLst>
                <a:ext uri="{FF2B5EF4-FFF2-40B4-BE49-F238E27FC236}">
                  <a16:creationId xmlns:a16="http://schemas.microsoft.com/office/drawing/2014/main" id="{CAF7C4FD-65AD-4BBE-886A-D2E923F94C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03361" y="6131892"/>
              <a:ext cx="524256"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1BA8278B-6DF7-481F-B1FA-FFE7D6C3C7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5998176" y="277912"/>
              <a:ext cx="524256" cy="118633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Rectangle 32">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DB904DC-1B63-49ED-BEB7-95B6FE0E6A0A}"/>
              </a:ext>
            </a:extLst>
          </p:cNvPr>
          <p:cNvSpPr/>
          <p:nvPr/>
        </p:nvSpPr>
        <p:spPr>
          <a:xfrm>
            <a:off x="5699766" y="1564449"/>
            <a:ext cx="1231386" cy="1249407"/>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34D9FB34-C8C4-4615-AA31-0E808CB9DF1F}"/>
              </a:ext>
            </a:extLst>
          </p:cNvPr>
          <p:cNvSpPr txBox="1"/>
          <p:nvPr/>
        </p:nvSpPr>
        <p:spPr>
          <a:xfrm>
            <a:off x="5737267" y="1896369"/>
            <a:ext cx="1231386" cy="646331"/>
          </a:xfrm>
          <a:prstGeom prst="rect">
            <a:avLst/>
          </a:prstGeom>
          <a:noFill/>
        </p:spPr>
        <p:txBody>
          <a:bodyPr wrap="square" rtlCol="0">
            <a:spAutoFit/>
          </a:bodyPr>
          <a:lstStyle/>
          <a:p>
            <a:pPr algn="ctr"/>
            <a:r>
              <a:rPr lang="en-US" dirty="0">
                <a:solidFill>
                  <a:schemeClr val="bg1"/>
                </a:solidFill>
              </a:rPr>
              <a:t>Self-Awareness</a:t>
            </a:r>
          </a:p>
        </p:txBody>
      </p:sp>
      <p:sp>
        <p:nvSpPr>
          <p:cNvPr id="3" name="Content Placeholder 2">
            <a:extLst>
              <a:ext uri="{FF2B5EF4-FFF2-40B4-BE49-F238E27FC236}">
                <a16:creationId xmlns:a16="http://schemas.microsoft.com/office/drawing/2014/main" id="{4B81EF5A-B8AF-4317-9C36-C1119D578D17}"/>
              </a:ext>
            </a:extLst>
          </p:cNvPr>
          <p:cNvSpPr>
            <a:spLocks noGrp="1"/>
          </p:cNvSpPr>
          <p:nvPr>
            <p:ph idx="1"/>
          </p:nvPr>
        </p:nvSpPr>
        <p:spPr>
          <a:xfrm>
            <a:off x="5368664" y="929640"/>
            <a:ext cx="5985136" cy="5247323"/>
          </a:xfrm>
        </p:spPr>
        <p:txBody>
          <a:bodyPr/>
          <a:lstStyle/>
          <a:p>
            <a:pPr marL="0" indent="0" algn="ctr">
              <a:buNone/>
            </a:pPr>
            <a:endParaRPr lang="en-US" dirty="0">
              <a:latin typeface="Candara" panose="020E0502030303020204" pitchFamily="34" charset="0"/>
            </a:endParaRPr>
          </a:p>
          <a:p>
            <a:pPr marL="0" indent="0" algn="ctr">
              <a:buNone/>
            </a:pPr>
            <a:endParaRPr lang="en-US" dirty="0">
              <a:latin typeface="Candara" panose="020E0502030303020204" pitchFamily="34" charset="0"/>
            </a:endParaRPr>
          </a:p>
          <a:p>
            <a:pPr marL="0" indent="0" algn="ctr">
              <a:buNone/>
            </a:pPr>
            <a:endParaRPr lang="en-US" dirty="0">
              <a:latin typeface="Candara" panose="020E0502030303020204" pitchFamily="34" charset="0"/>
            </a:endParaRPr>
          </a:p>
          <a:p>
            <a:pPr marL="0" indent="0" algn="ctr">
              <a:buNone/>
            </a:pPr>
            <a:endParaRPr lang="en-US" b="1" dirty="0">
              <a:latin typeface="Candara" panose="020E0502030303020204" pitchFamily="34" charset="0"/>
            </a:endParaRPr>
          </a:p>
          <a:p>
            <a:pPr marL="0" indent="0" algn="ctr">
              <a:buNone/>
            </a:pPr>
            <a:r>
              <a:rPr lang="en-US" b="1" i="1" dirty="0">
                <a:latin typeface="Candara" panose="020E0502030303020204" pitchFamily="34" charset="0"/>
              </a:rPr>
              <a:t>What are you feeling right now?</a:t>
            </a:r>
          </a:p>
        </p:txBody>
      </p:sp>
    </p:spTree>
    <p:extLst>
      <p:ext uri="{BB962C8B-B14F-4D97-AF65-F5344CB8AC3E}">
        <p14:creationId xmlns:p14="http://schemas.microsoft.com/office/powerpoint/2010/main" val="3741349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AFD92AF-2206-DE51-1FE0-871258B7886E}"/>
              </a:ext>
            </a:extLst>
          </p:cNvPr>
          <p:cNvSpPr>
            <a:spLocks noGrp="1"/>
          </p:cNvSpPr>
          <p:nvPr>
            <p:ph idx="1"/>
          </p:nvPr>
        </p:nvSpPr>
        <p:spPr>
          <a:xfrm>
            <a:off x="210065" y="247134"/>
            <a:ext cx="11689492" cy="6388443"/>
          </a:xfrm>
        </p:spPr>
        <p:txBody>
          <a:bodyPr numCol="7">
            <a:normAutofit fontScale="77500" lnSpcReduction="20000"/>
          </a:bodyPr>
          <a:lstStyle/>
          <a:p>
            <a:pPr marL="0" marR="0" indent="0">
              <a:spcBef>
                <a:spcPts val="0"/>
              </a:spcBef>
              <a:spcAft>
                <a:spcPts val="0"/>
              </a:spcAft>
              <a:buNone/>
            </a:pPr>
            <a:endParaRPr lang="en-US" sz="1800" dirty="0">
              <a:effectLst/>
              <a:latin typeface="Candara" panose="020E0502030303020204" pitchFamily="34" charset="0"/>
              <a:ea typeface="MS Mincho" panose="02020609040205080304" pitchFamily="49" charset="-128"/>
              <a:cs typeface="Times New Roman" panose="02020603050405020304" pitchFamily="18" charset="0"/>
            </a:endParaRPr>
          </a:p>
          <a:p>
            <a:pPr marL="0" marR="0" indent="0">
              <a:spcBef>
                <a:spcPts val="0"/>
              </a:spcBef>
              <a:spcAft>
                <a:spcPts val="0"/>
              </a:spcAft>
              <a:buNone/>
            </a:pPr>
            <a:endParaRPr lang="en-US" sz="1800" dirty="0">
              <a:latin typeface="Candara" panose="020E0502030303020204" pitchFamily="34" charset="0"/>
              <a:ea typeface="MS Mincho" panose="02020609040205080304" pitchFamily="49" charset="-128"/>
              <a:cs typeface="Times New Roman" panose="02020603050405020304" pitchFamily="18" charset="0"/>
            </a:endParaRPr>
          </a:p>
          <a:p>
            <a:pPr marL="0" marR="0" indent="0">
              <a:spcBef>
                <a:spcPts val="0"/>
              </a:spcBef>
              <a:spcAft>
                <a:spcPts val="0"/>
              </a:spcAft>
              <a:buNone/>
            </a:pPr>
            <a:endParaRPr lang="en-US" sz="1800" dirty="0">
              <a:effectLst/>
              <a:latin typeface="Candara" panose="020E0502030303020204" pitchFamily="34" charset="0"/>
              <a:ea typeface="MS Mincho" panose="02020609040205080304" pitchFamily="49" charset="-128"/>
              <a:cs typeface="Times New Roman" panose="02020603050405020304" pitchFamily="18" charset="0"/>
            </a:endParaRPr>
          </a:p>
          <a:p>
            <a:pPr marL="0" marR="0" indent="0">
              <a:spcBef>
                <a:spcPts val="0"/>
              </a:spcBef>
              <a:spcAft>
                <a:spcPts val="0"/>
              </a:spcAft>
              <a:buNone/>
            </a:pPr>
            <a:endParaRPr lang="en-US" sz="1800" dirty="0">
              <a:latin typeface="Candara" panose="020E0502030303020204" pitchFamily="34" charset="0"/>
              <a:ea typeface="MS Mincho" panose="02020609040205080304" pitchFamily="49" charset="-128"/>
              <a:cs typeface="Times New Roman" panose="02020603050405020304" pitchFamily="18" charset="0"/>
            </a:endParaRPr>
          </a:p>
          <a:p>
            <a:pPr marL="0" marR="0" indent="0">
              <a:spcBef>
                <a:spcPts val="0"/>
              </a:spcBef>
              <a:spcAft>
                <a:spcPts val="0"/>
              </a:spcAft>
              <a:buNone/>
            </a:pPr>
            <a:endParaRPr lang="en-US" sz="1800" dirty="0">
              <a:effectLst/>
              <a:latin typeface="Candara" panose="020E0502030303020204" pitchFamily="34" charset="0"/>
              <a:ea typeface="MS Mincho" panose="02020609040205080304" pitchFamily="49" charset="-128"/>
              <a:cs typeface="Times New Roman" panose="02020603050405020304" pitchFamily="18" charset="0"/>
            </a:endParaRPr>
          </a:p>
          <a:p>
            <a:pPr marL="0" marR="0" indent="0">
              <a:spcBef>
                <a:spcPts val="0"/>
              </a:spcBef>
              <a:spcAft>
                <a:spcPts val="0"/>
              </a:spcAft>
              <a:buNone/>
            </a:pPr>
            <a:endParaRPr lang="en-US" sz="1800" dirty="0">
              <a:latin typeface="Candara" panose="020E0502030303020204" pitchFamily="34" charset="0"/>
              <a:ea typeface="MS Mincho" panose="02020609040205080304" pitchFamily="49" charset="-128"/>
              <a:cs typeface="Times New Roman" panose="02020603050405020304" pitchFamily="18" charset="0"/>
            </a:endParaRP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Acceptance</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Admiration</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Adoration</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Affection</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Afraid</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Agitation</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Agony</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Aggressive</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Alarm</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Alarmed</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Alienation</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Amazement</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Ambivalence</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Amusement</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Anger</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Anguish</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Annoyed</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Anticipating</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Anxious</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Apathy</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Apprehension</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Arrogant</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Assertive</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Astonished</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Attentiveness</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Attraction</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Aversion</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Awe</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Baffled</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Bewildered</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Bitter</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Bitter sweetness</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Bliss</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Bored</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Brazen</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Brooding</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Calm</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Carefree</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Careless</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Caring</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Charity</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Cheeky</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Cheerfulness</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Claustrophobic</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Coercive</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Comfortable</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Confident</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Confusion</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Contempt</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Content</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Courage</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Cowardly</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Cruelty</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Curiosity</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Cynicism</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Dazed</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Dejection</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Delighted</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Demoralized</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Depressed</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Desire</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Despair</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Determined</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Disappointment</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Disbelief</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Discombobulated</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Discomfort</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Discontentment</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Disgruntled</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Disgust</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Disheartened</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​Dislike</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Dismay</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Disoriented</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Dispirited</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Displeasure</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Distraction</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Distress</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Disturbed</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Dominant</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Doubt</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Dread</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Driven</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Dumbstruck</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Eagerness</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Ecstasy</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Elation</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Embarrassment</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Empathy</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Enchanted</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Enjoyment</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Enlightened</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Ennui</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Enthusiasm</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Envy</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Epiphany</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Euphoria</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Exasperated</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Excitement</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Expectancy</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Fascination</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Fear</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Flakey</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Focused</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Fondness</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Friendliness</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Fright</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Frustrated</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Fury</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Glee</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Gloomy</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Glumness</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Gratitude</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Greed</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Grief</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Grouchiness</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Grumpiness</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Guilt</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Happiness</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Hate</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Hatred</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Helpless</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Homesickness</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Hope</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Hopeless</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Horrified</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Hospitable</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Humiliation</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Humility</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Hurt</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Hysteria</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Idleness</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Impatient</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Indifference</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Indignant</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Infatuation</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Infuriated</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Insecurity</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Insightful</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Insulted</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Interest</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Intrigued</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Irritated</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Isolated</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Jealousy</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Joviality</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Joy</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Jubilation</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Kind</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Lazy</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Liking</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Loathing</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Lonely</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Longing</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Loopy</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​Love</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Lust</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Mad</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Melancholy</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Miserable</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Miserliness</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Mixed up</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Modesty</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Moody</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Mortified</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Mystified</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Nasty</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Nauseated</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Negative</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Neglect</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Nervous</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Nostalgic</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Numb</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Obstinate</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Offended</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Optimistic</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Outrage</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Overwhelmed</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Panicked</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Paranoid</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Passion</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Patience</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Pensiveness</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Perplexed</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Persevering</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Pessimism</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Pity</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Pleased</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Pleasure</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Politeness</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Positive</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Possessive</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Powerless</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Pride</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Puzzled</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Rage​</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Rash</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Rattled</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Regret</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Rejected</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Relaxed</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Relieved</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Reluctant</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Remorse</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Resentment</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Resignation</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Restlessness</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Revulsion</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Ruthless</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Sadness</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Satisfaction</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Scared</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Schadenfreude</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Scorn</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Self-caring</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Self-compassionate</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Self-confident</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Self-conscious</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Self-critical</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Self-loathing</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Self-motivated</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Self-pity</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Self-respecting</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Self-understanding</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Sentimentality</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Serenity</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Shame</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Shameless</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Shocked</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Smug</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​Sorrow</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Spite</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Stressed</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Strong</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Stubborn</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Stuck</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Submissive</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Suffering</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Sullenness</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Surprise</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Suspense</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Suspicious</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Sympathy</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Tenderness</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Tension</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Terror</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Thankfulness</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Thrilled</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Tired</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Tolerance</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​Torment</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Triumphant</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Troubled</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Trust</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Uncertainty</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Undermined</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Uneasiness</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Unhappy</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Unnerved</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Unsettled</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Unsure</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Upset</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Vengeful</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Vicious</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​Vigilance</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Vulnerable</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Weak</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Woe</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Worried</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Worthy</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Wrath</a:t>
            </a:r>
          </a:p>
          <a:p>
            <a:pPr marL="0" marR="0" indent="0">
              <a:spcBef>
                <a:spcPts val="0"/>
              </a:spcBef>
              <a:spcAft>
                <a:spcPts val="0"/>
              </a:spcAft>
              <a:buNone/>
            </a:pPr>
            <a:r>
              <a:rPr lang="en-US" sz="1800" dirty="0">
                <a:effectLst/>
                <a:latin typeface="Candara" panose="020E0502030303020204" pitchFamily="34" charset="0"/>
                <a:ea typeface="MS Mincho" panose="02020609040205080304" pitchFamily="49" charset="-128"/>
                <a:cs typeface="Times New Roman" panose="02020603050405020304" pitchFamily="18" charset="0"/>
              </a:rPr>
              <a:t> </a:t>
            </a:r>
          </a:p>
          <a:p>
            <a:pPr marL="0" indent="0">
              <a:buNone/>
            </a:pPr>
            <a:endParaRPr lang="en-US" dirty="0">
              <a:latin typeface="Candara" panose="020E0502030303020204" pitchFamily="34" charset="0"/>
            </a:endParaRPr>
          </a:p>
        </p:txBody>
      </p:sp>
      <p:sp>
        <p:nvSpPr>
          <p:cNvPr id="7" name="TextBox 6">
            <a:extLst>
              <a:ext uri="{FF2B5EF4-FFF2-40B4-BE49-F238E27FC236}">
                <a16:creationId xmlns:a16="http://schemas.microsoft.com/office/drawing/2014/main" id="{31656ECF-40EA-4026-F02E-0CACA2F52449}"/>
              </a:ext>
            </a:extLst>
          </p:cNvPr>
          <p:cNvSpPr txBox="1"/>
          <p:nvPr/>
        </p:nvSpPr>
        <p:spPr>
          <a:xfrm>
            <a:off x="210065" y="480542"/>
            <a:ext cx="1631092" cy="461665"/>
          </a:xfrm>
          <a:prstGeom prst="rect">
            <a:avLst/>
          </a:prstGeom>
          <a:solidFill>
            <a:schemeClr val="accent4"/>
          </a:solidFill>
          <a:ln>
            <a:solidFill>
              <a:srgbClr val="FFC000"/>
            </a:solidFill>
          </a:ln>
        </p:spPr>
        <p:txBody>
          <a:bodyPr wrap="square" rtlCol="0">
            <a:spAutoFit/>
          </a:bodyPr>
          <a:lstStyle/>
          <a:p>
            <a:pPr algn="ctr"/>
            <a:r>
              <a:rPr lang="en-US" sz="2400" dirty="0">
                <a:latin typeface="Candara" panose="020E0502030303020204" pitchFamily="34" charset="0"/>
              </a:rPr>
              <a:t>EMOTIONS</a:t>
            </a:r>
          </a:p>
        </p:txBody>
      </p:sp>
      <p:sp>
        <p:nvSpPr>
          <p:cNvPr id="8" name="Oval 7">
            <a:extLst>
              <a:ext uri="{FF2B5EF4-FFF2-40B4-BE49-F238E27FC236}">
                <a16:creationId xmlns:a16="http://schemas.microsoft.com/office/drawing/2014/main" id="{8B7B5C86-D609-6154-6052-7518A4B26150}"/>
              </a:ext>
            </a:extLst>
          </p:cNvPr>
          <p:cNvSpPr/>
          <p:nvPr/>
        </p:nvSpPr>
        <p:spPr>
          <a:xfrm>
            <a:off x="10219868" y="4919580"/>
            <a:ext cx="1380046" cy="1410497"/>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480247C-D5E5-B179-ABD7-AF1153840D52}"/>
              </a:ext>
            </a:extLst>
          </p:cNvPr>
          <p:cNvSpPr txBox="1"/>
          <p:nvPr/>
        </p:nvSpPr>
        <p:spPr>
          <a:xfrm>
            <a:off x="10257369" y="5251500"/>
            <a:ext cx="1380046" cy="646331"/>
          </a:xfrm>
          <a:prstGeom prst="rect">
            <a:avLst/>
          </a:prstGeom>
          <a:noFill/>
        </p:spPr>
        <p:txBody>
          <a:bodyPr wrap="square" rtlCol="0">
            <a:spAutoFit/>
          </a:bodyPr>
          <a:lstStyle/>
          <a:p>
            <a:pPr algn="ctr"/>
            <a:r>
              <a:rPr lang="en-US" dirty="0">
                <a:solidFill>
                  <a:schemeClr val="bg1"/>
                </a:solidFill>
              </a:rPr>
              <a:t>Self-Awareness</a:t>
            </a:r>
          </a:p>
        </p:txBody>
      </p:sp>
    </p:spTree>
    <p:extLst>
      <p:ext uri="{BB962C8B-B14F-4D97-AF65-F5344CB8AC3E}">
        <p14:creationId xmlns:p14="http://schemas.microsoft.com/office/powerpoint/2010/main" val="9545912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4" name="Google Shape;447;gb21d5a9c05_0_10">
            <a:extLst>
              <a:ext uri="{FF2B5EF4-FFF2-40B4-BE49-F238E27FC236}">
                <a16:creationId xmlns:a16="http://schemas.microsoft.com/office/drawing/2014/main" id="{4AC110FB-ECBE-42CB-BD30-FC1494054523}"/>
              </a:ext>
            </a:extLst>
          </p:cNvPr>
          <p:cNvSpPr txBox="1"/>
          <p:nvPr/>
        </p:nvSpPr>
        <p:spPr>
          <a:xfrm>
            <a:off x="396247" y="5763124"/>
            <a:ext cx="3484374" cy="937932"/>
          </a:xfrm>
          <a:prstGeom prst="rect">
            <a:avLst/>
          </a:prstGeom>
          <a:noFill/>
          <a:ln>
            <a:noFill/>
          </a:ln>
        </p:spPr>
        <p:txBody>
          <a:bodyPr spcFirstLastPara="1" wrap="square" lIns="0" tIns="0" rIns="0" bIns="0" anchor="ctr" anchorCtr="0">
            <a:noAutofit/>
          </a:bodyPr>
          <a:lstStyle/>
          <a:p>
            <a:pPr algn="ctr">
              <a:lnSpc>
                <a:spcPct val="115000"/>
              </a:lnSpc>
            </a:pPr>
            <a:r>
              <a:rPr lang="en-US" sz="4529" b="1" dirty="0">
                <a:latin typeface="Candara" panose="020E0502030303020204" pitchFamily="34" charset="0"/>
                <a:ea typeface="Gill Sans"/>
                <a:cs typeface="Gill Sans"/>
                <a:sym typeface="Gill Sans"/>
              </a:rPr>
              <a:t>BURNOUT</a:t>
            </a:r>
            <a:endParaRPr sz="4529" b="1" dirty="0">
              <a:latin typeface="Candara" panose="020E0502030303020204" pitchFamily="34" charset="0"/>
              <a:ea typeface="Gill Sans"/>
              <a:cs typeface="Gill Sans"/>
              <a:sym typeface="Gill Sans"/>
            </a:endParaRPr>
          </a:p>
        </p:txBody>
      </p:sp>
      <p:sp>
        <p:nvSpPr>
          <p:cNvPr id="5" name="Google Shape;448;gb21d5a9c05_0_10">
            <a:extLst>
              <a:ext uri="{FF2B5EF4-FFF2-40B4-BE49-F238E27FC236}">
                <a16:creationId xmlns:a16="http://schemas.microsoft.com/office/drawing/2014/main" id="{18DAC0D2-3296-4A65-AB78-09511B579484}"/>
              </a:ext>
            </a:extLst>
          </p:cNvPr>
          <p:cNvSpPr txBox="1"/>
          <p:nvPr/>
        </p:nvSpPr>
        <p:spPr>
          <a:xfrm>
            <a:off x="7327425" y="359937"/>
            <a:ext cx="4671315" cy="937932"/>
          </a:xfrm>
          <a:prstGeom prst="rect">
            <a:avLst/>
          </a:prstGeom>
          <a:noFill/>
          <a:ln>
            <a:noFill/>
          </a:ln>
        </p:spPr>
        <p:txBody>
          <a:bodyPr spcFirstLastPara="1" wrap="square" lIns="0" tIns="0" rIns="0" bIns="0" anchor="t" anchorCtr="0">
            <a:noAutofit/>
          </a:bodyPr>
          <a:lstStyle/>
          <a:p>
            <a:pPr algn="ctr">
              <a:lnSpc>
                <a:spcPct val="115000"/>
              </a:lnSpc>
            </a:pPr>
            <a:r>
              <a:rPr lang="en-US" sz="4529" b="1" dirty="0">
                <a:latin typeface="Candara" panose="020E0502030303020204" pitchFamily="34" charset="0"/>
                <a:ea typeface="Gill Sans"/>
                <a:cs typeface="Gill Sans"/>
                <a:sym typeface="Gill Sans"/>
              </a:rPr>
              <a:t>INSPIRATION</a:t>
            </a:r>
            <a:endParaRPr sz="4529" b="1" dirty="0">
              <a:latin typeface="Candara" panose="020E0502030303020204" pitchFamily="34" charset="0"/>
              <a:ea typeface="Gill Sans"/>
              <a:cs typeface="Gill Sans"/>
              <a:sym typeface="Gill Sans"/>
            </a:endParaRPr>
          </a:p>
        </p:txBody>
      </p:sp>
      <p:cxnSp>
        <p:nvCxnSpPr>
          <p:cNvPr id="6" name="Google Shape;449;gb21d5a9c05_0_10">
            <a:extLst>
              <a:ext uri="{FF2B5EF4-FFF2-40B4-BE49-F238E27FC236}">
                <a16:creationId xmlns:a16="http://schemas.microsoft.com/office/drawing/2014/main" id="{44EDB7A5-CEA8-491C-893B-AB3DB1830619}"/>
              </a:ext>
            </a:extLst>
          </p:cNvPr>
          <p:cNvCxnSpPr/>
          <p:nvPr/>
        </p:nvCxnSpPr>
        <p:spPr>
          <a:xfrm rot="10800000" flipH="1">
            <a:off x="1621143" y="1388379"/>
            <a:ext cx="9500004" cy="4284433"/>
          </a:xfrm>
          <a:prstGeom prst="straightConnector1">
            <a:avLst/>
          </a:prstGeom>
          <a:noFill/>
          <a:ln w="63500" cap="flat" cmpd="sng">
            <a:solidFill>
              <a:schemeClr val="accent4"/>
            </a:solidFill>
            <a:prstDash val="solid"/>
            <a:miter lim="800000"/>
            <a:headEnd type="stealth" w="med" len="med"/>
            <a:tailEnd type="stealth" w="med" len="med"/>
          </a:ln>
        </p:spPr>
      </p:cxnSp>
      <p:sp>
        <p:nvSpPr>
          <p:cNvPr id="7" name="Google Shape;450;gb21d5a9c05_0_10">
            <a:extLst>
              <a:ext uri="{FF2B5EF4-FFF2-40B4-BE49-F238E27FC236}">
                <a16:creationId xmlns:a16="http://schemas.microsoft.com/office/drawing/2014/main" id="{3DEE7182-C6FD-4543-85B6-73C0D5D1A91A}"/>
              </a:ext>
            </a:extLst>
          </p:cNvPr>
          <p:cNvSpPr txBox="1"/>
          <p:nvPr/>
        </p:nvSpPr>
        <p:spPr>
          <a:xfrm>
            <a:off x="3024672" y="5022566"/>
            <a:ext cx="2266302" cy="558283"/>
          </a:xfrm>
          <a:prstGeom prst="rect">
            <a:avLst/>
          </a:prstGeom>
          <a:noFill/>
          <a:ln>
            <a:noFill/>
          </a:ln>
        </p:spPr>
        <p:txBody>
          <a:bodyPr spcFirstLastPara="1" wrap="square" lIns="0" tIns="0" rIns="0" bIns="0" anchor="t" anchorCtr="0">
            <a:noAutofit/>
          </a:bodyPr>
          <a:lstStyle/>
          <a:p>
            <a:pPr algn="ctr">
              <a:lnSpc>
                <a:spcPct val="130000"/>
              </a:lnSpc>
            </a:pPr>
            <a:r>
              <a:rPr lang="en-US" sz="2664" b="1">
                <a:latin typeface="Candara" panose="020E0502030303020204" pitchFamily="34" charset="0"/>
                <a:ea typeface="Gill Sans"/>
                <a:cs typeface="Gill Sans"/>
                <a:sym typeface="Gill Sans"/>
              </a:rPr>
              <a:t>Frustrated </a:t>
            </a:r>
            <a:endParaRPr sz="2664" b="1">
              <a:latin typeface="Candara" panose="020E0502030303020204" pitchFamily="34" charset="0"/>
              <a:ea typeface="Gill Sans"/>
              <a:cs typeface="Gill Sans"/>
              <a:sym typeface="Gill Sans"/>
            </a:endParaRPr>
          </a:p>
        </p:txBody>
      </p:sp>
      <p:sp>
        <p:nvSpPr>
          <p:cNvPr id="8" name="Google Shape;451;gb21d5a9c05_0_10">
            <a:extLst>
              <a:ext uri="{FF2B5EF4-FFF2-40B4-BE49-F238E27FC236}">
                <a16:creationId xmlns:a16="http://schemas.microsoft.com/office/drawing/2014/main" id="{BA68E465-C5C2-4083-8E02-5DBEE980B013}"/>
              </a:ext>
            </a:extLst>
          </p:cNvPr>
          <p:cNvSpPr txBox="1"/>
          <p:nvPr/>
        </p:nvSpPr>
        <p:spPr>
          <a:xfrm>
            <a:off x="88079" y="4573723"/>
            <a:ext cx="2583581" cy="558283"/>
          </a:xfrm>
          <a:prstGeom prst="rect">
            <a:avLst/>
          </a:prstGeom>
          <a:noFill/>
          <a:ln>
            <a:noFill/>
          </a:ln>
        </p:spPr>
        <p:txBody>
          <a:bodyPr spcFirstLastPara="1" wrap="square" lIns="0" tIns="0" rIns="0" bIns="0" anchor="t" anchorCtr="0">
            <a:noAutofit/>
          </a:bodyPr>
          <a:lstStyle/>
          <a:p>
            <a:pPr algn="ctr">
              <a:lnSpc>
                <a:spcPct val="130000"/>
              </a:lnSpc>
            </a:pPr>
            <a:r>
              <a:rPr lang="en-US" sz="2664" b="1" dirty="0">
                <a:latin typeface="Gill Sans"/>
                <a:ea typeface="Gill Sans"/>
                <a:cs typeface="Gill Sans"/>
                <a:sym typeface="Gill Sans"/>
              </a:rPr>
              <a:t>Overwhelmed </a:t>
            </a:r>
            <a:endParaRPr sz="2664" b="1" dirty="0">
              <a:latin typeface="Gill Sans"/>
              <a:ea typeface="Gill Sans"/>
              <a:cs typeface="Gill Sans"/>
              <a:sym typeface="Gill Sans"/>
            </a:endParaRPr>
          </a:p>
        </p:txBody>
      </p:sp>
      <p:sp>
        <p:nvSpPr>
          <p:cNvPr id="9" name="Google Shape;452;gb21d5a9c05_0_10">
            <a:extLst>
              <a:ext uri="{FF2B5EF4-FFF2-40B4-BE49-F238E27FC236}">
                <a16:creationId xmlns:a16="http://schemas.microsoft.com/office/drawing/2014/main" id="{595DAE38-6ED3-4281-9AA0-7C45C42457D4}"/>
              </a:ext>
            </a:extLst>
          </p:cNvPr>
          <p:cNvSpPr txBox="1"/>
          <p:nvPr/>
        </p:nvSpPr>
        <p:spPr>
          <a:xfrm>
            <a:off x="1891613" y="3915061"/>
            <a:ext cx="2266302" cy="558283"/>
          </a:xfrm>
          <a:prstGeom prst="rect">
            <a:avLst/>
          </a:prstGeom>
          <a:noFill/>
          <a:ln>
            <a:noFill/>
          </a:ln>
        </p:spPr>
        <p:txBody>
          <a:bodyPr spcFirstLastPara="1" wrap="square" lIns="0" tIns="0" rIns="0" bIns="0" anchor="t" anchorCtr="0">
            <a:noAutofit/>
          </a:bodyPr>
          <a:lstStyle/>
          <a:p>
            <a:pPr algn="ctr">
              <a:lnSpc>
                <a:spcPct val="130000"/>
              </a:lnSpc>
            </a:pPr>
            <a:r>
              <a:rPr lang="en-US" sz="2664" b="1">
                <a:latin typeface="Candara" panose="020E0502030303020204" pitchFamily="34" charset="0"/>
                <a:ea typeface="Gill Sans"/>
                <a:cs typeface="Gill Sans"/>
                <a:sym typeface="Gill Sans"/>
              </a:rPr>
              <a:t>Lonely/Sad </a:t>
            </a:r>
            <a:endParaRPr sz="2664" b="1">
              <a:latin typeface="Candara" panose="020E0502030303020204" pitchFamily="34" charset="0"/>
              <a:ea typeface="Gill Sans"/>
              <a:cs typeface="Gill Sans"/>
              <a:sym typeface="Gill Sans"/>
            </a:endParaRPr>
          </a:p>
        </p:txBody>
      </p:sp>
      <p:sp>
        <p:nvSpPr>
          <p:cNvPr id="10" name="Google Shape;453;gb21d5a9c05_0_10">
            <a:extLst>
              <a:ext uri="{FF2B5EF4-FFF2-40B4-BE49-F238E27FC236}">
                <a16:creationId xmlns:a16="http://schemas.microsoft.com/office/drawing/2014/main" id="{56FC222B-939F-4F39-8E7C-3B2D5140336A}"/>
              </a:ext>
            </a:extLst>
          </p:cNvPr>
          <p:cNvSpPr txBox="1"/>
          <p:nvPr/>
        </p:nvSpPr>
        <p:spPr>
          <a:xfrm>
            <a:off x="4600643" y="4358080"/>
            <a:ext cx="2266302" cy="558283"/>
          </a:xfrm>
          <a:prstGeom prst="rect">
            <a:avLst/>
          </a:prstGeom>
          <a:noFill/>
          <a:ln>
            <a:noFill/>
          </a:ln>
        </p:spPr>
        <p:txBody>
          <a:bodyPr spcFirstLastPara="1" wrap="square" lIns="0" tIns="0" rIns="0" bIns="0" anchor="t" anchorCtr="0">
            <a:noAutofit/>
          </a:bodyPr>
          <a:lstStyle/>
          <a:p>
            <a:pPr algn="ctr">
              <a:lnSpc>
                <a:spcPct val="130000"/>
              </a:lnSpc>
            </a:pPr>
            <a:r>
              <a:rPr lang="en-US" sz="2664" b="1">
                <a:latin typeface="Candara" panose="020E0502030303020204" pitchFamily="34" charset="0"/>
                <a:ea typeface="Gill Sans"/>
                <a:cs typeface="Gill Sans"/>
                <a:sym typeface="Gill Sans"/>
              </a:rPr>
              <a:t>Cautious</a:t>
            </a:r>
            <a:endParaRPr sz="2664" b="1">
              <a:latin typeface="Candara" panose="020E0502030303020204" pitchFamily="34" charset="0"/>
              <a:ea typeface="Gill Sans"/>
              <a:cs typeface="Gill Sans"/>
              <a:sym typeface="Gill Sans"/>
            </a:endParaRPr>
          </a:p>
        </p:txBody>
      </p:sp>
      <p:sp>
        <p:nvSpPr>
          <p:cNvPr id="11" name="Google Shape;454;gb21d5a9c05_0_10">
            <a:extLst>
              <a:ext uri="{FF2B5EF4-FFF2-40B4-BE49-F238E27FC236}">
                <a16:creationId xmlns:a16="http://schemas.microsoft.com/office/drawing/2014/main" id="{E704F144-EEBD-4B10-B5AE-EC466E4216D7}"/>
              </a:ext>
            </a:extLst>
          </p:cNvPr>
          <p:cNvSpPr txBox="1"/>
          <p:nvPr/>
        </p:nvSpPr>
        <p:spPr>
          <a:xfrm>
            <a:off x="3258337" y="3264815"/>
            <a:ext cx="2266302" cy="558283"/>
          </a:xfrm>
          <a:prstGeom prst="rect">
            <a:avLst/>
          </a:prstGeom>
          <a:noFill/>
          <a:ln>
            <a:noFill/>
          </a:ln>
        </p:spPr>
        <p:txBody>
          <a:bodyPr spcFirstLastPara="1" wrap="square" lIns="0" tIns="0" rIns="0" bIns="0" anchor="t" anchorCtr="0">
            <a:noAutofit/>
          </a:bodyPr>
          <a:lstStyle/>
          <a:p>
            <a:pPr algn="ctr">
              <a:lnSpc>
                <a:spcPct val="130000"/>
              </a:lnSpc>
            </a:pPr>
            <a:r>
              <a:rPr lang="en-US" sz="2664" b="1">
                <a:latin typeface="Candara" panose="020E0502030303020204" pitchFamily="34" charset="0"/>
                <a:ea typeface="Gill Sans"/>
                <a:cs typeface="Gill Sans"/>
                <a:sym typeface="Gill Sans"/>
              </a:rPr>
              <a:t>Bored</a:t>
            </a:r>
            <a:endParaRPr sz="2664" b="1">
              <a:latin typeface="Candara" panose="020E0502030303020204" pitchFamily="34" charset="0"/>
              <a:ea typeface="Gill Sans"/>
              <a:cs typeface="Gill Sans"/>
              <a:sym typeface="Gill Sans"/>
            </a:endParaRPr>
          </a:p>
        </p:txBody>
      </p:sp>
      <p:sp>
        <p:nvSpPr>
          <p:cNvPr id="12" name="Google Shape;455;gb21d5a9c05_0_10">
            <a:extLst>
              <a:ext uri="{FF2B5EF4-FFF2-40B4-BE49-F238E27FC236}">
                <a16:creationId xmlns:a16="http://schemas.microsoft.com/office/drawing/2014/main" id="{1A76B49A-EEB4-4836-BDB0-CDAF2DD09EC5}"/>
              </a:ext>
            </a:extLst>
          </p:cNvPr>
          <p:cNvSpPr txBox="1"/>
          <p:nvPr/>
        </p:nvSpPr>
        <p:spPr>
          <a:xfrm>
            <a:off x="5999764" y="1946783"/>
            <a:ext cx="2266302" cy="345280"/>
          </a:xfrm>
          <a:prstGeom prst="rect">
            <a:avLst/>
          </a:prstGeom>
          <a:noFill/>
          <a:ln>
            <a:noFill/>
          </a:ln>
        </p:spPr>
        <p:txBody>
          <a:bodyPr spcFirstLastPara="1" wrap="square" lIns="0" tIns="0" rIns="0" bIns="0" anchor="t" anchorCtr="0">
            <a:noAutofit/>
          </a:bodyPr>
          <a:lstStyle/>
          <a:p>
            <a:pPr algn="ctr">
              <a:lnSpc>
                <a:spcPct val="130000"/>
              </a:lnSpc>
            </a:pPr>
            <a:r>
              <a:rPr lang="en-US" sz="2664" b="1">
                <a:latin typeface="Candara" panose="020E0502030303020204" pitchFamily="34" charset="0"/>
                <a:ea typeface="Gill Sans"/>
                <a:cs typeface="Gill Sans"/>
                <a:sym typeface="Gill Sans"/>
              </a:rPr>
              <a:t>Determined</a:t>
            </a:r>
            <a:endParaRPr sz="2664" b="1">
              <a:latin typeface="Candara" panose="020E0502030303020204" pitchFamily="34" charset="0"/>
              <a:ea typeface="Gill Sans"/>
              <a:cs typeface="Gill Sans"/>
              <a:sym typeface="Gill Sans"/>
            </a:endParaRPr>
          </a:p>
        </p:txBody>
      </p:sp>
      <p:sp>
        <p:nvSpPr>
          <p:cNvPr id="13" name="Google Shape;456;gb21d5a9c05_0_10">
            <a:extLst>
              <a:ext uri="{FF2B5EF4-FFF2-40B4-BE49-F238E27FC236}">
                <a16:creationId xmlns:a16="http://schemas.microsoft.com/office/drawing/2014/main" id="{6157C699-E205-40CC-9F7F-E1947F3AF5BE}"/>
              </a:ext>
            </a:extLst>
          </p:cNvPr>
          <p:cNvSpPr txBox="1"/>
          <p:nvPr/>
        </p:nvSpPr>
        <p:spPr>
          <a:xfrm>
            <a:off x="6371180" y="3681292"/>
            <a:ext cx="2770635" cy="558283"/>
          </a:xfrm>
          <a:prstGeom prst="rect">
            <a:avLst/>
          </a:prstGeom>
          <a:noFill/>
          <a:ln>
            <a:noFill/>
          </a:ln>
        </p:spPr>
        <p:txBody>
          <a:bodyPr spcFirstLastPara="1" wrap="square" lIns="0" tIns="0" rIns="0" bIns="0" anchor="t" anchorCtr="0">
            <a:noAutofit/>
          </a:bodyPr>
          <a:lstStyle/>
          <a:p>
            <a:pPr algn="ctr">
              <a:lnSpc>
                <a:spcPct val="130000"/>
              </a:lnSpc>
            </a:pPr>
            <a:r>
              <a:rPr lang="en-US" sz="2664" b="1">
                <a:latin typeface="Candara" panose="020E0502030303020204" pitchFamily="34" charset="0"/>
                <a:ea typeface="Gill Sans"/>
                <a:cs typeface="Gill Sans"/>
                <a:sym typeface="Gill Sans"/>
              </a:rPr>
              <a:t>Content/Calm</a:t>
            </a:r>
            <a:endParaRPr sz="2664" b="1">
              <a:latin typeface="Candara" panose="020E0502030303020204" pitchFamily="34" charset="0"/>
              <a:ea typeface="Gill Sans"/>
              <a:cs typeface="Gill Sans"/>
              <a:sym typeface="Gill Sans"/>
            </a:endParaRPr>
          </a:p>
        </p:txBody>
      </p:sp>
      <p:sp>
        <p:nvSpPr>
          <p:cNvPr id="14" name="Google Shape;457;gb21d5a9c05_0_10">
            <a:extLst>
              <a:ext uri="{FF2B5EF4-FFF2-40B4-BE49-F238E27FC236}">
                <a16:creationId xmlns:a16="http://schemas.microsoft.com/office/drawing/2014/main" id="{3C5ABBC2-57CD-4315-8549-B01298430345}"/>
              </a:ext>
            </a:extLst>
          </p:cNvPr>
          <p:cNvSpPr txBox="1"/>
          <p:nvPr/>
        </p:nvSpPr>
        <p:spPr>
          <a:xfrm>
            <a:off x="9141733" y="2093455"/>
            <a:ext cx="2266302" cy="558283"/>
          </a:xfrm>
          <a:prstGeom prst="rect">
            <a:avLst/>
          </a:prstGeom>
          <a:noFill/>
          <a:ln>
            <a:noFill/>
          </a:ln>
        </p:spPr>
        <p:txBody>
          <a:bodyPr spcFirstLastPara="1" wrap="square" lIns="0" tIns="0" rIns="0" bIns="0" anchor="t" anchorCtr="0">
            <a:noAutofit/>
          </a:bodyPr>
          <a:lstStyle/>
          <a:p>
            <a:pPr algn="ctr">
              <a:lnSpc>
                <a:spcPct val="130000"/>
              </a:lnSpc>
            </a:pPr>
            <a:r>
              <a:rPr lang="en-US" sz="2664" b="1">
                <a:latin typeface="Candara" panose="020E0502030303020204" pitchFamily="34" charset="0"/>
                <a:ea typeface="Gill Sans"/>
                <a:cs typeface="Gill Sans"/>
                <a:sym typeface="Gill Sans"/>
              </a:rPr>
              <a:t>Joyful</a:t>
            </a:r>
            <a:endParaRPr sz="2664" b="1">
              <a:latin typeface="Candara" panose="020E0502030303020204" pitchFamily="34" charset="0"/>
              <a:ea typeface="Gill Sans"/>
              <a:cs typeface="Gill Sans"/>
              <a:sym typeface="Gill Sans"/>
            </a:endParaRPr>
          </a:p>
        </p:txBody>
      </p:sp>
      <p:sp>
        <p:nvSpPr>
          <p:cNvPr id="15" name="Google Shape;458;gb21d5a9c05_0_10">
            <a:extLst>
              <a:ext uri="{FF2B5EF4-FFF2-40B4-BE49-F238E27FC236}">
                <a16:creationId xmlns:a16="http://schemas.microsoft.com/office/drawing/2014/main" id="{F8E48710-EFD7-4D14-B26A-65F613AF3624}"/>
              </a:ext>
            </a:extLst>
          </p:cNvPr>
          <p:cNvSpPr txBox="1"/>
          <p:nvPr/>
        </p:nvSpPr>
        <p:spPr>
          <a:xfrm>
            <a:off x="7745269" y="1408334"/>
            <a:ext cx="2266302" cy="558283"/>
          </a:xfrm>
          <a:prstGeom prst="rect">
            <a:avLst/>
          </a:prstGeom>
          <a:noFill/>
          <a:ln>
            <a:noFill/>
          </a:ln>
        </p:spPr>
        <p:txBody>
          <a:bodyPr spcFirstLastPara="1" wrap="square" lIns="0" tIns="0" rIns="0" bIns="0" anchor="t" anchorCtr="0">
            <a:noAutofit/>
          </a:bodyPr>
          <a:lstStyle/>
          <a:p>
            <a:pPr algn="ctr">
              <a:lnSpc>
                <a:spcPct val="130000"/>
              </a:lnSpc>
            </a:pPr>
            <a:r>
              <a:rPr lang="en-US" sz="2664" b="1">
                <a:latin typeface="Candara" panose="020E0502030303020204" pitchFamily="34" charset="0"/>
                <a:ea typeface="Gill Sans"/>
                <a:cs typeface="Gill Sans"/>
                <a:sym typeface="Gill Sans"/>
              </a:rPr>
              <a:t>Passionate</a:t>
            </a:r>
            <a:endParaRPr sz="2664" b="1">
              <a:latin typeface="Candara" panose="020E0502030303020204" pitchFamily="34" charset="0"/>
              <a:ea typeface="Gill Sans"/>
              <a:cs typeface="Gill Sans"/>
              <a:sym typeface="Gill Sans"/>
            </a:endParaRPr>
          </a:p>
        </p:txBody>
      </p:sp>
      <p:sp>
        <p:nvSpPr>
          <p:cNvPr id="16" name="Google Shape;459;gb21d5a9c05_0_10">
            <a:extLst>
              <a:ext uri="{FF2B5EF4-FFF2-40B4-BE49-F238E27FC236}">
                <a16:creationId xmlns:a16="http://schemas.microsoft.com/office/drawing/2014/main" id="{AF53CFA0-BE1E-47AE-938D-E07650DA1551}"/>
              </a:ext>
            </a:extLst>
          </p:cNvPr>
          <p:cNvSpPr txBox="1"/>
          <p:nvPr/>
        </p:nvSpPr>
        <p:spPr>
          <a:xfrm>
            <a:off x="7704894" y="2876139"/>
            <a:ext cx="2266302" cy="558283"/>
          </a:xfrm>
          <a:prstGeom prst="rect">
            <a:avLst/>
          </a:prstGeom>
          <a:noFill/>
          <a:ln>
            <a:noFill/>
          </a:ln>
        </p:spPr>
        <p:txBody>
          <a:bodyPr spcFirstLastPara="1" wrap="square" lIns="0" tIns="0" rIns="0" bIns="0" anchor="t" anchorCtr="0">
            <a:noAutofit/>
          </a:bodyPr>
          <a:lstStyle/>
          <a:p>
            <a:pPr algn="ctr">
              <a:lnSpc>
                <a:spcPct val="130000"/>
              </a:lnSpc>
            </a:pPr>
            <a:r>
              <a:rPr lang="en-US" sz="2664" b="1">
                <a:latin typeface="Candara" panose="020E0502030303020204" pitchFamily="34" charset="0"/>
                <a:ea typeface="Gill Sans"/>
                <a:cs typeface="Gill Sans"/>
                <a:sym typeface="Gill Sans"/>
              </a:rPr>
              <a:t>Optimistic</a:t>
            </a:r>
            <a:endParaRPr sz="2664" b="1">
              <a:latin typeface="Candara" panose="020E0502030303020204" pitchFamily="34" charset="0"/>
              <a:ea typeface="Gill Sans"/>
              <a:cs typeface="Gill Sans"/>
              <a:sym typeface="Gill Sans"/>
            </a:endParaRPr>
          </a:p>
        </p:txBody>
      </p:sp>
      <p:sp>
        <p:nvSpPr>
          <p:cNvPr id="17" name="Google Shape;460;gb21d5a9c05_0_10">
            <a:extLst>
              <a:ext uri="{FF2B5EF4-FFF2-40B4-BE49-F238E27FC236}">
                <a16:creationId xmlns:a16="http://schemas.microsoft.com/office/drawing/2014/main" id="{AA0ADE25-8984-42DE-901E-66F19759C800}"/>
              </a:ext>
            </a:extLst>
          </p:cNvPr>
          <p:cNvSpPr txBox="1"/>
          <p:nvPr/>
        </p:nvSpPr>
        <p:spPr>
          <a:xfrm>
            <a:off x="4663020" y="2629283"/>
            <a:ext cx="2266302" cy="558283"/>
          </a:xfrm>
          <a:prstGeom prst="rect">
            <a:avLst/>
          </a:prstGeom>
          <a:noFill/>
          <a:ln>
            <a:noFill/>
          </a:ln>
        </p:spPr>
        <p:txBody>
          <a:bodyPr spcFirstLastPara="1" wrap="square" lIns="0" tIns="0" rIns="0" bIns="0" anchor="t" anchorCtr="0">
            <a:noAutofit/>
          </a:bodyPr>
          <a:lstStyle/>
          <a:p>
            <a:pPr algn="ctr">
              <a:lnSpc>
                <a:spcPct val="130000"/>
              </a:lnSpc>
            </a:pPr>
            <a:r>
              <a:rPr lang="en-US" sz="2664" b="1">
                <a:latin typeface="Candara" panose="020E0502030303020204" pitchFamily="34" charset="0"/>
                <a:ea typeface="Gill Sans"/>
                <a:cs typeface="Gill Sans"/>
                <a:sym typeface="Gill Sans"/>
              </a:rPr>
              <a:t>Engaged</a:t>
            </a:r>
            <a:endParaRPr sz="2664" b="1">
              <a:latin typeface="Candara" panose="020E0502030303020204" pitchFamily="34" charset="0"/>
              <a:ea typeface="Gill Sans"/>
              <a:cs typeface="Gill Sans"/>
              <a:sym typeface="Gill Sans"/>
            </a:endParaRPr>
          </a:p>
        </p:txBody>
      </p:sp>
      <p:pic>
        <p:nvPicPr>
          <p:cNvPr id="18" name="Picture 2">
            <a:extLst>
              <a:ext uri="{FF2B5EF4-FFF2-40B4-BE49-F238E27FC236}">
                <a16:creationId xmlns:a16="http://schemas.microsoft.com/office/drawing/2014/main" id="{59134743-33FD-4017-839D-DFDA0A22C2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079" y="6320408"/>
            <a:ext cx="380648" cy="380648"/>
          </a:xfrm>
          <a:prstGeom prst="rect">
            <a:avLst/>
          </a:prstGeom>
          <a:noFill/>
          <a:extLst>
            <a:ext uri="{909E8E84-426E-40DD-AFC4-6F175D3DCCD1}">
              <a14:hiddenFill xmlns:a14="http://schemas.microsoft.com/office/drawing/2010/main">
                <a:solidFill>
                  <a:srgbClr val="FFFFFF"/>
                </a:solidFill>
              </a14:hiddenFill>
            </a:ext>
          </a:extLst>
        </p:spPr>
      </p:pic>
      <p:sp>
        <p:nvSpPr>
          <p:cNvPr id="23" name="Oval 22">
            <a:extLst>
              <a:ext uri="{FF2B5EF4-FFF2-40B4-BE49-F238E27FC236}">
                <a16:creationId xmlns:a16="http://schemas.microsoft.com/office/drawing/2014/main" id="{E5EEBE13-A547-45AB-A917-3D81E506A970}"/>
              </a:ext>
            </a:extLst>
          </p:cNvPr>
          <p:cNvSpPr/>
          <p:nvPr/>
        </p:nvSpPr>
        <p:spPr>
          <a:xfrm>
            <a:off x="396246" y="359937"/>
            <a:ext cx="1380046" cy="1410497"/>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B2C61772-3670-4B72-98FB-EC6D1A2A6323}"/>
              </a:ext>
            </a:extLst>
          </p:cNvPr>
          <p:cNvSpPr txBox="1"/>
          <p:nvPr/>
        </p:nvSpPr>
        <p:spPr>
          <a:xfrm>
            <a:off x="433747" y="691857"/>
            <a:ext cx="1380046" cy="646331"/>
          </a:xfrm>
          <a:prstGeom prst="rect">
            <a:avLst/>
          </a:prstGeom>
          <a:noFill/>
        </p:spPr>
        <p:txBody>
          <a:bodyPr wrap="square" rtlCol="0">
            <a:spAutoFit/>
          </a:bodyPr>
          <a:lstStyle/>
          <a:p>
            <a:pPr algn="ctr"/>
            <a:r>
              <a:rPr lang="en-US" dirty="0">
                <a:solidFill>
                  <a:schemeClr val="bg1"/>
                </a:solidFill>
              </a:rPr>
              <a:t>Self-Awareness</a:t>
            </a:r>
          </a:p>
        </p:txBody>
      </p:sp>
    </p:spTree>
    <p:extLst>
      <p:ext uri="{BB962C8B-B14F-4D97-AF65-F5344CB8AC3E}">
        <p14:creationId xmlns:p14="http://schemas.microsoft.com/office/powerpoint/2010/main" val="2668798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bject 18"/>
          <p:cNvSpPr txBox="1">
            <a:spLocks noGrp="1"/>
          </p:cNvSpPr>
          <p:nvPr>
            <p:ph type="title"/>
          </p:nvPr>
        </p:nvSpPr>
        <p:spPr>
          <a:xfrm>
            <a:off x="808638" y="386930"/>
            <a:ext cx="9236700" cy="1188950"/>
          </a:xfrm>
          <a:prstGeom prst="rect">
            <a:avLst/>
          </a:prstGeom>
        </p:spPr>
        <p:txBody>
          <a:bodyPr vert="horz" lIns="0" tIns="0" rIns="0" bIns="0" rtlCol="0" anchor="b">
            <a:normAutofit/>
          </a:bodyPr>
          <a:lstStyle/>
          <a:p>
            <a:pPr marL="9525"/>
            <a:r>
              <a:rPr lang="en-US" sz="4200" spc="-4" dirty="0">
                <a:latin typeface="Candara" panose="020E0502030303020204" pitchFamily="34" charset="0"/>
              </a:rPr>
              <a:t>Self-management: </a:t>
            </a:r>
            <a:br>
              <a:rPr lang="en-US" sz="4200" spc="-4" dirty="0">
                <a:latin typeface="Candara" panose="020E0502030303020204" pitchFamily="34" charset="0"/>
              </a:rPr>
            </a:br>
            <a:r>
              <a:rPr lang="en-US" sz="4200" spc="-4" dirty="0">
                <a:latin typeface="Candara" panose="020E0502030303020204" pitchFamily="34" charset="0"/>
              </a:rPr>
              <a:t>the </a:t>
            </a:r>
            <a:r>
              <a:rPr lang="en-US" sz="4200" dirty="0">
                <a:latin typeface="Candara" panose="020E0502030303020204" pitchFamily="34" charset="0"/>
              </a:rPr>
              <a:t>fire </a:t>
            </a:r>
            <a:r>
              <a:rPr lang="en-US" sz="4200" spc="-4" dirty="0">
                <a:latin typeface="Candara" panose="020E0502030303020204" pitchFamily="34" charset="0"/>
              </a:rPr>
              <a:t>and the</a:t>
            </a:r>
            <a:r>
              <a:rPr lang="en-US" sz="4200" spc="53" dirty="0">
                <a:latin typeface="Candara" panose="020E0502030303020204" pitchFamily="34" charset="0"/>
              </a:rPr>
              <a:t> </a:t>
            </a:r>
            <a:r>
              <a:rPr lang="en-US" sz="4200" dirty="0">
                <a:latin typeface="Candara" panose="020E0502030303020204" pitchFamily="34" charset="0"/>
              </a:rPr>
              <a:t>brakes</a:t>
            </a:r>
          </a:p>
        </p:txBody>
      </p:sp>
      <p:grpSp>
        <p:nvGrpSpPr>
          <p:cNvPr id="28" name="Group 27">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29" name="Rectangle 28">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Rectangle 31">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ontent Placeholder 20"/>
          <p:cNvSpPr>
            <a:spLocks noGrp="1"/>
          </p:cNvSpPr>
          <p:nvPr>
            <p:ph idx="1"/>
          </p:nvPr>
        </p:nvSpPr>
        <p:spPr>
          <a:xfrm>
            <a:off x="793660" y="2599509"/>
            <a:ext cx="10143668" cy="3435531"/>
          </a:xfrm>
        </p:spPr>
        <p:txBody>
          <a:bodyPr anchor="ctr">
            <a:normAutofit/>
          </a:bodyPr>
          <a:lstStyle/>
          <a:p>
            <a:pPr marL="0" indent="0">
              <a:spcBef>
                <a:spcPts val="0"/>
              </a:spcBef>
              <a:spcAft>
                <a:spcPts val="600"/>
              </a:spcAft>
              <a:buNone/>
            </a:pPr>
            <a:r>
              <a:rPr lang="en-US" sz="1800" dirty="0">
                <a:latin typeface="Candara" panose="020E0502030303020204" pitchFamily="34" charset="0"/>
                <a:cs typeface="Arial"/>
              </a:rPr>
              <a:t>.</a:t>
            </a:r>
          </a:p>
          <a:p>
            <a:pPr>
              <a:spcBef>
                <a:spcPts val="0"/>
              </a:spcBef>
              <a:spcAft>
                <a:spcPts val="600"/>
              </a:spcAft>
            </a:pPr>
            <a:endParaRPr lang="en-US" sz="1500" dirty="0"/>
          </a:p>
        </p:txBody>
      </p:sp>
      <p:sp>
        <p:nvSpPr>
          <p:cNvPr id="2" name="TextBox 1">
            <a:extLst>
              <a:ext uri="{FF2B5EF4-FFF2-40B4-BE49-F238E27FC236}">
                <a16:creationId xmlns:a16="http://schemas.microsoft.com/office/drawing/2014/main" id="{E1C3693D-6D5E-48D5-B54B-D7D63D00CB89}"/>
              </a:ext>
            </a:extLst>
          </p:cNvPr>
          <p:cNvSpPr txBox="1"/>
          <p:nvPr/>
        </p:nvSpPr>
        <p:spPr>
          <a:xfrm>
            <a:off x="2697479" y="3661958"/>
            <a:ext cx="6797040" cy="954107"/>
          </a:xfrm>
          <a:prstGeom prst="rect">
            <a:avLst/>
          </a:prstGeom>
          <a:noFill/>
        </p:spPr>
        <p:txBody>
          <a:bodyPr wrap="square" rtlCol="0">
            <a:spAutoFit/>
          </a:bodyPr>
          <a:lstStyle/>
          <a:p>
            <a:pPr algn="ctr"/>
            <a:r>
              <a:rPr lang="en-US" sz="2800" b="1" i="1" dirty="0">
                <a:latin typeface="Candara" panose="020E0502030303020204" pitchFamily="34" charset="0"/>
              </a:rPr>
              <a:t>How can you use and express your emotions appropriately – and for your benefit?</a:t>
            </a:r>
          </a:p>
        </p:txBody>
      </p:sp>
      <p:sp>
        <p:nvSpPr>
          <p:cNvPr id="14" name="Oval 13">
            <a:extLst>
              <a:ext uri="{FF2B5EF4-FFF2-40B4-BE49-F238E27FC236}">
                <a16:creationId xmlns:a16="http://schemas.microsoft.com/office/drawing/2014/main" id="{72338202-88C6-405A-ABF5-EC018E2E4B1E}"/>
              </a:ext>
            </a:extLst>
          </p:cNvPr>
          <p:cNvSpPr/>
          <p:nvPr/>
        </p:nvSpPr>
        <p:spPr>
          <a:xfrm>
            <a:off x="1202761" y="3368892"/>
            <a:ext cx="1380046" cy="141049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C2D888FE-76FC-46E6-9EDE-7993916C56F7}"/>
              </a:ext>
            </a:extLst>
          </p:cNvPr>
          <p:cNvSpPr txBox="1"/>
          <p:nvPr/>
        </p:nvSpPr>
        <p:spPr>
          <a:xfrm>
            <a:off x="1155265" y="3700812"/>
            <a:ext cx="1497360" cy="646331"/>
          </a:xfrm>
          <a:prstGeom prst="rect">
            <a:avLst/>
          </a:prstGeom>
          <a:noFill/>
        </p:spPr>
        <p:txBody>
          <a:bodyPr wrap="square" rtlCol="0">
            <a:spAutoFit/>
          </a:bodyPr>
          <a:lstStyle/>
          <a:p>
            <a:pPr algn="ctr"/>
            <a:r>
              <a:rPr lang="en-US" dirty="0">
                <a:solidFill>
                  <a:schemeClr val="bg1"/>
                </a:solidFill>
              </a:rPr>
              <a:t>Self-Management</a:t>
            </a:r>
          </a:p>
        </p:txBody>
      </p:sp>
    </p:spTree>
    <p:extLst>
      <p:ext uri="{BB962C8B-B14F-4D97-AF65-F5344CB8AC3E}">
        <p14:creationId xmlns:p14="http://schemas.microsoft.com/office/powerpoint/2010/main" val="3496503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animBg="1"/>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978EA5-58F4-D888-27D7-8F7D1965CF38}"/>
              </a:ext>
            </a:extLst>
          </p:cNvPr>
          <p:cNvSpPr>
            <a:spLocks noGrp="1"/>
          </p:cNvSpPr>
          <p:nvPr>
            <p:ph type="title"/>
          </p:nvPr>
        </p:nvSpPr>
        <p:spPr>
          <a:xfrm>
            <a:off x="808638" y="386930"/>
            <a:ext cx="9236700" cy="1188950"/>
          </a:xfrm>
        </p:spPr>
        <p:txBody>
          <a:bodyPr anchor="b">
            <a:normAutofit/>
          </a:bodyPr>
          <a:lstStyle/>
          <a:p>
            <a:r>
              <a:rPr lang="en-US" dirty="0">
                <a:latin typeface="Candara" panose="020E0502030303020204" pitchFamily="34" charset="0"/>
              </a:rPr>
              <a:t>Managing emotions requires…</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99B9F18-08D2-54C4-0293-C98A283546E0}"/>
              </a:ext>
            </a:extLst>
          </p:cNvPr>
          <p:cNvSpPr>
            <a:spLocks noGrp="1"/>
          </p:cNvSpPr>
          <p:nvPr>
            <p:ph idx="1"/>
          </p:nvPr>
        </p:nvSpPr>
        <p:spPr>
          <a:xfrm>
            <a:off x="808638" y="2203079"/>
            <a:ext cx="10143668" cy="3435531"/>
          </a:xfrm>
        </p:spPr>
        <p:txBody>
          <a:bodyPr anchor="ctr">
            <a:normAutofit/>
          </a:bodyPr>
          <a:lstStyle/>
          <a:p>
            <a:pPr>
              <a:lnSpc>
                <a:spcPct val="200000"/>
              </a:lnSpc>
            </a:pPr>
            <a:r>
              <a:rPr lang="en-US" sz="2400" b="0" i="0" u="none" strike="noStrike" baseline="0" dirty="0">
                <a:latin typeface="Candara" panose="020E0502030303020204" pitchFamily="34" charset="0"/>
              </a:rPr>
              <a:t>Noticing when your emotions are working against you,</a:t>
            </a:r>
          </a:p>
          <a:p>
            <a:pPr>
              <a:lnSpc>
                <a:spcPct val="200000"/>
              </a:lnSpc>
            </a:pPr>
            <a:r>
              <a:rPr lang="en-US" sz="2400" b="0" i="0" u="none" strike="noStrike" baseline="0" dirty="0">
                <a:latin typeface="Candara" panose="020E0502030303020204" pitchFamily="34" charset="0"/>
              </a:rPr>
              <a:t>Knowing what emotions would better serve you in that moment, and</a:t>
            </a:r>
          </a:p>
          <a:p>
            <a:pPr>
              <a:lnSpc>
                <a:spcPct val="200000"/>
              </a:lnSpc>
            </a:pPr>
            <a:r>
              <a:rPr lang="en-US" sz="2400" b="0" i="0" u="none" strike="noStrike" baseline="0" dirty="0">
                <a:latin typeface="Candara" panose="020E0502030303020204" pitchFamily="34" charset="0"/>
              </a:rPr>
              <a:t>Using strategies to </a:t>
            </a:r>
            <a:r>
              <a:rPr lang="en-US" sz="2400" b="0" i="1" u="none" strike="noStrike" baseline="0" dirty="0">
                <a:latin typeface="Candara" panose="020E0502030303020204" pitchFamily="34" charset="0"/>
              </a:rPr>
              <a:t>swiftly shift </a:t>
            </a:r>
            <a:r>
              <a:rPr lang="en-US" sz="2400" b="0" i="0" u="none" strike="noStrike" baseline="0" dirty="0">
                <a:latin typeface="Candara" panose="020E0502030303020204" pitchFamily="34" charset="0"/>
              </a:rPr>
              <a:t>your emotions.</a:t>
            </a:r>
            <a:endParaRPr lang="en-US" sz="2400" dirty="0">
              <a:latin typeface="Candara" panose="020E0502030303020204" pitchFamily="34" charset="0"/>
            </a:endParaRPr>
          </a:p>
        </p:txBody>
      </p:sp>
      <p:sp>
        <p:nvSpPr>
          <p:cNvPr id="9" name="Oval 8">
            <a:extLst>
              <a:ext uri="{FF2B5EF4-FFF2-40B4-BE49-F238E27FC236}">
                <a16:creationId xmlns:a16="http://schemas.microsoft.com/office/drawing/2014/main" id="{AD1E3B13-D023-E827-BA03-D44688985538}"/>
              </a:ext>
            </a:extLst>
          </p:cNvPr>
          <p:cNvSpPr/>
          <p:nvPr/>
        </p:nvSpPr>
        <p:spPr>
          <a:xfrm>
            <a:off x="10665097" y="133149"/>
            <a:ext cx="1380046" cy="141049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2B440C9-D692-7A17-6198-E57742C25E37}"/>
              </a:ext>
            </a:extLst>
          </p:cNvPr>
          <p:cNvSpPr txBox="1"/>
          <p:nvPr/>
        </p:nvSpPr>
        <p:spPr>
          <a:xfrm>
            <a:off x="10635889" y="465069"/>
            <a:ext cx="1497360" cy="646331"/>
          </a:xfrm>
          <a:prstGeom prst="rect">
            <a:avLst/>
          </a:prstGeom>
          <a:noFill/>
        </p:spPr>
        <p:txBody>
          <a:bodyPr wrap="square" rtlCol="0">
            <a:spAutoFit/>
          </a:bodyPr>
          <a:lstStyle/>
          <a:p>
            <a:pPr algn="ctr"/>
            <a:r>
              <a:rPr lang="en-US" dirty="0">
                <a:solidFill>
                  <a:schemeClr val="bg1"/>
                </a:solidFill>
              </a:rPr>
              <a:t>Self-Management</a:t>
            </a:r>
          </a:p>
        </p:txBody>
      </p:sp>
    </p:spTree>
    <p:extLst>
      <p:ext uri="{BB962C8B-B14F-4D97-AF65-F5344CB8AC3E}">
        <p14:creationId xmlns:p14="http://schemas.microsoft.com/office/powerpoint/2010/main" val="16506163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95C1F4-AE7F-44E4-8693-40D3D68311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8734DDD3-F723-4DD3-8ABE-EC0B2AC87D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22324" y="-15978"/>
            <a:ext cx="7147352" cy="5876916"/>
            <a:chOff x="329184" y="-99107"/>
            <a:chExt cx="524256" cy="5876916"/>
          </a:xfrm>
        </p:grpSpPr>
        <p:cxnSp>
          <p:nvCxnSpPr>
            <p:cNvPr id="12" name="Straight Connector 11">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3824"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99107"/>
              <a:ext cx="524256" cy="56312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Rectangle 14">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1055718"/>
            <a:ext cx="10999072" cy="335834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4E609992-4200-6F61-F8F5-E50FCA73803E}"/>
              </a:ext>
            </a:extLst>
          </p:cNvPr>
          <p:cNvSpPr>
            <a:spLocks noGrp="1"/>
          </p:cNvSpPr>
          <p:nvPr>
            <p:ph type="title"/>
          </p:nvPr>
        </p:nvSpPr>
        <p:spPr>
          <a:xfrm>
            <a:off x="1524000" y="1584683"/>
            <a:ext cx="9144000" cy="2551829"/>
          </a:xfrm>
        </p:spPr>
        <p:txBody>
          <a:bodyPr vert="horz" lIns="91440" tIns="45720" rIns="91440" bIns="45720" rtlCol="0" anchor="ctr">
            <a:noAutofit/>
          </a:bodyPr>
          <a:lstStyle/>
          <a:p>
            <a:pPr algn="ctr">
              <a:lnSpc>
                <a:spcPct val="150000"/>
              </a:lnSpc>
            </a:pPr>
            <a:r>
              <a:rPr lang="en-US" sz="3200" kern="1200" dirty="0">
                <a:solidFill>
                  <a:schemeClr val="tx1"/>
                </a:solidFill>
                <a:latin typeface="Candara" panose="020E0502030303020204" pitchFamily="34" charset="0"/>
              </a:rPr>
              <a:t>Managing the Amygdala Hijack</a:t>
            </a:r>
            <a:br>
              <a:rPr lang="en-US" sz="3200" kern="1200" dirty="0">
                <a:solidFill>
                  <a:schemeClr val="tx1"/>
                </a:solidFill>
                <a:latin typeface="Candara" panose="020E0502030303020204" pitchFamily="34" charset="0"/>
              </a:rPr>
            </a:br>
            <a:r>
              <a:rPr lang="en-US" sz="3200" kern="1200" dirty="0">
                <a:solidFill>
                  <a:schemeClr val="tx1"/>
                </a:solidFill>
                <a:latin typeface="Candara" panose="020E0502030303020204" pitchFamily="34" charset="0"/>
              </a:rPr>
              <a:t>&amp;</a:t>
            </a:r>
            <a:br>
              <a:rPr lang="en-US" sz="3200" kern="1200" dirty="0">
                <a:solidFill>
                  <a:schemeClr val="tx1"/>
                </a:solidFill>
                <a:latin typeface="Candara" panose="020E0502030303020204" pitchFamily="34" charset="0"/>
              </a:rPr>
            </a:br>
            <a:r>
              <a:rPr lang="en-US" sz="3200" kern="1200" dirty="0">
                <a:solidFill>
                  <a:schemeClr val="tx1"/>
                </a:solidFill>
                <a:latin typeface="Candara" panose="020E0502030303020204" pitchFamily="34" charset="0"/>
              </a:rPr>
              <a:t>Increasing positive/decreasing negative emotions</a:t>
            </a:r>
          </a:p>
        </p:txBody>
      </p:sp>
    </p:spTree>
    <p:extLst>
      <p:ext uri="{BB962C8B-B14F-4D97-AF65-F5344CB8AC3E}">
        <p14:creationId xmlns:p14="http://schemas.microsoft.com/office/powerpoint/2010/main" val="19472288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4000"/>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C21E2-5079-5F45-5C2C-8E3C47AF214C}"/>
              </a:ext>
            </a:extLst>
          </p:cNvPr>
          <p:cNvSpPr>
            <a:spLocks noGrp="1"/>
          </p:cNvSpPr>
          <p:nvPr>
            <p:ph type="title"/>
          </p:nvPr>
        </p:nvSpPr>
        <p:spPr>
          <a:xfrm>
            <a:off x="224119" y="1677006"/>
            <a:ext cx="4321630" cy="1325563"/>
          </a:xfrm>
        </p:spPr>
        <p:txBody>
          <a:bodyPr>
            <a:noAutofit/>
          </a:bodyPr>
          <a:lstStyle/>
          <a:p>
            <a:r>
              <a:rPr lang="en-US" sz="3200" dirty="0">
                <a:latin typeface="Candara" panose="020E0502030303020204" pitchFamily="34" charset="0"/>
              </a:rPr>
              <a:t>That moment… when you cannot believe what you just heard or saw…</a:t>
            </a:r>
          </a:p>
        </p:txBody>
      </p:sp>
      <p:sp>
        <p:nvSpPr>
          <p:cNvPr id="3" name="TextBox 2">
            <a:extLst>
              <a:ext uri="{FF2B5EF4-FFF2-40B4-BE49-F238E27FC236}">
                <a16:creationId xmlns:a16="http://schemas.microsoft.com/office/drawing/2014/main" id="{5AFE9CAF-B644-A04B-C108-7EEE29495D53}"/>
              </a:ext>
            </a:extLst>
          </p:cNvPr>
          <p:cNvSpPr txBox="1"/>
          <p:nvPr/>
        </p:nvSpPr>
        <p:spPr>
          <a:xfrm>
            <a:off x="224119" y="3084049"/>
            <a:ext cx="3106270" cy="1569660"/>
          </a:xfrm>
          <a:prstGeom prst="rect">
            <a:avLst/>
          </a:prstGeom>
          <a:noFill/>
        </p:spPr>
        <p:txBody>
          <a:bodyPr wrap="square" rtlCol="0">
            <a:spAutoFit/>
          </a:bodyPr>
          <a:lstStyle/>
          <a:p>
            <a:r>
              <a:rPr lang="en-US" sz="3200" dirty="0">
                <a:latin typeface="Candara" panose="020E0502030303020204" pitchFamily="34" charset="0"/>
              </a:rPr>
              <a:t>when you are completely stunned/</a:t>
            </a:r>
            <a:endParaRPr lang="en-US" sz="3200" dirty="0"/>
          </a:p>
        </p:txBody>
      </p:sp>
      <p:sp>
        <p:nvSpPr>
          <p:cNvPr id="4" name="TextBox 3">
            <a:extLst>
              <a:ext uri="{FF2B5EF4-FFF2-40B4-BE49-F238E27FC236}">
                <a16:creationId xmlns:a16="http://schemas.microsoft.com/office/drawing/2014/main" id="{5A9F8C7A-2DF9-FEE0-FDFC-94B56C5B8C4B}"/>
              </a:ext>
            </a:extLst>
          </p:cNvPr>
          <p:cNvSpPr txBox="1"/>
          <p:nvPr/>
        </p:nvSpPr>
        <p:spPr>
          <a:xfrm>
            <a:off x="224119" y="4518212"/>
            <a:ext cx="3330388" cy="1569660"/>
          </a:xfrm>
          <a:prstGeom prst="rect">
            <a:avLst/>
          </a:prstGeom>
          <a:noFill/>
        </p:spPr>
        <p:txBody>
          <a:bodyPr wrap="square" rtlCol="0">
            <a:spAutoFit/>
          </a:bodyPr>
          <a:lstStyle/>
          <a:p>
            <a:r>
              <a:rPr lang="en-US" sz="3200" dirty="0">
                <a:latin typeface="Candara" panose="020E0502030303020204" pitchFamily="34" charset="0"/>
              </a:rPr>
              <a:t>halted/shocked/ angered/ disappointed…</a:t>
            </a:r>
            <a:endParaRPr lang="en-US" sz="3200" dirty="0"/>
          </a:p>
        </p:txBody>
      </p:sp>
    </p:spTree>
    <p:extLst>
      <p:ext uri="{BB962C8B-B14F-4D97-AF65-F5344CB8AC3E}">
        <p14:creationId xmlns:p14="http://schemas.microsoft.com/office/powerpoint/2010/main" val="3199285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368" name="Rectangle 191">
            <a:extLst>
              <a:ext uri="{FF2B5EF4-FFF2-40B4-BE49-F238E27FC236}">
                <a16:creationId xmlns:a16="http://schemas.microsoft.com/office/drawing/2014/main" id="{62542EEC-4F7C-4AE2-933E-EAC8EB3FA3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69" name="Rectangle 192">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70" name="Rectangle 193">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824"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371" name="Group 194">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60480" y="3154317"/>
            <a:ext cx="731521" cy="673460"/>
            <a:chOff x="3940602" y="308034"/>
            <a:chExt cx="2116791" cy="3428999"/>
          </a:xfrm>
          <a:solidFill>
            <a:schemeClr val="accent4"/>
          </a:solidFill>
        </p:grpSpPr>
        <p:sp>
          <p:nvSpPr>
            <p:cNvPr id="196" name="Rectangle 195">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ectangle 196">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ectangle 197">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itle 1">
            <a:extLst>
              <a:ext uri="{FF2B5EF4-FFF2-40B4-BE49-F238E27FC236}">
                <a16:creationId xmlns:a16="http://schemas.microsoft.com/office/drawing/2014/main" id="{374D86E0-6BE4-59D3-E6C7-633405F09163}"/>
              </a:ext>
            </a:extLst>
          </p:cNvPr>
          <p:cNvSpPr>
            <a:spLocks noGrp="1"/>
          </p:cNvSpPr>
          <p:nvPr>
            <p:ph type="title"/>
          </p:nvPr>
        </p:nvSpPr>
        <p:spPr>
          <a:xfrm>
            <a:off x="6651756" y="365125"/>
            <a:ext cx="4702043" cy="1325563"/>
          </a:xfrm>
        </p:spPr>
        <p:txBody>
          <a:bodyPr/>
          <a:lstStyle/>
          <a:p>
            <a:r>
              <a:rPr lang="en-US" dirty="0">
                <a:latin typeface="Candara" panose="020E0502030303020204" pitchFamily="34" charset="0"/>
              </a:rPr>
              <a:t>Imagine a typical day…</a:t>
            </a:r>
          </a:p>
        </p:txBody>
      </p:sp>
      <p:sp>
        <p:nvSpPr>
          <p:cNvPr id="14" name="TextBox 13">
            <a:extLst>
              <a:ext uri="{FF2B5EF4-FFF2-40B4-BE49-F238E27FC236}">
                <a16:creationId xmlns:a16="http://schemas.microsoft.com/office/drawing/2014/main" id="{59DC6EEA-C496-368D-E1DF-599D35074BC5}"/>
              </a:ext>
            </a:extLst>
          </p:cNvPr>
          <p:cNvSpPr txBox="1"/>
          <p:nvPr/>
        </p:nvSpPr>
        <p:spPr>
          <a:xfrm>
            <a:off x="8311179" y="2829327"/>
            <a:ext cx="3113312" cy="1323439"/>
          </a:xfrm>
          <a:prstGeom prst="rect">
            <a:avLst/>
          </a:prstGeom>
          <a:noFill/>
        </p:spPr>
        <p:txBody>
          <a:bodyPr wrap="square" rtlCol="0">
            <a:spAutoFit/>
          </a:bodyPr>
          <a:lstStyle/>
          <a:p>
            <a:r>
              <a:rPr lang="en-US" sz="4000" dirty="0">
                <a:latin typeface="Candara" panose="020E0502030303020204" pitchFamily="34" charset="0"/>
              </a:rPr>
              <a:t>When do you feel like this?</a:t>
            </a:r>
          </a:p>
        </p:txBody>
      </p:sp>
      <p:pic>
        <p:nvPicPr>
          <p:cNvPr id="15" name="Picture 14">
            <a:extLst>
              <a:ext uri="{FF2B5EF4-FFF2-40B4-BE49-F238E27FC236}">
                <a16:creationId xmlns:a16="http://schemas.microsoft.com/office/drawing/2014/main" id="{1988CCB7-9E53-5F30-D9D7-A293EE2C36E6}"/>
              </a:ext>
            </a:extLst>
          </p:cNvPr>
          <p:cNvPicPr>
            <a:picLocks noChangeAspect="1"/>
          </p:cNvPicPr>
          <p:nvPr/>
        </p:nvPicPr>
        <p:blipFill>
          <a:blip r:embed="rId3"/>
          <a:stretch>
            <a:fillRect/>
          </a:stretch>
        </p:blipFill>
        <p:spPr>
          <a:xfrm>
            <a:off x="687053" y="1820455"/>
            <a:ext cx="5684427" cy="3059218"/>
          </a:xfrm>
          <a:prstGeom prst="rect">
            <a:avLst/>
          </a:prstGeom>
        </p:spPr>
      </p:pic>
      <p:pic>
        <p:nvPicPr>
          <p:cNvPr id="16" name="Picture 15" descr="Screen Shot 2015-03-24 at 9.10.36 AM.png">
            <a:extLst>
              <a:ext uri="{FF2B5EF4-FFF2-40B4-BE49-F238E27FC236}">
                <a16:creationId xmlns:a16="http://schemas.microsoft.com/office/drawing/2014/main" id="{F3573667-98A4-3250-58F4-9DD63D88C3A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35" t="5916" r="-135" b="6673"/>
          <a:stretch/>
        </p:blipFill>
        <p:spPr>
          <a:xfrm>
            <a:off x="687053" y="1430477"/>
            <a:ext cx="5628907" cy="3702511"/>
          </a:xfrm>
          <a:prstGeom prst="rect">
            <a:avLst/>
          </a:prstGeom>
        </p:spPr>
      </p:pic>
      <p:sp>
        <p:nvSpPr>
          <p:cNvPr id="5" name="Arrow: Right 4">
            <a:extLst>
              <a:ext uri="{FF2B5EF4-FFF2-40B4-BE49-F238E27FC236}">
                <a16:creationId xmlns:a16="http://schemas.microsoft.com/office/drawing/2014/main" id="{85BFD39E-C399-8ED1-DEC4-4DF03F9E0ECB}"/>
              </a:ext>
            </a:extLst>
          </p:cNvPr>
          <p:cNvSpPr/>
          <p:nvPr/>
        </p:nvSpPr>
        <p:spPr>
          <a:xfrm flipH="1">
            <a:off x="7218965" y="3211374"/>
            <a:ext cx="1020236" cy="583746"/>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8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15"/>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48" name="Rectangle 70">
            <a:extLst>
              <a:ext uri="{FF2B5EF4-FFF2-40B4-BE49-F238E27FC236}">
                <a16:creationId xmlns:a16="http://schemas.microsoft.com/office/drawing/2014/main" id="{49AE1604-BB93-4F6D-94D6-F2A6021FC5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A9270323-9616-4384-857D-E86B78272E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74" name="Rectangle 73">
              <a:extLst>
                <a:ext uri="{FF2B5EF4-FFF2-40B4-BE49-F238E27FC236}">
                  <a16:creationId xmlns:a16="http://schemas.microsoft.com/office/drawing/2014/main" id="{8A3838D5-9565-4601-BAC3-D1B5BDB803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3349A4B8-3246-4579-922E-FE1155C7F0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ectangle 76">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517897"/>
            <a:ext cx="11111729" cy="585796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593917" y="847827"/>
            <a:ext cx="4709345" cy="1169585"/>
          </a:xfrm>
        </p:spPr>
        <p:txBody>
          <a:bodyPr anchor="b">
            <a:normAutofit/>
          </a:bodyPr>
          <a:lstStyle/>
          <a:p>
            <a:r>
              <a:rPr lang="en-US" sz="4000" dirty="0"/>
              <a:t>The Amygdala Hijack</a:t>
            </a:r>
          </a:p>
        </p:txBody>
      </p:sp>
      <p:pic>
        <p:nvPicPr>
          <p:cNvPr id="6146" name="Picture 2" descr="Taking back over after an Amygdala Hijacking | Life Skills Resource Group">
            <a:extLst>
              <a:ext uri="{FF2B5EF4-FFF2-40B4-BE49-F238E27FC236}">
                <a16:creationId xmlns:a16="http://schemas.microsoft.com/office/drawing/2014/main" id="{5893D538-AC92-4477-ABBC-204D37A6531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7167"/>
          <a:stretch/>
        </p:blipFill>
        <p:spPr bwMode="auto">
          <a:xfrm>
            <a:off x="914401" y="847827"/>
            <a:ext cx="4929098" cy="5289986"/>
          </a:xfrm>
          <a:prstGeom prst="rect">
            <a:avLst/>
          </a:prstGeom>
          <a:noFill/>
          <a:extLst>
            <a:ext uri="{909E8E84-426E-40DD-AFC4-6F175D3DCCD1}">
              <a14:hiddenFill xmlns:a14="http://schemas.microsoft.com/office/drawing/2010/main">
                <a:solidFill>
                  <a:srgbClr val="FFFFFF"/>
                </a:solidFill>
              </a14:hiddenFill>
            </a:ext>
          </a:extLst>
        </p:spPr>
      </p:pic>
      <p:sp>
        <p:nvSpPr>
          <p:cNvPr id="79" name="Rectangle 78">
            <a:extLst>
              <a:ext uri="{FF2B5EF4-FFF2-40B4-BE49-F238E27FC236}">
                <a16:creationId xmlns:a16="http://schemas.microsoft.com/office/drawing/2014/main" id="{1382A32C-5B0C-4B1C-A074-76C6DBCC9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34377" y="2188548"/>
            <a:ext cx="438912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9" name="Content Placeholder 2"/>
          <p:cNvSpPr>
            <a:spLocks noGrp="1"/>
          </p:cNvSpPr>
          <p:nvPr>
            <p:ph idx="1"/>
          </p:nvPr>
        </p:nvSpPr>
        <p:spPr>
          <a:xfrm>
            <a:off x="6568254" y="2017412"/>
            <a:ext cx="4709345" cy="3632493"/>
          </a:xfrm>
        </p:spPr>
        <p:txBody>
          <a:bodyPr anchor="ctr">
            <a:normAutofit/>
          </a:bodyPr>
          <a:lstStyle/>
          <a:p>
            <a:r>
              <a:rPr lang="en-US" sz="2000" dirty="0"/>
              <a:t>Happens in response to extreme stress.</a:t>
            </a:r>
          </a:p>
          <a:p>
            <a:r>
              <a:rPr lang="en-US" sz="2000" dirty="0"/>
              <a:t>The amygdala (emotion center) hijacks control over the frontal lobes (logic center).</a:t>
            </a:r>
          </a:p>
          <a:p>
            <a:r>
              <a:rPr lang="en-US" sz="2000" dirty="0"/>
              <a:t>You can’t think clearly, make rational decisions, or control your emotions.</a:t>
            </a:r>
          </a:p>
        </p:txBody>
      </p:sp>
      <p:sp>
        <p:nvSpPr>
          <p:cNvPr id="18" name="Oval 17">
            <a:extLst>
              <a:ext uri="{FF2B5EF4-FFF2-40B4-BE49-F238E27FC236}">
                <a16:creationId xmlns:a16="http://schemas.microsoft.com/office/drawing/2014/main" id="{D962A957-8E94-4C4E-863B-6EF5308998AE}"/>
              </a:ext>
            </a:extLst>
          </p:cNvPr>
          <p:cNvSpPr/>
          <p:nvPr/>
        </p:nvSpPr>
        <p:spPr>
          <a:xfrm>
            <a:off x="10665097" y="133149"/>
            <a:ext cx="1380046" cy="141049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A76AF622-058D-4B23-94FD-CC9AA94F0A46}"/>
              </a:ext>
            </a:extLst>
          </p:cNvPr>
          <p:cNvSpPr txBox="1"/>
          <p:nvPr/>
        </p:nvSpPr>
        <p:spPr>
          <a:xfrm>
            <a:off x="10635889" y="465069"/>
            <a:ext cx="1497360" cy="646331"/>
          </a:xfrm>
          <a:prstGeom prst="rect">
            <a:avLst/>
          </a:prstGeom>
          <a:noFill/>
        </p:spPr>
        <p:txBody>
          <a:bodyPr wrap="square" rtlCol="0">
            <a:spAutoFit/>
          </a:bodyPr>
          <a:lstStyle/>
          <a:p>
            <a:pPr algn="ctr"/>
            <a:r>
              <a:rPr lang="en-US" dirty="0">
                <a:solidFill>
                  <a:schemeClr val="bg1"/>
                </a:solidFill>
              </a:rPr>
              <a:t>Self-Management</a:t>
            </a:r>
          </a:p>
        </p:txBody>
      </p:sp>
    </p:spTree>
    <p:extLst>
      <p:ext uri="{BB962C8B-B14F-4D97-AF65-F5344CB8AC3E}">
        <p14:creationId xmlns:p14="http://schemas.microsoft.com/office/powerpoint/2010/main" val="3559362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9">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4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149"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8B9AA7C6-5E5A-498E-A6DF-A943376E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300" y="2385102"/>
            <a:ext cx="574091" cy="2087796"/>
            <a:chOff x="209668" y="2857422"/>
            <a:chExt cx="463662" cy="2087796"/>
          </a:xfrm>
        </p:grpSpPr>
        <p:sp>
          <p:nvSpPr>
            <p:cNvPr id="22" name="Rectangle 21">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25" name="Rectangle 24">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631767"/>
            <a:ext cx="11111729"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53618" y="1431351"/>
            <a:ext cx="4008586" cy="4680583"/>
          </a:xfrm>
        </p:spPr>
        <p:txBody>
          <a:bodyPr anchor="ctr">
            <a:normAutofit/>
          </a:bodyPr>
          <a:lstStyle/>
          <a:p>
            <a:r>
              <a:rPr lang="en-US" dirty="0">
                <a:latin typeface="Candara" panose="020E0502030303020204" pitchFamily="34" charset="0"/>
              </a:rPr>
              <a:t>Managing Hijacks -  Discussion</a:t>
            </a:r>
            <a:br>
              <a:rPr lang="en-US" sz="5200" dirty="0">
                <a:latin typeface="Candara" panose="020E0502030303020204" pitchFamily="34" charset="0"/>
              </a:rPr>
            </a:br>
            <a:r>
              <a:rPr lang="en-US" sz="2400" dirty="0">
                <a:latin typeface="Candara" panose="020E0502030303020204" pitchFamily="34" charset="0"/>
              </a:rPr>
              <a:t>(pair share)</a:t>
            </a:r>
            <a:endParaRPr lang="en-US" sz="5200" dirty="0">
              <a:latin typeface="Candara" panose="020E0502030303020204" pitchFamily="34" charset="0"/>
            </a:endParaRPr>
          </a:p>
        </p:txBody>
      </p:sp>
      <p:sp>
        <p:nvSpPr>
          <p:cNvPr id="3" name="Content Placeholder 2"/>
          <p:cNvSpPr>
            <a:spLocks noGrp="1"/>
          </p:cNvSpPr>
          <p:nvPr>
            <p:ph idx="1"/>
          </p:nvPr>
        </p:nvSpPr>
        <p:spPr>
          <a:xfrm>
            <a:off x="6291923" y="1239927"/>
            <a:ext cx="4971824" cy="4680583"/>
          </a:xfrm>
        </p:spPr>
        <p:txBody>
          <a:bodyPr anchor="ctr">
            <a:normAutofit lnSpcReduction="10000"/>
          </a:bodyPr>
          <a:lstStyle/>
          <a:p>
            <a:endParaRPr lang="en-US" sz="2400" i="1" dirty="0">
              <a:latin typeface="Candara" panose="020E0502030303020204" pitchFamily="34" charset="0"/>
            </a:endParaRPr>
          </a:p>
          <a:p>
            <a:r>
              <a:rPr lang="en-US" sz="2400" i="1" dirty="0">
                <a:latin typeface="Candara" panose="020E0502030303020204" pitchFamily="34" charset="0"/>
              </a:rPr>
              <a:t>When were you last hijacked by your emotions?</a:t>
            </a:r>
          </a:p>
          <a:p>
            <a:pPr marL="0" indent="0">
              <a:buNone/>
            </a:pPr>
            <a:endParaRPr lang="en-US" sz="2400" i="1" dirty="0">
              <a:latin typeface="Candara" panose="020E0502030303020204" pitchFamily="34" charset="0"/>
            </a:endParaRPr>
          </a:p>
          <a:p>
            <a:r>
              <a:rPr lang="en-US" sz="2400" i="1" dirty="0">
                <a:latin typeface="Candara" panose="020E0502030303020204" pitchFamily="34" charset="0"/>
              </a:rPr>
              <a:t>What was the impact on you/team/others?</a:t>
            </a:r>
          </a:p>
          <a:p>
            <a:endParaRPr lang="en-US" sz="2400" i="1" dirty="0">
              <a:latin typeface="Candara" panose="020E0502030303020204" pitchFamily="34" charset="0"/>
            </a:endParaRPr>
          </a:p>
          <a:p>
            <a:r>
              <a:rPr lang="en-US" sz="2400" i="1" dirty="0">
                <a:latin typeface="Candara" panose="020E0502030303020204" pitchFamily="34" charset="0"/>
              </a:rPr>
              <a:t>How did you manage your emotions well?</a:t>
            </a:r>
          </a:p>
          <a:p>
            <a:endParaRPr lang="en-US" sz="2400" i="1" dirty="0">
              <a:latin typeface="Candara" panose="020E0502030303020204" pitchFamily="34" charset="0"/>
            </a:endParaRPr>
          </a:p>
          <a:p>
            <a:r>
              <a:rPr lang="en-US" sz="2400" i="1" dirty="0">
                <a:latin typeface="Candara" panose="020E0502030303020204" pitchFamily="34" charset="0"/>
              </a:rPr>
              <a:t>What could you have done differently?</a:t>
            </a:r>
          </a:p>
        </p:txBody>
      </p:sp>
      <p:sp>
        <p:nvSpPr>
          <p:cNvPr id="15" name="Oval 14">
            <a:extLst>
              <a:ext uri="{FF2B5EF4-FFF2-40B4-BE49-F238E27FC236}">
                <a16:creationId xmlns:a16="http://schemas.microsoft.com/office/drawing/2014/main" id="{E68A10F9-27D0-E1AD-3D0D-C9AEAEAB7E28}"/>
              </a:ext>
            </a:extLst>
          </p:cNvPr>
          <p:cNvSpPr/>
          <p:nvPr/>
        </p:nvSpPr>
        <p:spPr>
          <a:xfrm>
            <a:off x="964964" y="776266"/>
            <a:ext cx="1380046" cy="141049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DA7CA5B-43B2-A5C0-2871-50C753803EBC}"/>
              </a:ext>
            </a:extLst>
          </p:cNvPr>
          <p:cNvSpPr txBox="1"/>
          <p:nvPr/>
        </p:nvSpPr>
        <p:spPr>
          <a:xfrm>
            <a:off x="935756" y="1108186"/>
            <a:ext cx="1497360" cy="646331"/>
          </a:xfrm>
          <a:prstGeom prst="rect">
            <a:avLst/>
          </a:prstGeom>
          <a:noFill/>
        </p:spPr>
        <p:txBody>
          <a:bodyPr wrap="square" rtlCol="0">
            <a:spAutoFit/>
          </a:bodyPr>
          <a:lstStyle/>
          <a:p>
            <a:pPr algn="ctr"/>
            <a:r>
              <a:rPr lang="en-US" dirty="0">
                <a:solidFill>
                  <a:schemeClr val="bg1"/>
                </a:solidFill>
              </a:rPr>
              <a:t>Self-Management</a:t>
            </a:r>
          </a:p>
        </p:txBody>
      </p:sp>
      <p:sp>
        <p:nvSpPr>
          <p:cNvPr id="5" name="TextBox 4">
            <a:extLst>
              <a:ext uri="{FF2B5EF4-FFF2-40B4-BE49-F238E27FC236}">
                <a16:creationId xmlns:a16="http://schemas.microsoft.com/office/drawing/2014/main" id="{DDD4CD6D-8053-E75A-E363-B8F17B39BB93}"/>
              </a:ext>
            </a:extLst>
          </p:cNvPr>
          <p:cNvSpPr txBox="1"/>
          <p:nvPr/>
        </p:nvSpPr>
        <p:spPr>
          <a:xfrm>
            <a:off x="878435" y="5909185"/>
            <a:ext cx="4470400" cy="369332"/>
          </a:xfrm>
          <a:prstGeom prst="rect">
            <a:avLst/>
          </a:prstGeom>
          <a:noFill/>
        </p:spPr>
        <p:txBody>
          <a:bodyPr wrap="square" rtlCol="0">
            <a:spAutoFit/>
          </a:bodyPr>
          <a:lstStyle/>
          <a:p>
            <a:r>
              <a:rPr lang="en-US" dirty="0">
                <a:latin typeface="Candara" panose="020E0502030303020204" pitchFamily="34" charset="0"/>
              </a:rPr>
              <a:t>Please be prepared to share your insights.</a:t>
            </a:r>
          </a:p>
        </p:txBody>
      </p:sp>
    </p:spTree>
    <p:extLst>
      <p:ext uri="{BB962C8B-B14F-4D97-AF65-F5344CB8AC3E}">
        <p14:creationId xmlns:p14="http://schemas.microsoft.com/office/powerpoint/2010/main" val="33254762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9" name="Rectangle 148">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52" name="Rectangle 15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15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5" name="Rectangle 15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EDA70762-8B9D-4CCD-B212-7C618B35ECB3}"/>
              </a:ext>
            </a:extLst>
          </p:cNvPr>
          <p:cNvSpPr>
            <a:spLocks noGrp="1"/>
          </p:cNvSpPr>
          <p:nvPr>
            <p:ph idx="1"/>
          </p:nvPr>
        </p:nvSpPr>
        <p:spPr>
          <a:xfrm>
            <a:off x="590719" y="2330505"/>
            <a:ext cx="4559425" cy="3979585"/>
          </a:xfrm>
        </p:spPr>
        <p:txBody>
          <a:bodyPr anchor="ctr">
            <a:normAutofit/>
          </a:bodyPr>
          <a:lstStyle/>
          <a:p>
            <a:pPr marL="0" indent="0">
              <a:buNone/>
            </a:pPr>
            <a:r>
              <a:rPr lang="en-US" sz="2000" dirty="0">
                <a:latin typeface="Candara" panose="020E0502030303020204" pitchFamily="34" charset="0"/>
              </a:rPr>
              <a:t>We choose our response to amygdala hijacks.</a:t>
            </a:r>
          </a:p>
        </p:txBody>
      </p:sp>
      <p:sp>
        <p:nvSpPr>
          <p:cNvPr id="157" name="Rectangle 156">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ectangle 15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36" name="Picture 16" descr="Between stimulus and response there is a space In that space is our power">
            <a:extLst>
              <a:ext uri="{FF2B5EF4-FFF2-40B4-BE49-F238E27FC236}">
                <a16:creationId xmlns:a16="http://schemas.microsoft.com/office/drawing/2014/main" id="{DD34F311-C8A8-43DD-B193-E9551ABD164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 b="3065"/>
          <a:stretch/>
        </p:blipFill>
        <p:spPr bwMode="auto">
          <a:xfrm>
            <a:off x="5977788" y="799352"/>
            <a:ext cx="5425410" cy="5259296"/>
          </a:xfrm>
          <a:prstGeom prst="rect">
            <a:avLst/>
          </a:prstGeom>
          <a:noFill/>
          <a:extLst>
            <a:ext uri="{909E8E84-426E-40DD-AFC4-6F175D3DCCD1}">
              <a14:hiddenFill xmlns:a14="http://schemas.microsoft.com/office/drawing/2010/main">
                <a:solidFill>
                  <a:srgbClr val="FFFFFF"/>
                </a:solidFill>
              </a14:hiddenFill>
            </a:ext>
          </a:extLst>
        </p:spPr>
      </p:pic>
      <p:sp>
        <p:nvSpPr>
          <p:cNvPr id="45" name="Oval 44">
            <a:extLst>
              <a:ext uri="{FF2B5EF4-FFF2-40B4-BE49-F238E27FC236}">
                <a16:creationId xmlns:a16="http://schemas.microsoft.com/office/drawing/2014/main" id="{21F1B2FE-2C65-44B6-B6A4-78A13B4BCFE6}"/>
              </a:ext>
            </a:extLst>
          </p:cNvPr>
          <p:cNvSpPr/>
          <p:nvPr/>
        </p:nvSpPr>
        <p:spPr>
          <a:xfrm>
            <a:off x="526032" y="2329870"/>
            <a:ext cx="1380046" cy="141049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D9ED46F-5BF4-4383-9E12-232456E38724}"/>
              </a:ext>
            </a:extLst>
          </p:cNvPr>
          <p:cNvSpPr txBox="1"/>
          <p:nvPr/>
        </p:nvSpPr>
        <p:spPr>
          <a:xfrm>
            <a:off x="496824" y="2661790"/>
            <a:ext cx="1497360" cy="646331"/>
          </a:xfrm>
          <a:prstGeom prst="rect">
            <a:avLst/>
          </a:prstGeom>
          <a:noFill/>
        </p:spPr>
        <p:txBody>
          <a:bodyPr wrap="square" rtlCol="0">
            <a:spAutoFit/>
          </a:bodyPr>
          <a:lstStyle/>
          <a:p>
            <a:pPr algn="ctr">
              <a:spcAft>
                <a:spcPts val="600"/>
              </a:spcAft>
            </a:pPr>
            <a:r>
              <a:rPr lang="en-US" dirty="0">
                <a:solidFill>
                  <a:schemeClr val="bg1"/>
                </a:solidFill>
              </a:rPr>
              <a:t>Self-Management</a:t>
            </a:r>
            <a:endParaRPr lang="en-US">
              <a:solidFill>
                <a:schemeClr val="bg1"/>
              </a:solidFill>
            </a:endParaRPr>
          </a:p>
        </p:txBody>
      </p:sp>
    </p:spTree>
    <p:extLst>
      <p:ext uri="{BB962C8B-B14F-4D97-AF65-F5344CB8AC3E}">
        <p14:creationId xmlns:p14="http://schemas.microsoft.com/office/powerpoint/2010/main" val="3617257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D5B339F4-93B9-4E04-9721-143AD6782E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8734DDD3-F723-4DD3-8ABE-EC0B2AC87D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22324" y="0"/>
            <a:ext cx="7147352" cy="5777808"/>
            <a:chOff x="329184" y="1"/>
            <a:chExt cx="524256" cy="5777808"/>
          </a:xfrm>
        </p:grpSpPr>
        <p:cxnSp>
          <p:nvCxnSpPr>
            <p:cNvPr id="22" name="Straight Connector 21">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3824"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Rectangle 24">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1"/>
            <a:ext cx="10999072" cy="532513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95AEF2-80B0-FCB1-D138-BDE50E8AC62F}"/>
              </a:ext>
            </a:extLst>
          </p:cNvPr>
          <p:cNvSpPr>
            <a:spLocks noGrp="1"/>
          </p:cNvSpPr>
          <p:nvPr>
            <p:ph type="title"/>
          </p:nvPr>
        </p:nvSpPr>
        <p:spPr>
          <a:xfrm>
            <a:off x="1324494" y="1572259"/>
            <a:ext cx="9144000" cy="2387600"/>
          </a:xfrm>
        </p:spPr>
        <p:txBody>
          <a:bodyPr vert="horz" lIns="91440" tIns="45720" rIns="91440" bIns="45720" rtlCol="0" anchor="b">
            <a:normAutofit/>
          </a:bodyPr>
          <a:lstStyle/>
          <a:p>
            <a:pPr algn="ctr"/>
            <a:r>
              <a:rPr lang="en-US" sz="2000" kern="1200" dirty="0">
                <a:solidFill>
                  <a:schemeClr val="tx1"/>
                </a:solidFill>
                <a:latin typeface="Candara" panose="020E0502030303020204" pitchFamily="34" charset="0"/>
              </a:rPr>
              <a:t>managing the hijack:</a:t>
            </a:r>
            <a:br>
              <a:rPr lang="en-US" sz="2000" kern="1200" dirty="0">
                <a:solidFill>
                  <a:schemeClr val="tx1"/>
                </a:solidFill>
                <a:latin typeface="Candara" panose="020E0502030303020204" pitchFamily="34" charset="0"/>
              </a:rPr>
            </a:br>
            <a:r>
              <a:rPr lang="en-US" sz="2000" kern="1200" dirty="0">
                <a:solidFill>
                  <a:schemeClr val="tx1"/>
                </a:solidFill>
                <a:latin typeface="Candara" panose="020E0502030303020204" pitchFamily="34" charset="0"/>
              </a:rPr>
              <a:t>create more space</a:t>
            </a:r>
          </a:p>
        </p:txBody>
      </p:sp>
      <p:sp>
        <p:nvSpPr>
          <p:cNvPr id="4" name="TextBox 3">
            <a:extLst>
              <a:ext uri="{FF2B5EF4-FFF2-40B4-BE49-F238E27FC236}">
                <a16:creationId xmlns:a16="http://schemas.microsoft.com/office/drawing/2014/main" id="{331763B2-E481-D716-26F5-C76271901306}"/>
              </a:ext>
            </a:extLst>
          </p:cNvPr>
          <p:cNvSpPr txBox="1"/>
          <p:nvPr/>
        </p:nvSpPr>
        <p:spPr>
          <a:xfrm>
            <a:off x="3760717" y="6208692"/>
            <a:ext cx="4271554" cy="338554"/>
          </a:xfrm>
          <a:prstGeom prst="rect">
            <a:avLst/>
          </a:prstGeom>
          <a:noFill/>
        </p:spPr>
        <p:txBody>
          <a:bodyPr wrap="square" rtlCol="0">
            <a:spAutoFit/>
          </a:bodyPr>
          <a:lstStyle/>
          <a:p>
            <a:pPr algn="ctr"/>
            <a:r>
              <a:rPr lang="en-US" sz="1600" i="1" dirty="0">
                <a:latin typeface="Candara" panose="020E0502030303020204" pitchFamily="34" charset="0"/>
              </a:rPr>
              <a:t>emotional | cognitive | physical</a:t>
            </a:r>
          </a:p>
        </p:txBody>
      </p:sp>
      <p:sp>
        <p:nvSpPr>
          <p:cNvPr id="5" name="Left Bracket 4">
            <a:extLst>
              <a:ext uri="{FF2B5EF4-FFF2-40B4-BE49-F238E27FC236}">
                <a16:creationId xmlns:a16="http://schemas.microsoft.com/office/drawing/2014/main" id="{45F2506C-03FA-704E-41F0-3656D12212D8}"/>
              </a:ext>
            </a:extLst>
          </p:cNvPr>
          <p:cNvSpPr/>
          <p:nvPr/>
        </p:nvSpPr>
        <p:spPr>
          <a:xfrm>
            <a:off x="4545875" y="3177155"/>
            <a:ext cx="391885" cy="991018"/>
          </a:xfrm>
          <a:prstGeom prst="lef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w="38100">
                <a:solidFill>
                  <a:schemeClr val="tx1"/>
                </a:solidFill>
              </a:ln>
              <a:solidFill>
                <a:sysClr val="windowText" lastClr="000000"/>
              </a:solidFill>
            </a:endParaRPr>
          </a:p>
        </p:txBody>
      </p:sp>
      <p:sp>
        <p:nvSpPr>
          <p:cNvPr id="20" name="Left Bracket 19">
            <a:extLst>
              <a:ext uri="{FF2B5EF4-FFF2-40B4-BE49-F238E27FC236}">
                <a16:creationId xmlns:a16="http://schemas.microsoft.com/office/drawing/2014/main" id="{13179883-BB81-ED85-92F1-F6CD98ACAF75}"/>
              </a:ext>
            </a:extLst>
          </p:cNvPr>
          <p:cNvSpPr/>
          <p:nvPr/>
        </p:nvSpPr>
        <p:spPr>
          <a:xfrm rot="10800000">
            <a:off x="6961311" y="3177155"/>
            <a:ext cx="391885" cy="991018"/>
          </a:xfrm>
          <a:prstGeom prst="lef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w="38100">
                <a:solidFill>
                  <a:schemeClr val="tx1"/>
                </a:solidFill>
              </a:ln>
              <a:solidFill>
                <a:sysClr val="windowText" lastClr="000000"/>
              </a:solidFill>
            </a:endParaRPr>
          </a:p>
        </p:txBody>
      </p:sp>
    </p:spTree>
    <p:extLst>
      <p:ext uri="{BB962C8B-B14F-4D97-AF65-F5344CB8AC3E}">
        <p14:creationId xmlns:p14="http://schemas.microsoft.com/office/powerpoint/2010/main" val="17377187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DA718D0-4865-4629-8134-44F68D41D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1" name="Rectangle 10">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82963" y="1238080"/>
            <a:ext cx="10259736" cy="1349671"/>
          </a:xfrm>
        </p:spPr>
        <p:txBody>
          <a:bodyPr vert="horz" lIns="91428" tIns="45713" rIns="91428" bIns="45713" rtlCol="0" anchor="b">
            <a:normAutofit/>
          </a:bodyPr>
          <a:lstStyle/>
          <a:p>
            <a:r>
              <a:rPr lang="en-US" sz="4200" dirty="0">
                <a:latin typeface="Candara" panose="020E0502030303020204" pitchFamily="34" charset="0"/>
              </a:rPr>
              <a:t>Creating space to recover from a hijack</a:t>
            </a:r>
          </a:p>
        </p:txBody>
      </p:sp>
      <p:sp>
        <p:nvSpPr>
          <p:cNvPr id="3" name="Content Placeholder 2"/>
          <p:cNvSpPr>
            <a:spLocks noGrp="1"/>
          </p:cNvSpPr>
          <p:nvPr>
            <p:ph idx="1"/>
          </p:nvPr>
        </p:nvSpPr>
        <p:spPr>
          <a:xfrm>
            <a:off x="1289304" y="2902913"/>
            <a:ext cx="9849751" cy="3032168"/>
          </a:xfrm>
        </p:spPr>
        <p:txBody>
          <a:bodyPr vert="horz" lIns="91428" tIns="45713" rIns="91428" bIns="45713" rtlCol="0" anchor="ctr">
            <a:normAutofit lnSpcReduction="10000"/>
          </a:bodyPr>
          <a:lstStyle/>
          <a:p>
            <a:pPr marL="514280" indent="-514280"/>
            <a:r>
              <a:rPr lang="en-US" sz="2400" dirty="0">
                <a:latin typeface="Candara" panose="020E0502030303020204" pitchFamily="34" charset="0"/>
              </a:rPr>
              <a:t>Step away</a:t>
            </a:r>
          </a:p>
          <a:p>
            <a:pPr marL="514280" indent="-514280"/>
            <a:r>
              <a:rPr lang="en-US" sz="2400" dirty="0">
                <a:latin typeface="Candara" panose="020E0502030303020204" pitchFamily="34" charset="0"/>
              </a:rPr>
              <a:t>Breathe</a:t>
            </a:r>
          </a:p>
          <a:p>
            <a:pPr marL="514280" indent="-514280"/>
            <a:r>
              <a:rPr lang="en-US" sz="2400" dirty="0">
                <a:latin typeface="Candara" panose="020E0502030303020204" pitchFamily="34" charset="0"/>
              </a:rPr>
              <a:t>Change mindsets</a:t>
            </a:r>
          </a:p>
          <a:p>
            <a:pPr marL="514280" indent="-514280"/>
            <a:r>
              <a:rPr lang="en-US" sz="2400" dirty="0">
                <a:latin typeface="Candara" panose="020E0502030303020204" pitchFamily="34" charset="0"/>
              </a:rPr>
              <a:t>Use reset rituals (movement, body postures)</a:t>
            </a:r>
          </a:p>
          <a:p>
            <a:pPr marL="514280" indent="-514280"/>
            <a:r>
              <a:rPr lang="en-US" sz="2400" dirty="0">
                <a:latin typeface="Candara" panose="020E0502030303020204" pitchFamily="34" charset="0"/>
              </a:rPr>
              <a:t>Listen to music</a:t>
            </a:r>
          </a:p>
          <a:p>
            <a:pPr marL="514280" indent="-514280"/>
            <a:r>
              <a:rPr lang="en-US" sz="2400" dirty="0">
                <a:latin typeface="Candara" panose="020E0502030303020204" pitchFamily="34" charset="0"/>
              </a:rPr>
              <a:t>Seek social support or advice</a:t>
            </a:r>
          </a:p>
          <a:p>
            <a:pPr marL="514280" indent="-514280"/>
            <a:r>
              <a:rPr lang="en-US" sz="2400" dirty="0">
                <a:latin typeface="Candara" panose="020E0502030303020204" pitchFamily="34" charset="0"/>
              </a:rPr>
              <a:t>Prime positive emotions</a:t>
            </a:r>
          </a:p>
        </p:txBody>
      </p:sp>
      <p:sp>
        <p:nvSpPr>
          <p:cNvPr id="9" name="Oval 8">
            <a:extLst>
              <a:ext uri="{FF2B5EF4-FFF2-40B4-BE49-F238E27FC236}">
                <a16:creationId xmlns:a16="http://schemas.microsoft.com/office/drawing/2014/main" id="{5BE32DB1-8897-4A0E-B5B0-240134A4675E}"/>
              </a:ext>
            </a:extLst>
          </p:cNvPr>
          <p:cNvSpPr/>
          <p:nvPr/>
        </p:nvSpPr>
        <p:spPr>
          <a:xfrm>
            <a:off x="10074547" y="285549"/>
            <a:ext cx="1380046" cy="141049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4CEB8DA3-ECB0-4BAD-AEDC-CFE3276F408D}"/>
              </a:ext>
            </a:extLst>
          </p:cNvPr>
          <p:cNvSpPr txBox="1"/>
          <p:nvPr/>
        </p:nvSpPr>
        <p:spPr>
          <a:xfrm>
            <a:off x="10045339" y="617469"/>
            <a:ext cx="1497360" cy="646331"/>
          </a:xfrm>
          <a:prstGeom prst="rect">
            <a:avLst/>
          </a:prstGeom>
          <a:noFill/>
        </p:spPr>
        <p:txBody>
          <a:bodyPr wrap="square" rtlCol="0">
            <a:spAutoFit/>
          </a:bodyPr>
          <a:lstStyle/>
          <a:p>
            <a:pPr algn="ctr"/>
            <a:r>
              <a:rPr lang="en-US" dirty="0">
                <a:solidFill>
                  <a:schemeClr val="bg1"/>
                </a:solidFill>
              </a:rPr>
              <a:t>Self-Management</a:t>
            </a:r>
          </a:p>
        </p:txBody>
      </p:sp>
    </p:spTree>
    <p:extLst>
      <p:ext uri="{BB962C8B-B14F-4D97-AF65-F5344CB8AC3E}">
        <p14:creationId xmlns:p14="http://schemas.microsoft.com/office/powerpoint/2010/main" val="32124427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bg>
      <p:bgPr>
        <a:blipFill dpi="0" rotWithShape="1">
          <a:blip r:embed="rId2">
            <a:alphaModFix amt="56000"/>
            <a:lum/>
          </a:blip>
          <a:srcRect/>
          <a:stretch>
            <a:fillRect t="-9000" b="-9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DC7127-5533-9E88-E02E-A33C995BE1F3}"/>
              </a:ext>
            </a:extLst>
          </p:cNvPr>
          <p:cNvSpPr>
            <a:spLocks noGrp="1"/>
          </p:cNvSpPr>
          <p:nvPr>
            <p:ph idx="1"/>
          </p:nvPr>
        </p:nvSpPr>
        <p:spPr>
          <a:xfrm>
            <a:off x="1569087" y="285549"/>
            <a:ext cx="5660571" cy="4351338"/>
          </a:xfrm>
        </p:spPr>
        <p:txBody>
          <a:bodyPr>
            <a:normAutofit/>
          </a:bodyPr>
          <a:lstStyle/>
          <a:p>
            <a:pPr marL="0" indent="0" algn="ctr">
              <a:buNone/>
            </a:pPr>
            <a:r>
              <a:rPr lang="en-US" sz="4800" kern="1200" dirty="0">
                <a:latin typeface="Candara" panose="020E0502030303020204" pitchFamily="34" charset="0"/>
                <a:ea typeface="+mj-ea"/>
                <a:cs typeface="+mj-cs"/>
              </a:rPr>
              <a:t>Increasing Positive &amp; Decreasing Negative Emotions</a:t>
            </a:r>
            <a:endParaRPr lang="en-US" sz="4800" dirty="0">
              <a:latin typeface="Candara" panose="020E0502030303020204" pitchFamily="34" charset="0"/>
            </a:endParaRPr>
          </a:p>
        </p:txBody>
      </p:sp>
      <p:sp>
        <p:nvSpPr>
          <p:cNvPr id="5" name="Oval 4">
            <a:extLst>
              <a:ext uri="{FF2B5EF4-FFF2-40B4-BE49-F238E27FC236}">
                <a16:creationId xmlns:a16="http://schemas.microsoft.com/office/drawing/2014/main" id="{D9264996-B69A-A5E5-59B9-4E89C77EB2DA}"/>
              </a:ext>
            </a:extLst>
          </p:cNvPr>
          <p:cNvSpPr/>
          <p:nvPr/>
        </p:nvSpPr>
        <p:spPr>
          <a:xfrm>
            <a:off x="10074547" y="285549"/>
            <a:ext cx="1380046" cy="141049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5244355-9433-B95C-EA81-F6991A561E51}"/>
              </a:ext>
            </a:extLst>
          </p:cNvPr>
          <p:cNvSpPr txBox="1"/>
          <p:nvPr/>
        </p:nvSpPr>
        <p:spPr>
          <a:xfrm>
            <a:off x="10045339" y="617469"/>
            <a:ext cx="1497360" cy="646331"/>
          </a:xfrm>
          <a:prstGeom prst="rect">
            <a:avLst/>
          </a:prstGeom>
          <a:noFill/>
        </p:spPr>
        <p:txBody>
          <a:bodyPr wrap="square" rtlCol="0">
            <a:spAutoFit/>
          </a:bodyPr>
          <a:lstStyle/>
          <a:p>
            <a:pPr algn="ctr"/>
            <a:r>
              <a:rPr lang="en-US" dirty="0">
                <a:solidFill>
                  <a:schemeClr val="bg1"/>
                </a:solidFill>
              </a:rPr>
              <a:t>Self-Management</a:t>
            </a:r>
          </a:p>
        </p:txBody>
      </p:sp>
    </p:spTree>
    <p:extLst>
      <p:ext uri="{BB962C8B-B14F-4D97-AF65-F5344CB8AC3E}">
        <p14:creationId xmlns:p14="http://schemas.microsoft.com/office/powerpoint/2010/main" val="15698837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6B1038-2A33-D5D3-59EE-FD45D1A5E498}"/>
              </a:ext>
            </a:extLst>
          </p:cNvPr>
          <p:cNvSpPr>
            <a:spLocks noGrp="1"/>
          </p:cNvSpPr>
          <p:nvPr>
            <p:ph type="title"/>
          </p:nvPr>
        </p:nvSpPr>
        <p:spPr>
          <a:xfrm>
            <a:off x="1043631" y="809898"/>
            <a:ext cx="9942716" cy="1554480"/>
          </a:xfrm>
        </p:spPr>
        <p:txBody>
          <a:bodyPr anchor="ctr">
            <a:normAutofit/>
          </a:bodyPr>
          <a:lstStyle/>
          <a:p>
            <a:r>
              <a:rPr lang="en-US" sz="4800" dirty="0">
                <a:latin typeface="Candara" panose="020E0502030303020204" pitchFamily="34" charset="0"/>
              </a:rPr>
              <a:t>Important note</a:t>
            </a:r>
          </a:p>
        </p:txBody>
      </p:sp>
      <p:sp>
        <p:nvSpPr>
          <p:cNvPr id="4" name="Content Placeholder 3">
            <a:extLst>
              <a:ext uri="{FF2B5EF4-FFF2-40B4-BE49-F238E27FC236}">
                <a16:creationId xmlns:a16="http://schemas.microsoft.com/office/drawing/2014/main" id="{2BB312F7-169F-46C0-EEA2-25D4A5908765}"/>
              </a:ext>
            </a:extLst>
          </p:cNvPr>
          <p:cNvSpPr txBox="1">
            <a:spLocks noGrp="1"/>
          </p:cNvSpPr>
          <p:nvPr>
            <p:ph idx="1"/>
          </p:nvPr>
        </p:nvSpPr>
        <p:spPr>
          <a:xfrm>
            <a:off x="1045028" y="3017522"/>
            <a:ext cx="9941319" cy="3124658"/>
          </a:xfrm>
          <a:prstGeom prst="rect">
            <a:avLst/>
          </a:prstGeom>
        </p:spPr>
        <p:txBody>
          <a:bodyPr rtlCol="0" anchor="ctr">
            <a:normAutofit/>
          </a:bodyPr>
          <a:lstStyle/>
          <a:p>
            <a:pPr marL="0" indent="0">
              <a:lnSpc>
                <a:spcPct val="110000"/>
              </a:lnSpc>
              <a:buNone/>
            </a:pPr>
            <a:r>
              <a:rPr lang="en-US" sz="2400" i="1" u="none" strike="noStrike" baseline="0" dirty="0">
                <a:latin typeface="Candara" panose="020E0502030303020204" pitchFamily="34" charset="0"/>
              </a:rPr>
              <a:t>Remember that </a:t>
            </a:r>
            <a:r>
              <a:rPr lang="en-US" sz="2400" b="1" i="1" u="none" strike="noStrike" baseline="0" dirty="0">
                <a:latin typeface="Candara" panose="020E0502030303020204" pitchFamily="34" charset="0"/>
              </a:rPr>
              <a:t>all emotions</a:t>
            </a:r>
            <a:r>
              <a:rPr lang="en-US" sz="2400" i="1" u="none" strike="noStrike" baseline="0" dirty="0">
                <a:latin typeface="Candara" panose="020E0502030303020204" pitchFamily="34" charset="0"/>
              </a:rPr>
              <a:t>, even negative ones, </a:t>
            </a:r>
            <a:r>
              <a:rPr lang="en-US" sz="2400" b="1" i="1" u="none" strike="noStrike" baseline="0" dirty="0">
                <a:latin typeface="Candara" panose="020E0502030303020204" pitchFamily="34" charset="0"/>
              </a:rPr>
              <a:t>can be adaptive and helpful</a:t>
            </a:r>
            <a:r>
              <a:rPr lang="en-US" sz="2400" i="1" u="none" strike="noStrike" baseline="0" dirty="0">
                <a:latin typeface="Candara" panose="020E0502030303020204" pitchFamily="34" charset="0"/>
              </a:rPr>
              <a:t>. For example, moderate anxiety supports performance in high stress situations more than no anxiety). Anger, when warranted and expressed appropriately, can motivate action in yourself or others. In situations that require critical thinking, positive emotions can be distracting. </a:t>
            </a:r>
            <a:r>
              <a:rPr lang="en-US" sz="2400" b="1" i="1" u="none" strike="noStrike" baseline="0" dirty="0">
                <a:latin typeface="Candara" panose="020E0502030303020204" pitchFamily="34" charset="0"/>
              </a:rPr>
              <a:t>The key is to know how positive/negative emotions work, when they are most effective for you and others, and how to generate them when needed.</a:t>
            </a:r>
            <a:endParaRPr lang="en-US" sz="2400" b="1" i="1" dirty="0">
              <a:latin typeface="Candara" panose="020E0502030303020204" pitchFamily="34" charset="0"/>
            </a:endParaRPr>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C93BC4CE-FADE-29C3-B326-10B4D9282E21}"/>
              </a:ext>
            </a:extLst>
          </p:cNvPr>
          <p:cNvSpPr/>
          <p:nvPr/>
        </p:nvSpPr>
        <p:spPr>
          <a:xfrm>
            <a:off x="10074547" y="285549"/>
            <a:ext cx="1380046" cy="141049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0A536135-1483-89CA-FBFE-8E5E07E9BF5F}"/>
              </a:ext>
            </a:extLst>
          </p:cNvPr>
          <p:cNvSpPr txBox="1"/>
          <p:nvPr/>
        </p:nvSpPr>
        <p:spPr>
          <a:xfrm>
            <a:off x="10045339" y="617469"/>
            <a:ext cx="1497360" cy="646331"/>
          </a:xfrm>
          <a:prstGeom prst="rect">
            <a:avLst/>
          </a:prstGeom>
          <a:noFill/>
        </p:spPr>
        <p:txBody>
          <a:bodyPr wrap="square" rtlCol="0">
            <a:spAutoFit/>
          </a:bodyPr>
          <a:lstStyle/>
          <a:p>
            <a:pPr algn="ctr"/>
            <a:r>
              <a:rPr lang="en-US" dirty="0">
                <a:solidFill>
                  <a:schemeClr val="bg1"/>
                </a:solidFill>
              </a:rPr>
              <a:t>Self-Management</a:t>
            </a:r>
          </a:p>
        </p:txBody>
      </p:sp>
    </p:spTree>
    <p:extLst>
      <p:ext uri="{BB962C8B-B14F-4D97-AF65-F5344CB8AC3E}">
        <p14:creationId xmlns:p14="http://schemas.microsoft.com/office/powerpoint/2010/main" val="21309427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DA718D0-4865-4629-8134-44F68D41D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1" name="Rectangle 10">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398791-B054-EF93-9DD9-114E3CC0B2E5}"/>
              </a:ext>
            </a:extLst>
          </p:cNvPr>
          <p:cNvSpPr>
            <a:spLocks noGrp="1"/>
          </p:cNvSpPr>
          <p:nvPr>
            <p:ph type="title"/>
          </p:nvPr>
        </p:nvSpPr>
        <p:spPr>
          <a:xfrm>
            <a:off x="1282963" y="1238080"/>
            <a:ext cx="9849751" cy="1349671"/>
          </a:xfrm>
        </p:spPr>
        <p:txBody>
          <a:bodyPr anchor="b">
            <a:normAutofit/>
          </a:bodyPr>
          <a:lstStyle/>
          <a:p>
            <a:r>
              <a:rPr lang="en-US" sz="5400">
                <a:latin typeface="Candara" panose="020E0502030303020204" pitchFamily="34" charset="0"/>
              </a:rPr>
              <a:t>Positive emotions at work</a:t>
            </a:r>
          </a:p>
        </p:txBody>
      </p:sp>
      <p:sp>
        <p:nvSpPr>
          <p:cNvPr id="3" name="Content Placeholder 2">
            <a:extLst>
              <a:ext uri="{FF2B5EF4-FFF2-40B4-BE49-F238E27FC236}">
                <a16:creationId xmlns:a16="http://schemas.microsoft.com/office/drawing/2014/main" id="{409EDB65-42EC-2A57-1437-E0A432A22E3C}"/>
              </a:ext>
            </a:extLst>
          </p:cNvPr>
          <p:cNvSpPr>
            <a:spLocks noGrp="1"/>
          </p:cNvSpPr>
          <p:nvPr>
            <p:ph idx="1"/>
          </p:nvPr>
        </p:nvSpPr>
        <p:spPr>
          <a:xfrm>
            <a:off x="1289304" y="2902913"/>
            <a:ext cx="9849751" cy="3032168"/>
          </a:xfrm>
        </p:spPr>
        <p:txBody>
          <a:bodyPr anchor="ctr">
            <a:normAutofit/>
          </a:bodyPr>
          <a:lstStyle/>
          <a:p>
            <a:pPr marL="0" indent="0">
              <a:buNone/>
            </a:pPr>
            <a:r>
              <a:rPr lang="en-US" sz="3200" dirty="0">
                <a:latin typeface="Candara" panose="020E0502030303020204" pitchFamily="34" charset="0"/>
              </a:rPr>
              <a:t>“Positive emotions are consistently associated with better performance, quality, and customer service—this holds true across roles and industries and at various organizational levels.”</a:t>
            </a:r>
          </a:p>
        </p:txBody>
      </p:sp>
      <p:sp>
        <p:nvSpPr>
          <p:cNvPr id="9" name="Oval 8">
            <a:extLst>
              <a:ext uri="{FF2B5EF4-FFF2-40B4-BE49-F238E27FC236}">
                <a16:creationId xmlns:a16="http://schemas.microsoft.com/office/drawing/2014/main" id="{9A1E1983-698B-1C2E-162C-1A7900C2274A}"/>
              </a:ext>
            </a:extLst>
          </p:cNvPr>
          <p:cNvSpPr/>
          <p:nvPr/>
        </p:nvSpPr>
        <p:spPr>
          <a:xfrm>
            <a:off x="10342545" y="502419"/>
            <a:ext cx="1380046" cy="141049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F3E60FDA-C603-C543-1A5D-FCCD1947384B}"/>
              </a:ext>
            </a:extLst>
          </p:cNvPr>
          <p:cNvSpPr txBox="1"/>
          <p:nvPr/>
        </p:nvSpPr>
        <p:spPr>
          <a:xfrm>
            <a:off x="10313337" y="834339"/>
            <a:ext cx="1497360" cy="646331"/>
          </a:xfrm>
          <a:prstGeom prst="rect">
            <a:avLst/>
          </a:prstGeom>
          <a:noFill/>
        </p:spPr>
        <p:txBody>
          <a:bodyPr wrap="square" rtlCol="0">
            <a:spAutoFit/>
          </a:bodyPr>
          <a:lstStyle/>
          <a:p>
            <a:pPr algn="ctr"/>
            <a:r>
              <a:rPr lang="en-US" dirty="0">
                <a:solidFill>
                  <a:schemeClr val="bg1"/>
                </a:solidFill>
              </a:rPr>
              <a:t>Self-Management</a:t>
            </a:r>
          </a:p>
        </p:txBody>
      </p:sp>
      <p:sp>
        <p:nvSpPr>
          <p:cNvPr id="4" name="TextBox 3">
            <a:extLst>
              <a:ext uri="{FF2B5EF4-FFF2-40B4-BE49-F238E27FC236}">
                <a16:creationId xmlns:a16="http://schemas.microsoft.com/office/drawing/2014/main" id="{1AC5E954-84F7-1386-5590-A124E756E93A}"/>
              </a:ext>
            </a:extLst>
          </p:cNvPr>
          <p:cNvSpPr txBox="1"/>
          <p:nvPr/>
        </p:nvSpPr>
        <p:spPr>
          <a:xfrm>
            <a:off x="7025641" y="6436102"/>
            <a:ext cx="5275624" cy="369332"/>
          </a:xfrm>
          <a:prstGeom prst="rect">
            <a:avLst/>
          </a:prstGeom>
          <a:noFill/>
        </p:spPr>
        <p:txBody>
          <a:bodyPr wrap="square" rtlCol="0">
            <a:spAutoFit/>
          </a:bodyPr>
          <a:lstStyle/>
          <a:p>
            <a:r>
              <a:rPr lang="en-US" dirty="0">
                <a:latin typeface="Candara" panose="020E0502030303020204" pitchFamily="34" charset="0"/>
              </a:rPr>
              <a:t>HBR, “Manage your emotional culture,” 2016</a:t>
            </a:r>
          </a:p>
        </p:txBody>
      </p:sp>
      <p:cxnSp>
        <p:nvCxnSpPr>
          <p:cNvPr id="6" name="Straight Connector 5">
            <a:extLst>
              <a:ext uri="{FF2B5EF4-FFF2-40B4-BE49-F238E27FC236}">
                <a16:creationId xmlns:a16="http://schemas.microsoft.com/office/drawing/2014/main" id="{CB183B35-6634-B328-0A1B-D7B78E80A082}"/>
              </a:ext>
            </a:extLst>
          </p:cNvPr>
          <p:cNvCxnSpPr>
            <a:stCxn id="3" idx="1"/>
          </p:cNvCxnSpPr>
          <p:nvPr/>
        </p:nvCxnSpPr>
        <p:spPr>
          <a:xfrm flipV="1">
            <a:off x="1289304" y="4402183"/>
            <a:ext cx="8651530" cy="16814"/>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8818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734750-52D6-36B6-F4B2-9E8F590D9765}"/>
              </a:ext>
            </a:extLst>
          </p:cNvPr>
          <p:cNvSpPr>
            <a:spLocks noGrp="1"/>
          </p:cNvSpPr>
          <p:nvPr>
            <p:ph type="title"/>
          </p:nvPr>
        </p:nvSpPr>
        <p:spPr>
          <a:xfrm>
            <a:off x="645065" y="1202962"/>
            <a:ext cx="3796306" cy="2951027"/>
          </a:xfrm>
        </p:spPr>
        <p:txBody>
          <a:bodyPr anchor="t">
            <a:normAutofit/>
          </a:bodyPr>
          <a:lstStyle/>
          <a:p>
            <a:r>
              <a:rPr lang="en-US" dirty="0">
                <a:latin typeface="Candara" panose="020E0502030303020204" pitchFamily="34" charset="0"/>
              </a:rPr>
              <a:t>How do you decrease negative emotions?</a:t>
            </a:r>
          </a:p>
        </p:txBody>
      </p:sp>
      <p:grpSp>
        <p:nvGrpSpPr>
          <p:cNvPr id="10" name="Group 9">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3F27E2E-F6CD-D285-4F32-9E2F6048797F}"/>
              </a:ext>
            </a:extLst>
          </p:cNvPr>
          <p:cNvSpPr>
            <a:spLocks noGrp="1"/>
          </p:cNvSpPr>
          <p:nvPr>
            <p:ph idx="1"/>
          </p:nvPr>
        </p:nvSpPr>
        <p:spPr>
          <a:xfrm>
            <a:off x="5656218" y="1047404"/>
            <a:ext cx="5542387" cy="4987635"/>
          </a:xfrm>
        </p:spPr>
        <p:txBody>
          <a:bodyPr anchor="t">
            <a:normAutofit/>
          </a:bodyPr>
          <a:lstStyle/>
          <a:p>
            <a:pPr>
              <a:spcBef>
                <a:spcPts val="1800"/>
              </a:spcBef>
            </a:pPr>
            <a:r>
              <a:rPr lang="en-US" sz="2200" dirty="0">
                <a:latin typeface="Candara" panose="020E0502030303020204" pitchFamily="34" charset="0"/>
              </a:rPr>
              <a:t>Use the hijack coping methods…reset energy and emotions by creating space.</a:t>
            </a:r>
          </a:p>
          <a:p>
            <a:pPr>
              <a:spcBef>
                <a:spcPts val="1800"/>
              </a:spcBef>
            </a:pPr>
            <a:r>
              <a:rPr lang="en-US" sz="2200" dirty="0">
                <a:latin typeface="Candara" panose="020E0502030303020204" pitchFamily="34" charset="0"/>
              </a:rPr>
              <a:t>“Stop, drop, and give me 5” (things you are grateful for in this moment)</a:t>
            </a:r>
          </a:p>
          <a:p>
            <a:pPr>
              <a:spcBef>
                <a:spcPts val="1800"/>
              </a:spcBef>
            </a:pPr>
            <a:r>
              <a:rPr lang="en-US" sz="2200" dirty="0">
                <a:latin typeface="Candara" panose="020E0502030303020204" pitchFamily="34" charset="0"/>
              </a:rPr>
              <a:t>Go down and up 3 flights of stairs: on the way down, think of three negative emotions you are letting go of; and on the way up, think of 3 positive emotions you are generating.</a:t>
            </a:r>
          </a:p>
          <a:p>
            <a:pPr>
              <a:spcBef>
                <a:spcPts val="1800"/>
              </a:spcBef>
            </a:pPr>
            <a:r>
              <a:rPr lang="en-US" sz="2200" dirty="0">
                <a:latin typeface="Candara" panose="020E0502030303020204" pitchFamily="34" charset="0"/>
              </a:rPr>
              <a:t>When faced with a conflict, practice your growth mindset, using your creativity and curiosity to understand – </a:t>
            </a:r>
            <a:r>
              <a:rPr lang="en-US" sz="2200" i="1" dirty="0">
                <a:latin typeface="Candara" panose="020E0502030303020204" pitchFamily="34" charset="0"/>
              </a:rPr>
              <a:t>what happened here? What can I learn from this?</a:t>
            </a:r>
          </a:p>
        </p:txBody>
      </p:sp>
      <p:sp>
        <p:nvSpPr>
          <p:cNvPr id="9" name="Oval 8">
            <a:extLst>
              <a:ext uri="{FF2B5EF4-FFF2-40B4-BE49-F238E27FC236}">
                <a16:creationId xmlns:a16="http://schemas.microsoft.com/office/drawing/2014/main" id="{1010AEA4-6DDE-6FFC-277A-5411361F1B46}"/>
              </a:ext>
            </a:extLst>
          </p:cNvPr>
          <p:cNvSpPr/>
          <p:nvPr/>
        </p:nvSpPr>
        <p:spPr>
          <a:xfrm>
            <a:off x="552994" y="5269706"/>
            <a:ext cx="1380046" cy="141049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EB749460-B1C0-754C-B92A-C913E9FBF875}"/>
              </a:ext>
            </a:extLst>
          </p:cNvPr>
          <p:cNvSpPr txBox="1"/>
          <p:nvPr/>
        </p:nvSpPr>
        <p:spPr>
          <a:xfrm>
            <a:off x="523786" y="5601626"/>
            <a:ext cx="1497360" cy="646331"/>
          </a:xfrm>
          <a:prstGeom prst="rect">
            <a:avLst/>
          </a:prstGeom>
          <a:noFill/>
        </p:spPr>
        <p:txBody>
          <a:bodyPr wrap="square" rtlCol="0">
            <a:spAutoFit/>
          </a:bodyPr>
          <a:lstStyle/>
          <a:p>
            <a:pPr algn="ctr"/>
            <a:r>
              <a:rPr lang="en-US" dirty="0">
                <a:solidFill>
                  <a:schemeClr val="bg1"/>
                </a:solidFill>
              </a:rPr>
              <a:t>Self-Management</a:t>
            </a:r>
          </a:p>
        </p:txBody>
      </p:sp>
    </p:spTree>
    <p:extLst>
      <p:ext uri="{BB962C8B-B14F-4D97-AF65-F5344CB8AC3E}">
        <p14:creationId xmlns:p14="http://schemas.microsoft.com/office/powerpoint/2010/main" val="1255002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8B9AA7C6-5E5A-498E-A6DF-A943376E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300" y="2385102"/>
            <a:ext cx="574091" cy="2087796"/>
            <a:chOff x="209668" y="2857422"/>
            <a:chExt cx="463662" cy="2087796"/>
          </a:xfrm>
        </p:grpSpPr>
        <p:sp>
          <p:nvSpPr>
            <p:cNvPr id="22" name="Rectangle 21">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25" name="Rectangle 24">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631767"/>
            <a:ext cx="11111729"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53618" y="1239927"/>
            <a:ext cx="4008586" cy="4680583"/>
          </a:xfrm>
        </p:spPr>
        <p:txBody>
          <a:bodyPr anchor="ctr">
            <a:normAutofit/>
          </a:bodyPr>
          <a:lstStyle/>
          <a:p>
            <a:r>
              <a:rPr lang="en-US" sz="4000" dirty="0">
                <a:latin typeface="Candara" panose="020E0502030303020204" pitchFamily="34" charset="0"/>
              </a:rPr>
              <a:t>Generating Positive Emotions Discussion</a:t>
            </a:r>
          </a:p>
        </p:txBody>
      </p:sp>
      <p:sp>
        <p:nvSpPr>
          <p:cNvPr id="3" name="Content Placeholder 2"/>
          <p:cNvSpPr>
            <a:spLocks noGrp="1"/>
          </p:cNvSpPr>
          <p:nvPr>
            <p:ph idx="1"/>
          </p:nvPr>
        </p:nvSpPr>
        <p:spPr>
          <a:xfrm>
            <a:off x="6291923" y="1239927"/>
            <a:ext cx="4971824" cy="4680583"/>
          </a:xfrm>
        </p:spPr>
        <p:txBody>
          <a:bodyPr anchor="ctr">
            <a:normAutofit lnSpcReduction="10000"/>
          </a:bodyPr>
          <a:lstStyle/>
          <a:p>
            <a:endParaRPr lang="en-US" sz="2400" i="1" dirty="0">
              <a:latin typeface="Candara" panose="020E0502030303020204" pitchFamily="34" charset="0"/>
            </a:endParaRPr>
          </a:p>
          <a:p>
            <a:r>
              <a:rPr lang="en-US" sz="2400" i="1" dirty="0">
                <a:latin typeface="Candara" panose="020E0502030303020204" pitchFamily="34" charset="0"/>
              </a:rPr>
              <a:t>What brings you joy?</a:t>
            </a:r>
          </a:p>
          <a:p>
            <a:endParaRPr lang="en-US" sz="2400" i="1" dirty="0">
              <a:latin typeface="Candara" panose="020E0502030303020204" pitchFamily="34" charset="0"/>
            </a:endParaRPr>
          </a:p>
          <a:p>
            <a:r>
              <a:rPr lang="en-US" sz="2400" i="1" dirty="0">
                <a:latin typeface="Candara" panose="020E0502030303020204" pitchFamily="34" charset="0"/>
              </a:rPr>
              <a:t>What are you grateful for right now?</a:t>
            </a:r>
          </a:p>
          <a:p>
            <a:pPr marL="0" indent="0">
              <a:buNone/>
            </a:pPr>
            <a:endParaRPr lang="en-US" sz="2400" i="1" dirty="0">
              <a:latin typeface="Candara" panose="020E0502030303020204" pitchFamily="34" charset="0"/>
            </a:endParaRPr>
          </a:p>
          <a:p>
            <a:r>
              <a:rPr lang="en-US" sz="2400" i="1" dirty="0">
                <a:latin typeface="Candara" panose="020E0502030303020204" pitchFamily="34" charset="0"/>
              </a:rPr>
              <a:t>How do you remind yourself of sources of positivity in all aspects of your life?</a:t>
            </a:r>
          </a:p>
          <a:p>
            <a:endParaRPr lang="en-US" sz="2400" i="1" dirty="0">
              <a:latin typeface="Candara" panose="020E0502030303020204" pitchFamily="34" charset="0"/>
            </a:endParaRPr>
          </a:p>
          <a:p>
            <a:r>
              <a:rPr lang="en-US" sz="2400" i="1" dirty="0">
                <a:latin typeface="Candara" panose="020E0502030303020204" pitchFamily="34" charset="0"/>
              </a:rPr>
              <a:t>What is your “feel good” theme song/playlist?</a:t>
            </a:r>
          </a:p>
          <a:p>
            <a:endParaRPr lang="en-US" sz="2400" i="1" dirty="0">
              <a:latin typeface="Candara" panose="020E0502030303020204" pitchFamily="34" charset="0"/>
            </a:endParaRPr>
          </a:p>
        </p:txBody>
      </p:sp>
      <p:sp>
        <p:nvSpPr>
          <p:cNvPr id="15" name="Oval 14">
            <a:extLst>
              <a:ext uri="{FF2B5EF4-FFF2-40B4-BE49-F238E27FC236}">
                <a16:creationId xmlns:a16="http://schemas.microsoft.com/office/drawing/2014/main" id="{E68A10F9-27D0-E1AD-3D0D-C9AEAEAB7E28}"/>
              </a:ext>
            </a:extLst>
          </p:cNvPr>
          <p:cNvSpPr/>
          <p:nvPr/>
        </p:nvSpPr>
        <p:spPr>
          <a:xfrm>
            <a:off x="1153617" y="473829"/>
            <a:ext cx="1380046" cy="141049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DA7CA5B-43B2-A5C0-2871-50C753803EBC}"/>
              </a:ext>
            </a:extLst>
          </p:cNvPr>
          <p:cNvSpPr txBox="1"/>
          <p:nvPr/>
        </p:nvSpPr>
        <p:spPr>
          <a:xfrm>
            <a:off x="1124409" y="805749"/>
            <a:ext cx="1497360" cy="646331"/>
          </a:xfrm>
          <a:prstGeom prst="rect">
            <a:avLst/>
          </a:prstGeom>
          <a:noFill/>
        </p:spPr>
        <p:txBody>
          <a:bodyPr wrap="square" rtlCol="0">
            <a:spAutoFit/>
          </a:bodyPr>
          <a:lstStyle/>
          <a:p>
            <a:pPr algn="ctr"/>
            <a:r>
              <a:rPr lang="en-US" dirty="0">
                <a:solidFill>
                  <a:schemeClr val="bg1"/>
                </a:solidFill>
              </a:rPr>
              <a:t>Self-Management</a:t>
            </a:r>
          </a:p>
        </p:txBody>
      </p:sp>
      <p:sp>
        <p:nvSpPr>
          <p:cNvPr id="12" name="TextBox 11">
            <a:extLst>
              <a:ext uri="{FF2B5EF4-FFF2-40B4-BE49-F238E27FC236}">
                <a16:creationId xmlns:a16="http://schemas.microsoft.com/office/drawing/2014/main" id="{C28B6171-3315-C08E-E111-D2B0137FA29C}"/>
              </a:ext>
            </a:extLst>
          </p:cNvPr>
          <p:cNvSpPr txBox="1"/>
          <p:nvPr/>
        </p:nvSpPr>
        <p:spPr>
          <a:xfrm>
            <a:off x="878435" y="5909185"/>
            <a:ext cx="4470400" cy="369332"/>
          </a:xfrm>
          <a:prstGeom prst="rect">
            <a:avLst/>
          </a:prstGeom>
          <a:noFill/>
        </p:spPr>
        <p:txBody>
          <a:bodyPr wrap="square" rtlCol="0">
            <a:spAutoFit/>
          </a:bodyPr>
          <a:lstStyle/>
          <a:p>
            <a:r>
              <a:rPr lang="en-US" dirty="0">
                <a:latin typeface="Candara" panose="020E0502030303020204" pitchFamily="34" charset="0"/>
              </a:rPr>
              <a:t>.</a:t>
            </a:r>
          </a:p>
        </p:txBody>
      </p:sp>
    </p:spTree>
    <p:extLst>
      <p:ext uri="{BB962C8B-B14F-4D97-AF65-F5344CB8AC3E}">
        <p14:creationId xmlns:p14="http://schemas.microsoft.com/office/powerpoint/2010/main" val="8256065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42" name="Rectangle 4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2"/>
          <p:cNvSpPr txBox="1">
            <a:spLocks noGrp="1"/>
          </p:cNvSpPr>
          <p:nvPr>
            <p:ph type="title"/>
          </p:nvPr>
        </p:nvSpPr>
        <p:spPr>
          <a:xfrm>
            <a:off x="1043631" y="809898"/>
            <a:ext cx="9942716" cy="1554480"/>
          </a:xfrm>
          <a:prstGeom prst="rect">
            <a:avLst/>
          </a:prstGeom>
        </p:spPr>
        <p:txBody>
          <a:bodyPr vert="horz" lIns="0" tIns="0" rIns="0" bIns="0" rtlCol="0" anchor="ctr">
            <a:normAutofit/>
          </a:bodyPr>
          <a:lstStyle/>
          <a:p>
            <a:pPr marL="9525"/>
            <a:r>
              <a:rPr lang="en-US" sz="4800" dirty="0">
                <a:latin typeface="Candara" panose="020E0502030303020204" pitchFamily="34" charset="0"/>
              </a:rPr>
              <a:t>How the “current of emotions” shapes our day</a:t>
            </a:r>
            <a:endParaRPr lang="en-US" sz="4800" spc="-4" dirty="0">
              <a:latin typeface="Candara" panose="020E0502030303020204" pitchFamily="34" charset="0"/>
            </a:endParaRPr>
          </a:p>
        </p:txBody>
      </p:sp>
      <p:cxnSp>
        <p:nvCxnSpPr>
          <p:cNvPr id="48" name="Straight Connector 4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78" name="Text Placeholder 2">
            <a:extLst>
              <a:ext uri="{FF2B5EF4-FFF2-40B4-BE49-F238E27FC236}">
                <a16:creationId xmlns:a16="http://schemas.microsoft.com/office/drawing/2014/main" id="{32D7AAA3-3124-78D7-2237-4949FE9BA352}"/>
              </a:ext>
            </a:extLst>
          </p:cNvPr>
          <p:cNvSpPr txBox="1">
            <a:spLocks/>
          </p:cNvSpPr>
          <p:nvPr/>
        </p:nvSpPr>
        <p:spPr>
          <a:xfrm>
            <a:off x="1031966" y="2710068"/>
            <a:ext cx="5157787" cy="4518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dirty="0">
                <a:latin typeface="Candara" panose="020E0502030303020204" pitchFamily="34" charset="0"/>
              </a:rPr>
              <a:t>Swimming Against the Current	</a:t>
            </a:r>
          </a:p>
        </p:txBody>
      </p:sp>
      <p:sp>
        <p:nvSpPr>
          <p:cNvPr id="79" name="Content Placeholder 3">
            <a:extLst>
              <a:ext uri="{FF2B5EF4-FFF2-40B4-BE49-F238E27FC236}">
                <a16:creationId xmlns:a16="http://schemas.microsoft.com/office/drawing/2014/main" id="{EB6C2F47-EA80-93AC-2CDF-1EC20D25D7BE}"/>
              </a:ext>
            </a:extLst>
          </p:cNvPr>
          <p:cNvSpPr txBox="1">
            <a:spLocks/>
          </p:cNvSpPr>
          <p:nvPr/>
        </p:nvSpPr>
        <p:spPr>
          <a:xfrm>
            <a:off x="1031966" y="3259657"/>
            <a:ext cx="5157787" cy="368458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latin typeface="Candara" panose="020E0502030303020204" pitchFamily="34" charset="0"/>
              </a:rPr>
              <a:t>Stressed out; burned out</a:t>
            </a:r>
          </a:p>
          <a:p>
            <a:r>
              <a:rPr lang="en-US" sz="2000" dirty="0">
                <a:latin typeface="Candara" panose="020E0502030303020204" pitchFamily="34" charset="0"/>
              </a:rPr>
              <a:t>Difficulty relating to colleagues</a:t>
            </a:r>
          </a:p>
          <a:p>
            <a:r>
              <a:rPr lang="en-US" sz="2000" dirty="0">
                <a:latin typeface="Candara" panose="020E0502030303020204" pitchFamily="34" charset="0"/>
              </a:rPr>
              <a:t>Problems communicating effectively </a:t>
            </a:r>
          </a:p>
          <a:p>
            <a:r>
              <a:rPr lang="en-US" sz="2000" dirty="0">
                <a:latin typeface="Candara" panose="020E0502030303020204" pitchFamily="34" charset="0"/>
              </a:rPr>
              <a:t>Problems focusing</a:t>
            </a:r>
          </a:p>
          <a:p>
            <a:r>
              <a:rPr lang="en-US" sz="2000" dirty="0">
                <a:latin typeface="Candara" panose="020E0502030303020204" pitchFamily="34" charset="0"/>
              </a:rPr>
              <a:t>Emotional distress</a:t>
            </a:r>
          </a:p>
          <a:p>
            <a:r>
              <a:rPr lang="en-US" sz="2000" dirty="0">
                <a:latin typeface="Candara" panose="020E0502030303020204" pitchFamily="34" charset="0"/>
              </a:rPr>
              <a:t>Dissatisfied with work</a:t>
            </a:r>
          </a:p>
          <a:p>
            <a:endParaRPr lang="en-US" sz="2000" dirty="0">
              <a:latin typeface="Candara" panose="020E0502030303020204" pitchFamily="34" charset="0"/>
            </a:endParaRPr>
          </a:p>
        </p:txBody>
      </p:sp>
      <p:sp>
        <p:nvSpPr>
          <p:cNvPr id="80" name="Text Placeholder 4">
            <a:extLst>
              <a:ext uri="{FF2B5EF4-FFF2-40B4-BE49-F238E27FC236}">
                <a16:creationId xmlns:a16="http://schemas.microsoft.com/office/drawing/2014/main" id="{6EB5429F-5EF4-4E8D-499C-E58CD6B350F5}"/>
              </a:ext>
            </a:extLst>
          </p:cNvPr>
          <p:cNvSpPr txBox="1">
            <a:spLocks/>
          </p:cNvSpPr>
          <p:nvPr/>
        </p:nvSpPr>
        <p:spPr>
          <a:xfrm>
            <a:off x="6364378" y="2710068"/>
            <a:ext cx="5183188" cy="45186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dirty="0">
                <a:latin typeface="Candara" panose="020E0502030303020204" pitchFamily="34" charset="0"/>
              </a:rPr>
              <a:t>Swimming With the Current</a:t>
            </a:r>
          </a:p>
        </p:txBody>
      </p:sp>
      <p:sp>
        <p:nvSpPr>
          <p:cNvPr id="81" name="Content Placeholder 5">
            <a:extLst>
              <a:ext uri="{FF2B5EF4-FFF2-40B4-BE49-F238E27FC236}">
                <a16:creationId xmlns:a16="http://schemas.microsoft.com/office/drawing/2014/main" id="{F95AB533-C3B9-E44F-C432-610778180CB0}"/>
              </a:ext>
            </a:extLst>
          </p:cNvPr>
          <p:cNvSpPr txBox="1">
            <a:spLocks/>
          </p:cNvSpPr>
          <p:nvPr/>
        </p:nvSpPr>
        <p:spPr>
          <a:xfrm>
            <a:off x="6364378" y="3259657"/>
            <a:ext cx="5183188" cy="368458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latin typeface="Candara" panose="020E0502030303020204" pitchFamily="34" charset="0"/>
              </a:rPr>
              <a:t>More attuned to colleagues</a:t>
            </a:r>
          </a:p>
          <a:p>
            <a:r>
              <a:rPr lang="en-US" sz="2000" dirty="0">
                <a:latin typeface="Candara" panose="020E0502030303020204" pitchFamily="34" charset="0"/>
              </a:rPr>
              <a:t>Better able to handle stress </a:t>
            </a:r>
          </a:p>
          <a:p>
            <a:r>
              <a:rPr lang="en-US" sz="2000" dirty="0">
                <a:latin typeface="Candara" panose="020E0502030303020204" pitchFamily="34" charset="0"/>
              </a:rPr>
              <a:t>Less burnout</a:t>
            </a:r>
          </a:p>
          <a:p>
            <a:r>
              <a:rPr lang="en-US" sz="2000" dirty="0">
                <a:latin typeface="Candara" panose="020E0502030303020204" pitchFamily="34" charset="0"/>
              </a:rPr>
              <a:t>Better relationships with colleagues</a:t>
            </a:r>
          </a:p>
          <a:p>
            <a:r>
              <a:rPr lang="en-US" sz="2000" dirty="0">
                <a:latin typeface="Candara" panose="020E0502030303020204" pitchFamily="34" charset="0"/>
              </a:rPr>
              <a:t>Receive more support from upper management</a:t>
            </a:r>
          </a:p>
          <a:p>
            <a:r>
              <a:rPr lang="en-US" sz="2000" dirty="0">
                <a:latin typeface="Candara" panose="020E0502030303020204" pitchFamily="34" charset="0"/>
              </a:rPr>
              <a:t>Greater work satisfaction</a:t>
            </a:r>
          </a:p>
          <a:p>
            <a:endParaRPr lang="en-US" sz="2000" dirty="0">
              <a:latin typeface="Candara" panose="020E0502030303020204" pitchFamily="34" charset="0"/>
            </a:endParaRPr>
          </a:p>
        </p:txBody>
      </p:sp>
      <p:sp>
        <p:nvSpPr>
          <p:cNvPr id="3" name="TextBox 2">
            <a:extLst>
              <a:ext uri="{FF2B5EF4-FFF2-40B4-BE49-F238E27FC236}">
                <a16:creationId xmlns:a16="http://schemas.microsoft.com/office/drawing/2014/main" id="{79664B4E-B007-847F-F9F6-4EE0DE9D1975}"/>
              </a:ext>
            </a:extLst>
          </p:cNvPr>
          <p:cNvSpPr txBox="1"/>
          <p:nvPr/>
        </p:nvSpPr>
        <p:spPr>
          <a:xfrm>
            <a:off x="7152301" y="6510211"/>
            <a:ext cx="4201499" cy="369332"/>
          </a:xfrm>
          <a:prstGeom prst="rect">
            <a:avLst/>
          </a:prstGeom>
          <a:noFill/>
        </p:spPr>
        <p:txBody>
          <a:bodyPr wrap="square" rtlCol="0">
            <a:spAutoFit/>
          </a:bodyPr>
          <a:lstStyle/>
          <a:p>
            <a:r>
              <a:rPr lang="en-US" i="1" dirty="0"/>
              <a:t>(Yale Center for Emotional Intelligence)</a:t>
            </a:r>
          </a:p>
        </p:txBody>
      </p:sp>
    </p:spTree>
    <p:extLst>
      <p:ext uri="{BB962C8B-B14F-4D97-AF65-F5344CB8AC3E}">
        <p14:creationId xmlns:p14="http://schemas.microsoft.com/office/powerpoint/2010/main" val="253530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P spid="79" grpId="0"/>
      <p:bldP spid="80" grpId="0"/>
      <p:bldP spid="8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798F6F-D223-269F-D573-169759413922}"/>
              </a:ext>
            </a:extLst>
          </p:cNvPr>
          <p:cNvSpPr>
            <a:spLocks noGrp="1"/>
          </p:cNvSpPr>
          <p:nvPr>
            <p:ph type="title"/>
          </p:nvPr>
        </p:nvSpPr>
        <p:spPr>
          <a:xfrm>
            <a:off x="1159529" y="2464652"/>
            <a:ext cx="4526279" cy="2387600"/>
          </a:xfrm>
        </p:spPr>
        <p:txBody>
          <a:bodyPr vert="horz" lIns="91440" tIns="45720" rIns="91440" bIns="45720" rtlCol="0" anchor="t">
            <a:normAutofit fontScale="90000"/>
          </a:bodyPr>
          <a:lstStyle/>
          <a:p>
            <a:r>
              <a:rPr lang="en-US" sz="3800" kern="1200" dirty="0">
                <a:solidFill>
                  <a:schemeClr val="tx1"/>
                </a:solidFill>
                <a:latin typeface="+mj-lt"/>
                <a:ea typeface="+mj-ea"/>
                <a:cs typeface="+mj-cs"/>
              </a:rPr>
              <a:t>Positive emotion go-</a:t>
            </a:r>
            <a:r>
              <a:rPr lang="en-US" sz="3800" kern="1200" dirty="0" err="1">
                <a:solidFill>
                  <a:schemeClr val="tx1"/>
                </a:solidFill>
                <a:latin typeface="+mj-lt"/>
                <a:ea typeface="+mj-ea"/>
                <a:cs typeface="+mj-cs"/>
              </a:rPr>
              <a:t>to’s</a:t>
            </a:r>
            <a:r>
              <a:rPr lang="en-US" sz="3800" kern="1200" dirty="0">
                <a:solidFill>
                  <a:schemeClr val="tx1"/>
                </a:solidFill>
                <a:latin typeface="+mj-lt"/>
                <a:ea typeface="+mj-ea"/>
                <a:cs typeface="+mj-cs"/>
              </a:rPr>
              <a:t>:</a:t>
            </a:r>
            <a:br>
              <a:rPr lang="en-US" sz="3800" kern="1200" dirty="0">
                <a:solidFill>
                  <a:schemeClr val="tx1"/>
                </a:solidFill>
                <a:latin typeface="+mj-lt"/>
                <a:ea typeface="+mj-ea"/>
                <a:cs typeface="+mj-cs"/>
              </a:rPr>
            </a:br>
            <a:br>
              <a:rPr lang="en-US" sz="3800" kern="1200" dirty="0">
                <a:solidFill>
                  <a:schemeClr val="tx1"/>
                </a:solidFill>
                <a:latin typeface="+mj-lt"/>
                <a:ea typeface="+mj-ea"/>
                <a:cs typeface="+mj-cs"/>
              </a:rPr>
            </a:br>
            <a:r>
              <a:rPr lang="en-US" sz="3800" kern="1200" dirty="0">
                <a:solidFill>
                  <a:schemeClr val="tx1"/>
                </a:solidFill>
                <a:latin typeface="+mj-lt"/>
                <a:ea typeface="+mj-ea"/>
                <a:cs typeface="+mj-cs"/>
              </a:rPr>
              <a:t>generate </a:t>
            </a:r>
            <a:r>
              <a:rPr lang="en-US" sz="3800" b="1" kern="1200" dirty="0">
                <a:solidFill>
                  <a:schemeClr val="tx1"/>
                </a:solidFill>
                <a:latin typeface="+mj-lt"/>
                <a:ea typeface="+mj-ea"/>
                <a:cs typeface="+mj-cs"/>
              </a:rPr>
              <a:t>gratitude</a:t>
            </a:r>
            <a:br>
              <a:rPr lang="en-US" sz="3800" b="1" dirty="0"/>
            </a:br>
            <a:r>
              <a:rPr lang="en-US" sz="3800" kern="1200" dirty="0">
                <a:solidFill>
                  <a:schemeClr val="tx1"/>
                </a:solidFill>
                <a:latin typeface="+mj-lt"/>
                <a:ea typeface="+mj-ea"/>
                <a:cs typeface="+mj-cs"/>
              </a:rPr>
              <a:t>express </a:t>
            </a:r>
            <a:r>
              <a:rPr lang="en-US" sz="3800" b="1" kern="1200" dirty="0">
                <a:solidFill>
                  <a:schemeClr val="tx1"/>
                </a:solidFill>
                <a:latin typeface="+mj-lt"/>
                <a:ea typeface="+mj-ea"/>
                <a:cs typeface="+mj-cs"/>
              </a:rPr>
              <a:t>appreciation</a:t>
            </a:r>
            <a:br>
              <a:rPr lang="en-US" sz="3800" b="1" kern="1200" dirty="0">
                <a:solidFill>
                  <a:schemeClr val="tx1"/>
                </a:solidFill>
                <a:latin typeface="+mj-lt"/>
                <a:ea typeface="+mj-ea"/>
                <a:cs typeface="+mj-cs"/>
              </a:rPr>
            </a:br>
            <a:r>
              <a:rPr lang="en-US" sz="3800" kern="1200" dirty="0">
                <a:solidFill>
                  <a:schemeClr val="tx1"/>
                </a:solidFill>
                <a:latin typeface="+mj-lt"/>
                <a:ea typeface="+mj-ea"/>
                <a:cs typeface="+mj-cs"/>
              </a:rPr>
              <a:t>find </a:t>
            </a:r>
            <a:r>
              <a:rPr lang="en-US" sz="3800" i="1" kern="1200" dirty="0">
                <a:solidFill>
                  <a:schemeClr val="tx1"/>
                </a:solidFill>
                <a:latin typeface="+mj-lt"/>
                <a:ea typeface="+mj-ea"/>
                <a:cs typeface="+mj-cs"/>
              </a:rPr>
              <a:t>your</a:t>
            </a:r>
            <a:r>
              <a:rPr lang="en-US" sz="3800" b="1" kern="1200" dirty="0">
                <a:solidFill>
                  <a:schemeClr val="tx1"/>
                </a:solidFill>
                <a:latin typeface="+mj-lt"/>
                <a:ea typeface="+mj-ea"/>
                <a:cs typeface="+mj-cs"/>
              </a:rPr>
              <a:t> play-list</a:t>
            </a:r>
          </a:p>
        </p:txBody>
      </p:sp>
      <p:grpSp>
        <p:nvGrpSpPr>
          <p:cNvPr id="2057" name="Group 2056">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2058" name="Rectangle 2057">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9" name="Rectangle 2058">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0" name="Rectangle 2059">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62" name="Rectangle 2061">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4" name="Rectangle 2063">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man in pink dress shirt standing on gray concrete pavement near body of water during daytime">
            <a:extLst>
              <a:ext uri="{FF2B5EF4-FFF2-40B4-BE49-F238E27FC236}">
                <a16:creationId xmlns:a16="http://schemas.microsoft.com/office/drawing/2014/main" id="{8701858A-92EF-BD2A-5537-A56E08C1D36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811627" y="666728"/>
            <a:ext cx="3757731" cy="5465791"/>
          </a:xfrm>
          <a:prstGeom prst="rect">
            <a:avLst/>
          </a:prstGeom>
          <a:noFill/>
          <a:extLst>
            <a:ext uri="{909E8E84-426E-40DD-AFC4-6F175D3DCCD1}">
              <a14:hiddenFill xmlns:a14="http://schemas.microsoft.com/office/drawing/2010/main">
                <a:solidFill>
                  <a:srgbClr val="FFFFFF"/>
                </a:solidFill>
              </a14:hiddenFill>
            </a:ext>
          </a:extLst>
        </p:spPr>
      </p:pic>
      <p:sp>
        <p:nvSpPr>
          <p:cNvPr id="19" name="Oval 18">
            <a:extLst>
              <a:ext uri="{FF2B5EF4-FFF2-40B4-BE49-F238E27FC236}">
                <a16:creationId xmlns:a16="http://schemas.microsoft.com/office/drawing/2014/main" id="{B5F21CEC-4DA2-511E-B050-4582D42BA6CD}"/>
              </a:ext>
            </a:extLst>
          </p:cNvPr>
          <p:cNvSpPr/>
          <p:nvPr/>
        </p:nvSpPr>
        <p:spPr>
          <a:xfrm>
            <a:off x="297041" y="5232947"/>
            <a:ext cx="1380046" cy="141049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8E9144F0-04D8-8342-8EEA-897969DAA2A6}"/>
              </a:ext>
            </a:extLst>
          </p:cNvPr>
          <p:cNvSpPr txBox="1"/>
          <p:nvPr/>
        </p:nvSpPr>
        <p:spPr>
          <a:xfrm>
            <a:off x="267833" y="5564867"/>
            <a:ext cx="1497360" cy="646331"/>
          </a:xfrm>
          <a:prstGeom prst="rect">
            <a:avLst/>
          </a:prstGeom>
          <a:noFill/>
        </p:spPr>
        <p:txBody>
          <a:bodyPr wrap="square" rtlCol="0">
            <a:spAutoFit/>
          </a:bodyPr>
          <a:lstStyle/>
          <a:p>
            <a:pPr algn="ctr"/>
            <a:r>
              <a:rPr lang="en-US" dirty="0">
                <a:solidFill>
                  <a:schemeClr val="bg1"/>
                </a:solidFill>
              </a:rPr>
              <a:t>Self-Management</a:t>
            </a:r>
          </a:p>
        </p:txBody>
      </p:sp>
    </p:spTree>
    <p:extLst>
      <p:ext uri="{BB962C8B-B14F-4D97-AF65-F5344CB8AC3E}">
        <p14:creationId xmlns:p14="http://schemas.microsoft.com/office/powerpoint/2010/main" val="40385890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bject 18"/>
          <p:cNvSpPr txBox="1">
            <a:spLocks noGrp="1"/>
          </p:cNvSpPr>
          <p:nvPr>
            <p:ph type="title"/>
          </p:nvPr>
        </p:nvSpPr>
        <p:spPr>
          <a:xfrm>
            <a:off x="808638" y="386930"/>
            <a:ext cx="9236700" cy="1188950"/>
          </a:xfrm>
          <a:prstGeom prst="rect">
            <a:avLst/>
          </a:prstGeom>
        </p:spPr>
        <p:txBody>
          <a:bodyPr vert="horz" lIns="0" tIns="0" rIns="0" bIns="0" rtlCol="0" anchor="b">
            <a:normAutofit/>
          </a:bodyPr>
          <a:lstStyle/>
          <a:p>
            <a:pPr marL="9525"/>
            <a:r>
              <a:rPr lang="en-US" spc="-4" dirty="0">
                <a:latin typeface="Candara" panose="020E0502030303020204" pitchFamily="34" charset="0"/>
              </a:rPr>
              <a:t>Social awareness: tuning</a:t>
            </a:r>
            <a:r>
              <a:rPr lang="en-US" spc="30" dirty="0">
                <a:latin typeface="Candara" panose="020E0502030303020204" pitchFamily="34" charset="0"/>
              </a:rPr>
              <a:t> </a:t>
            </a:r>
            <a:r>
              <a:rPr lang="en-US" spc="-4" dirty="0">
                <a:latin typeface="Candara" panose="020E0502030303020204" pitchFamily="34" charset="0"/>
              </a:rPr>
              <a:t>in</a:t>
            </a:r>
          </a:p>
        </p:txBody>
      </p:sp>
      <p:grpSp>
        <p:nvGrpSpPr>
          <p:cNvPr id="28" name="Group 27">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29" name="Rectangle 28">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Rectangle 31">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ontent Placeholder 20"/>
          <p:cNvSpPr>
            <a:spLocks noGrp="1"/>
          </p:cNvSpPr>
          <p:nvPr>
            <p:ph idx="1"/>
          </p:nvPr>
        </p:nvSpPr>
        <p:spPr>
          <a:xfrm>
            <a:off x="793660" y="2599509"/>
            <a:ext cx="10143668" cy="3435531"/>
          </a:xfrm>
        </p:spPr>
        <p:txBody>
          <a:bodyPr anchor="ctr">
            <a:normAutofit/>
          </a:bodyPr>
          <a:lstStyle/>
          <a:p>
            <a:pPr marL="0" indent="0" algn="ctr">
              <a:spcBef>
                <a:spcPts val="953"/>
              </a:spcBef>
              <a:buNone/>
            </a:pPr>
            <a:r>
              <a:rPr lang="en-US" sz="3200" b="1" i="1" dirty="0">
                <a:latin typeface="Candara" panose="020E0502030303020204" pitchFamily="34" charset="0"/>
                <a:cs typeface="Arial"/>
              </a:rPr>
              <a:t>What are others feeling right now?</a:t>
            </a:r>
          </a:p>
        </p:txBody>
      </p:sp>
      <p:sp>
        <p:nvSpPr>
          <p:cNvPr id="27" name="Oval 26">
            <a:extLst>
              <a:ext uri="{FF2B5EF4-FFF2-40B4-BE49-F238E27FC236}">
                <a16:creationId xmlns:a16="http://schemas.microsoft.com/office/drawing/2014/main" id="{86743EE2-823F-4028-B877-8577E362F77A}"/>
              </a:ext>
            </a:extLst>
          </p:cNvPr>
          <p:cNvSpPr/>
          <p:nvPr/>
        </p:nvSpPr>
        <p:spPr>
          <a:xfrm>
            <a:off x="1276197" y="3574725"/>
            <a:ext cx="1380046" cy="141049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51B747D-4B36-42C3-98A0-D7E9FBC29080}"/>
              </a:ext>
            </a:extLst>
          </p:cNvPr>
          <p:cNvSpPr txBox="1"/>
          <p:nvPr/>
        </p:nvSpPr>
        <p:spPr>
          <a:xfrm>
            <a:off x="1246989" y="3906645"/>
            <a:ext cx="1497360" cy="646331"/>
          </a:xfrm>
          <a:prstGeom prst="rect">
            <a:avLst/>
          </a:prstGeom>
          <a:noFill/>
        </p:spPr>
        <p:txBody>
          <a:bodyPr wrap="square" rtlCol="0">
            <a:spAutoFit/>
          </a:bodyPr>
          <a:lstStyle/>
          <a:p>
            <a:pPr algn="ctr"/>
            <a:r>
              <a:rPr lang="en-US" dirty="0">
                <a:solidFill>
                  <a:schemeClr val="bg1"/>
                </a:solidFill>
              </a:rPr>
              <a:t>Social Awareness</a:t>
            </a:r>
          </a:p>
        </p:txBody>
      </p:sp>
    </p:spTree>
    <p:extLst>
      <p:ext uri="{BB962C8B-B14F-4D97-AF65-F5344CB8AC3E}">
        <p14:creationId xmlns:p14="http://schemas.microsoft.com/office/powerpoint/2010/main" val="3605388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P spid="27" grpId="0" animBg="1"/>
      <p:bldP spid="31" grpId="0"/>
    </p:bldLst>
  </p:timing>
</p:sld>
</file>

<file path=ppt/slides/slide32.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42" name="Rectangle 4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2"/>
          <p:cNvSpPr txBox="1">
            <a:spLocks noGrp="1"/>
          </p:cNvSpPr>
          <p:nvPr>
            <p:ph type="title"/>
          </p:nvPr>
        </p:nvSpPr>
        <p:spPr>
          <a:xfrm>
            <a:off x="1043631" y="809898"/>
            <a:ext cx="9942716" cy="1554480"/>
          </a:xfrm>
          <a:prstGeom prst="rect">
            <a:avLst/>
          </a:prstGeom>
        </p:spPr>
        <p:txBody>
          <a:bodyPr vert="horz" lIns="0" tIns="0" rIns="0" bIns="0" rtlCol="0" anchor="ctr">
            <a:normAutofit/>
          </a:bodyPr>
          <a:lstStyle/>
          <a:p>
            <a:pPr marL="9525"/>
            <a:r>
              <a:rPr lang="en-US" altLang="en-US" sz="3600" dirty="0">
                <a:latin typeface="Candara" panose="020E0502030303020204" pitchFamily="34" charset="0"/>
              </a:rPr>
              <a:t>What emotions do you see expressed in the workplace?</a:t>
            </a:r>
            <a:endParaRPr lang="en-US" sz="3600" spc="-4" dirty="0">
              <a:latin typeface="Candara" panose="020E0502030303020204" pitchFamily="34" charset="0"/>
            </a:endParaRPr>
          </a:p>
        </p:txBody>
      </p:sp>
      <p:cxnSp>
        <p:nvCxnSpPr>
          <p:cNvPr id="48" name="Straight Connector 4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78" name="Rectangle 5">
            <a:extLst>
              <a:ext uri="{FF2B5EF4-FFF2-40B4-BE49-F238E27FC236}">
                <a16:creationId xmlns:a16="http://schemas.microsoft.com/office/drawing/2014/main" id="{64002925-08FA-A578-6F1A-8F55184BD2E0}"/>
              </a:ext>
            </a:extLst>
          </p:cNvPr>
          <p:cNvSpPr>
            <a:spLocks noChangeArrowheads="1"/>
          </p:cNvSpPr>
          <p:nvPr/>
        </p:nvSpPr>
        <p:spPr bwMode="auto">
          <a:xfrm>
            <a:off x="3951515" y="3335245"/>
            <a:ext cx="1030288" cy="2138362"/>
          </a:xfrm>
          <a:prstGeom prst="rect">
            <a:avLst/>
          </a:prstGeom>
          <a:solidFill>
            <a:srgbClr val="C00000"/>
          </a:solidFill>
          <a:ln w="3175">
            <a:solidFill>
              <a:schemeClr val="tx1"/>
            </a:solidFill>
            <a:miter lim="800000"/>
            <a:headEnd type="none" w="sm" len="sm"/>
            <a:tailEnd type="none" w="sm" len="sm"/>
          </a:ln>
          <a:effectLst>
            <a:outerShdw dist="35921" dir="2700000" algn="ctr" rotWithShape="0">
              <a:schemeClr val="bg2"/>
            </a:outerShdw>
          </a:effectLst>
        </p:spPr>
        <p:txBody>
          <a:bodyPr wrap="none" anchor="ctr"/>
          <a:lstStyle/>
          <a:p>
            <a:endParaRPr lang="en-US" altLang="en-US"/>
          </a:p>
        </p:txBody>
      </p:sp>
      <p:sp>
        <p:nvSpPr>
          <p:cNvPr id="79" name="Rectangle 6">
            <a:extLst>
              <a:ext uri="{FF2B5EF4-FFF2-40B4-BE49-F238E27FC236}">
                <a16:creationId xmlns:a16="http://schemas.microsoft.com/office/drawing/2014/main" id="{E00FBD53-6A6E-0A06-75A5-2B58C113FCC8}"/>
              </a:ext>
            </a:extLst>
          </p:cNvPr>
          <p:cNvSpPr>
            <a:spLocks noChangeArrowheads="1"/>
          </p:cNvSpPr>
          <p:nvPr/>
        </p:nvSpPr>
        <p:spPr bwMode="auto">
          <a:xfrm>
            <a:off x="6959832" y="4560795"/>
            <a:ext cx="1030287" cy="876300"/>
          </a:xfrm>
          <a:prstGeom prst="rect">
            <a:avLst/>
          </a:prstGeom>
          <a:solidFill>
            <a:srgbClr val="FFC000"/>
          </a:solidFill>
          <a:ln>
            <a:noFill/>
          </a:ln>
          <a:effectLst>
            <a:outerShdw dist="35921" dir="2700000" algn="ctr" rotWithShape="0">
              <a:schemeClr val="bg2"/>
            </a:outerShdw>
          </a:effectLst>
          <a:extLst>
            <a:ext uri="{91240B29-F687-4f45-9708-019B960494DF}">
              <a14:hiddenLine xmlns="" xmlns:a14="http://schemas.microsoft.com/office/drawing/2010/main" w="3175">
                <a:solidFill>
                  <a:srgbClr val="000000"/>
                </a:solidFill>
                <a:miter lim="800000"/>
                <a:headEnd type="none" w="sm" len="sm"/>
                <a:tailEnd type="none" w="sm" len="sm"/>
              </a14:hiddenLine>
            </a:ext>
          </a:extLst>
        </p:spPr>
        <p:txBody>
          <a:bodyPr wrap="none" anchor="ctr"/>
          <a:lstStyle/>
          <a:p>
            <a:endParaRPr lang="en-US" altLang="en-US"/>
          </a:p>
        </p:txBody>
      </p:sp>
      <p:sp>
        <p:nvSpPr>
          <p:cNvPr id="80" name="WordArt 12">
            <a:extLst>
              <a:ext uri="{FF2B5EF4-FFF2-40B4-BE49-F238E27FC236}">
                <a16:creationId xmlns:a16="http://schemas.microsoft.com/office/drawing/2014/main" id="{58AABECB-C34B-BEB3-53CC-9E06997EEB7E}"/>
              </a:ext>
            </a:extLst>
          </p:cNvPr>
          <p:cNvSpPr>
            <a:spLocks noChangeArrowheads="1" noChangeShapeType="1" noTextEdit="1"/>
          </p:cNvSpPr>
          <p:nvPr/>
        </p:nvSpPr>
        <p:spPr bwMode="auto">
          <a:xfrm>
            <a:off x="7126515" y="4036920"/>
            <a:ext cx="762000" cy="381000"/>
          </a:xfrm>
          <a:prstGeom prst="rect">
            <a:avLst/>
          </a:prstGeom>
        </p:spPr>
        <p:txBody>
          <a:bodyPr wrap="none" fromWordArt="1">
            <a:prstTxWarp prst="textPlain">
              <a:avLst>
                <a:gd name="adj" fmla="val 50000"/>
              </a:avLst>
            </a:prstTxWarp>
          </a:bodyPr>
          <a:lstStyle/>
          <a:p>
            <a:r>
              <a:rPr lang="en-US" sz="3600" kern="10" dirty="0">
                <a:ln w="12700">
                  <a:solidFill>
                    <a:srgbClr val="000000"/>
                  </a:solidFill>
                  <a:round/>
                  <a:headEnd/>
                  <a:tailEnd/>
                </a:ln>
                <a:solidFill>
                  <a:srgbClr val="FFFF00"/>
                </a:solidFill>
                <a:latin typeface="Arial"/>
                <a:cs typeface="Arial"/>
              </a:rPr>
              <a:t>19%</a:t>
            </a:r>
          </a:p>
        </p:txBody>
      </p:sp>
      <p:sp>
        <p:nvSpPr>
          <p:cNvPr id="81" name="WordArt 14">
            <a:extLst>
              <a:ext uri="{FF2B5EF4-FFF2-40B4-BE49-F238E27FC236}">
                <a16:creationId xmlns:a16="http://schemas.microsoft.com/office/drawing/2014/main" id="{31C884E0-B084-D657-27B0-1BD9AADC445D}"/>
              </a:ext>
            </a:extLst>
          </p:cNvPr>
          <p:cNvSpPr>
            <a:spLocks noChangeArrowheads="1" noChangeShapeType="1" noTextEdit="1"/>
          </p:cNvSpPr>
          <p:nvPr/>
        </p:nvSpPr>
        <p:spPr bwMode="auto">
          <a:xfrm>
            <a:off x="4102328" y="2849470"/>
            <a:ext cx="838200" cy="381000"/>
          </a:xfrm>
          <a:prstGeom prst="rect">
            <a:avLst/>
          </a:prstGeom>
        </p:spPr>
        <p:txBody>
          <a:bodyPr wrap="none" fromWordArt="1">
            <a:prstTxWarp prst="textPlain">
              <a:avLst>
                <a:gd name="adj" fmla="val 50000"/>
              </a:avLst>
            </a:prstTxWarp>
          </a:bodyPr>
          <a:lstStyle/>
          <a:p>
            <a:r>
              <a:rPr lang="en-US" sz="3600" kern="10" dirty="0">
                <a:ln w="12700">
                  <a:solidFill>
                    <a:srgbClr val="000000"/>
                  </a:solidFill>
                  <a:round/>
                  <a:headEnd/>
                  <a:tailEnd/>
                </a:ln>
                <a:solidFill>
                  <a:srgbClr val="FF0000"/>
                </a:solidFill>
                <a:latin typeface="Arial"/>
                <a:cs typeface="Arial"/>
              </a:rPr>
              <a:t>53%</a:t>
            </a:r>
          </a:p>
        </p:txBody>
      </p:sp>
      <p:sp>
        <p:nvSpPr>
          <p:cNvPr id="82" name="TextBox 81">
            <a:extLst>
              <a:ext uri="{FF2B5EF4-FFF2-40B4-BE49-F238E27FC236}">
                <a16:creationId xmlns:a16="http://schemas.microsoft.com/office/drawing/2014/main" id="{5767F385-A7D1-3FCD-323B-26B5558100EF}"/>
              </a:ext>
            </a:extLst>
          </p:cNvPr>
          <p:cNvSpPr txBox="1">
            <a:spLocks noChangeArrowheads="1"/>
          </p:cNvSpPr>
          <p:nvPr/>
        </p:nvSpPr>
        <p:spPr bwMode="auto">
          <a:xfrm>
            <a:off x="3265715" y="5772063"/>
            <a:ext cx="228600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r>
              <a:rPr lang="en-US" altLang="en-US" sz="2800" b="1" dirty="0">
                <a:solidFill>
                  <a:srgbClr val="C00000"/>
                </a:solidFill>
                <a:latin typeface="Times New Roman" pitchFamily="18" charset="0"/>
              </a:rPr>
              <a:t>ANGER</a:t>
            </a:r>
          </a:p>
        </p:txBody>
      </p:sp>
      <p:sp>
        <p:nvSpPr>
          <p:cNvPr id="83" name="TextBox 82">
            <a:extLst>
              <a:ext uri="{FF2B5EF4-FFF2-40B4-BE49-F238E27FC236}">
                <a16:creationId xmlns:a16="http://schemas.microsoft.com/office/drawing/2014/main" id="{0BDAF982-4CDE-992C-8A52-0F444CEFF658}"/>
              </a:ext>
            </a:extLst>
          </p:cNvPr>
          <p:cNvSpPr txBox="1">
            <a:spLocks noChangeArrowheads="1"/>
          </p:cNvSpPr>
          <p:nvPr/>
        </p:nvSpPr>
        <p:spPr bwMode="auto">
          <a:xfrm>
            <a:off x="6389915" y="5753007"/>
            <a:ext cx="2286000" cy="522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r>
              <a:rPr lang="en-US" altLang="en-US" sz="2800" b="1" dirty="0">
                <a:solidFill>
                  <a:srgbClr val="FFC000"/>
                </a:solidFill>
                <a:latin typeface="Times New Roman" pitchFamily="18" charset="0"/>
              </a:rPr>
              <a:t>JOY</a:t>
            </a:r>
          </a:p>
        </p:txBody>
      </p:sp>
      <p:sp>
        <p:nvSpPr>
          <p:cNvPr id="84" name="Rectangle 3">
            <a:extLst>
              <a:ext uri="{FF2B5EF4-FFF2-40B4-BE49-F238E27FC236}">
                <a16:creationId xmlns:a16="http://schemas.microsoft.com/office/drawing/2014/main" id="{57B7D8B2-BBB0-4917-5C46-A5A3F746A5A2}"/>
              </a:ext>
            </a:extLst>
          </p:cNvPr>
          <p:cNvSpPr>
            <a:spLocks noGrp="1" noChangeArrowheads="1"/>
          </p:cNvSpPr>
          <p:nvPr>
            <p:ph idx="1"/>
          </p:nvPr>
        </p:nvSpPr>
        <p:spPr>
          <a:xfrm>
            <a:off x="10633166" y="6015446"/>
            <a:ext cx="1308464" cy="457200"/>
          </a:xfrm>
        </p:spPr>
        <p:txBody>
          <a:bodyPr>
            <a:normAutofit/>
          </a:bodyPr>
          <a:lstStyle/>
          <a:p>
            <a:pPr algn="r" eaLnBrk="1" hangingPunct="1">
              <a:lnSpc>
                <a:spcPct val="90000"/>
              </a:lnSpc>
              <a:buFontTx/>
              <a:buNone/>
              <a:defRPr/>
            </a:pPr>
            <a:r>
              <a:rPr lang="en-US" sz="1800" dirty="0"/>
              <a:t>(S. </a:t>
            </a:r>
            <a:r>
              <a:rPr lang="en-US" sz="1800" dirty="0" err="1"/>
              <a:t>Barsade</a:t>
            </a:r>
            <a:r>
              <a:rPr lang="en-US" sz="1800" dirty="0"/>
              <a:t>)</a:t>
            </a:r>
          </a:p>
        </p:txBody>
      </p:sp>
    </p:spTree>
    <p:extLst>
      <p:ext uri="{BB962C8B-B14F-4D97-AF65-F5344CB8AC3E}">
        <p14:creationId xmlns:p14="http://schemas.microsoft.com/office/powerpoint/2010/main" val="1896008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79" grpId="0" animBg="1"/>
      <p:bldP spid="80" grpId="0"/>
      <p:bldP spid="81" grpId="0"/>
      <p:bldP spid="82" grpId="0"/>
      <p:bldP spid="83" grpId="0"/>
      <p:bldP spid="8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03132" y="678612"/>
            <a:ext cx="9802434" cy="5725128"/>
          </a:xfrm>
          <a:prstGeom prst="rect">
            <a:avLst/>
          </a:prstGeom>
        </p:spPr>
      </p:pic>
      <p:sp>
        <p:nvSpPr>
          <p:cNvPr id="3" name="TextBox 2"/>
          <p:cNvSpPr txBox="1"/>
          <p:nvPr/>
        </p:nvSpPr>
        <p:spPr>
          <a:xfrm>
            <a:off x="1602558" y="2963721"/>
            <a:ext cx="5397422" cy="923330"/>
          </a:xfrm>
          <a:prstGeom prst="rect">
            <a:avLst/>
          </a:prstGeom>
          <a:noFill/>
        </p:spPr>
        <p:txBody>
          <a:bodyPr wrap="square" rtlCol="0">
            <a:spAutoFit/>
          </a:bodyPr>
          <a:lstStyle/>
          <a:p>
            <a:r>
              <a:rPr lang="en-US" sz="5400"/>
              <a:t>Empathy </a:t>
            </a:r>
            <a:r>
              <a:rPr lang="en-US" sz="5400">
                <a:sym typeface="Wingdings"/>
              </a:rPr>
              <a:t></a:t>
            </a:r>
            <a:endParaRPr lang="en-US" sz="5400" dirty="0"/>
          </a:p>
        </p:txBody>
      </p:sp>
      <p:sp>
        <p:nvSpPr>
          <p:cNvPr id="4" name="TextBox 3"/>
          <p:cNvSpPr txBox="1"/>
          <p:nvPr/>
        </p:nvSpPr>
        <p:spPr>
          <a:xfrm>
            <a:off x="7299836" y="3175405"/>
            <a:ext cx="2046082" cy="954107"/>
          </a:xfrm>
          <a:prstGeom prst="rect">
            <a:avLst/>
          </a:prstGeom>
          <a:noFill/>
        </p:spPr>
        <p:txBody>
          <a:bodyPr wrap="square" rtlCol="0">
            <a:spAutoFit/>
          </a:bodyPr>
          <a:lstStyle/>
          <a:p>
            <a:pPr algn="ctr"/>
            <a:r>
              <a:rPr lang="en-US" sz="2800" dirty="0">
                <a:solidFill>
                  <a:schemeClr val="tx2">
                    <a:lumMod val="50000"/>
                  </a:schemeClr>
                </a:solidFill>
              </a:rPr>
              <a:t>emotional intelligence</a:t>
            </a:r>
          </a:p>
        </p:txBody>
      </p:sp>
      <p:sp>
        <p:nvSpPr>
          <p:cNvPr id="14" name="Oval 13">
            <a:extLst>
              <a:ext uri="{FF2B5EF4-FFF2-40B4-BE49-F238E27FC236}">
                <a16:creationId xmlns:a16="http://schemas.microsoft.com/office/drawing/2014/main" id="{36C3F3AE-7586-4B35-B73F-5084476D2005}"/>
              </a:ext>
            </a:extLst>
          </p:cNvPr>
          <p:cNvSpPr/>
          <p:nvPr/>
        </p:nvSpPr>
        <p:spPr>
          <a:xfrm>
            <a:off x="10521625" y="165681"/>
            <a:ext cx="1380046" cy="141049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EBFBE1B8-E91A-48F2-91E4-F89A309A9A3C}"/>
              </a:ext>
            </a:extLst>
          </p:cNvPr>
          <p:cNvSpPr txBox="1"/>
          <p:nvPr/>
        </p:nvSpPr>
        <p:spPr>
          <a:xfrm>
            <a:off x="10492417" y="497601"/>
            <a:ext cx="1497360" cy="646331"/>
          </a:xfrm>
          <a:prstGeom prst="rect">
            <a:avLst/>
          </a:prstGeom>
          <a:noFill/>
        </p:spPr>
        <p:txBody>
          <a:bodyPr wrap="square" rtlCol="0">
            <a:spAutoFit/>
          </a:bodyPr>
          <a:lstStyle/>
          <a:p>
            <a:pPr algn="ctr"/>
            <a:r>
              <a:rPr lang="en-US" dirty="0">
                <a:solidFill>
                  <a:schemeClr val="bg1"/>
                </a:solidFill>
              </a:rPr>
              <a:t>Social Awareness</a:t>
            </a:r>
          </a:p>
        </p:txBody>
      </p:sp>
    </p:spTree>
    <p:extLst>
      <p:ext uri="{BB962C8B-B14F-4D97-AF65-F5344CB8AC3E}">
        <p14:creationId xmlns:p14="http://schemas.microsoft.com/office/powerpoint/2010/main" val="5836360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10">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12">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0" y="1293338"/>
            <a:ext cx="9144000" cy="3274592"/>
          </a:xfrm>
        </p:spPr>
        <p:txBody>
          <a:bodyPr vert="horz" lIns="91440" tIns="45720" rIns="91440" bIns="45720" rtlCol="0" anchor="ctr">
            <a:normAutofit/>
          </a:bodyPr>
          <a:lstStyle/>
          <a:p>
            <a:pPr algn="ctr"/>
            <a:r>
              <a:rPr lang="en-US" sz="3600" i="1" kern="1200" dirty="0">
                <a:solidFill>
                  <a:schemeClr val="tx1"/>
                </a:solidFill>
                <a:latin typeface="Candara" panose="020E0502030303020204" pitchFamily="34" charset="0"/>
              </a:rPr>
              <a:t>Empathy has always been critical. It is taking on new meaning now.</a:t>
            </a:r>
            <a:br>
              <a:rPr lang="en-US" sz="2900" i="1" kern="1200" dirty="0">
                <a:solidFill>
                  <a:schemeClr val="tx1"/>
                </a:solidFill>
                <a:latin typeface="Candara" panose="020E0502030303020204" pitchFamily="34" charset="0"/>
              </a:rPr>
            </a:br>
            <a:endParaRPr lang="en-US" sz="2900" i="1" kern="1200" dirty="0">
              <a:solidFill>
                <a:schemeClr val="tx1"/>
              </a:solidFill>
              <a:latin typeface="Candara" panose="020E0502030303020204" pitchFamily="34" charset="0"/>
            </a:endParaRPr>
          </a:p>
        </p:txBody>
      </p:sp>
      <p:sp>
        <p:nvSpPr>
          <p:cNvPr id="4" name="Text Placeholder 3"/>
          <p:cNvSpPr>
            <a:spLocks noGrp="1"/>
          </p:cNvSpPr>
          <p:nvPr>
            <p:ph type="body" sz="half" idx="2"/>
          </p:nvPr>
        </p:nvSpPr>
        <p:spPr>
          <a:xfrm>
            <a:off x="1099751" y="5514052"/>
            <a:ext cx="9934833" cy="651910"/>
          </a:xfrm>
        </p:spPr>
        <p:txBody>
          <a:bodyPr vert="horz" lIns="91440" tIns="45720" rIns="91440" bIns="45720" rtlCol="0" anchor="ctr">
            <a:normAutofit/>
          </a:bodyPr>
          <a:lstStyle/>
          <a:p>
            <a:pPr algn="ctr"/>
            <a:r>
              <a:rPr lang="en-US" sz="1800" u="sng" kern="1200" dirty="0">
                <a:solidFill>
                  <a:schemeClr val="tx1"/>
                </a:solidFill>
                <a:latin typeface="Candara" panose="020E0502030303020204" pitchFamily="34" charset="0"/>
              </a:rPr>
              <a:t>Forbes</a:t>
            </a:r>
            <a:r>
              <a:rPr lang="en-US" sz="1800" kern="1200" dirty="0">
                <a:solidFill>
                  <a:schemeClr val="tx1"/>
                </a:solidFill>
                <a:latin typeface="Candara" panose="020E0502030303020204" pitchFamily="34" charset="0"/>
              </a:rPr>
              <a:t>, </a:t>
            </a:r>
            <a:r>
              <a:rPr lang="en-US" sz="1800" i="1" kern="1200" dirty="0">
                <a:solidFill>
                  <a:schemeClr val="tx1"/>
                </a:solidFill>
                <a:latin typeface="Candara" panose="020E0502030303020204" pitchFamily="34" charset="0"/>
              </a:rPr>
              <a:t>Empathy is the Most Important Leadership Skill According to Research (2021)</a:t>
            </a:r>
            <a:endParaRPr lang="en-US" sz="1800" kern="1200" dirty="0">
              <a:solidFill>
                <a:schemeClr val="tx1"/>
              </a:solidFill>
              <a:latin typeface="Candara" panose="020E0502030303020204" pitchFamily="34" charset="0"/>
            </a:endParaRPr>
          </a:p>
        </p:txBody>
      </p:sp>
      <p:cxnSp>
        <p:nvCxnSpPr>
          <p:cNvPr id="27" name="Straight Connector 14">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Oval 2">
            <a:extLst>
              <a:ext uri="{FF2B5EF4-FFF2-40B4-BE49-F238E27FC236}">
                <a16:creationId xmlns:a16="http://schemas.microsoft.com/office/drawing/2014/main" id="{4B8230E4-A08F-C97D-B946-3C0DDC86542D}"/>
              </a:ext>
            </a:extLst>
          </p:cNvPr>
          <p:cNvSpPr/>
          <p:nvPr/>
        </p:nvSpPr>
        <p:spPr>
          <a:xfrm>
            <a:off x="697819" y="3695619"/>
            <a:ext cx="1380046" cy="141049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BE4D1AB-1892-5882-9D15-E108484C8DAA}"/>
              </a:ext>
            </a:extLst>
          </p:cNvPr>
          <p:cNvSpPr txBox="1"/>
          <p:nvPr/>
        </p:nvSpPr>
        <p:spPr>
          <a:xfrm>
            <a:off x="668611" y="4027539"/>
            <a:ext cx="1497360" cy="646331"/>
          </a:xfrm>
          <a:prstGeom prst="rect">
            <a:avLst/>
          </a:prstGeom>
          <a:noFill/>
        </p:spPr>
        <p:txBody>
          <a:bodyPr wrap="square" rtlCol="0">
            <a:spAutoFit/>
          </a:bodyPr>
          <a:lstStyle/>
          <a:p>
            <a:pPr algn="ctr"/>
            <a:r>
              <a:rPr lang="en-US" dirty="0">
                <a:solidFill>
                  <a:schemeClr val="bg1"/>
                </a:solidFill>
              </a:rPr>
              <a:t>Social Awareness</a:t>
            </a:r>
          </a:p>
        </p:txBody>
      </p:sp>
    </p:spTree>
    <p:extLst>
      <p:ext uri="{BB962C8B-B14F-4D97-AF65-F5344CB8AC3E}">
        <p14:creationId xmlns:p14="http://schemas.microsoft.com/office/powerpoint/2010/main" val="19255939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8B9AA7C6-5E5A-498E-A6DF-A943376E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300" y="2385102"/>
            <a:ext cx="574091" cy="2087796"/>
            <a:chOff x="209668" y="2857422"/>
            <a:chExt cx="463662" cy="2087796"/>
          </a:xfrm>
        </p:grpSpPr>
        <p:sp>
          <p:nvSpPr>
            <p:cNvPr id="22" name="Rectangle 21">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25" name="Rectangle 24">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631767"/>
            <a:ext cx="11111729"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53618" y="1239927"/>
            <a:ext cx="4008586" cy="4680583"/>
          </a:xfrm>
        </p:spPr>
        <p:txBody>
          <a:bodyPr anchor="ctr">
            <a:normAutofit/>
          </a:bodyPr>
          <a:lstStyle/>
          <a:p>
            <a:r>
              <a:rPr lang="en-US" sz="4000" dirty="0">
                <a:latin typeface="Candara" panose="020E0502030303020204" pitchFamily="34" charset="0"/>
              </a:rPr>
              <a:t>Empathy drives positive work outcomes</a:t>
            </a:r>
          </a:p>
        </p:txBody>
      </p:sp>
      <p:sp>
        <p:nvSpPr>
          <p:cNvPr id="3" name="Content Placeholder 2"/>
          <p:cNvSpPr>
            <a:spLocks noGrp="1"/>
          </p:cNvSpPr>
          <p:nvPr>
            <p:ph idx="1"/>
          </p:nvPr>
        </p:nvSpPr>
        <p:spPr>
          <a:xfrm>
            <a:off x="5736294" y="1239927"/>
            <a:ext cx="5527453" cy="4680583"/>
          </a:xfrm>
        </p:spPr>
        <p:txBody>
          <a:bodyPr anchor="ctr">
            <a:normAutofit/>
          </a:bodyPr>
          <a:lstStyle/>
          <a:p>
            <a:pPr marL="0" indent="0">
              <a:spcBef>
                <a:spcPts val="2400"/>
              </a:spcBef>
              <a:buNone/>
            </a:pPr>
            <a:r>
              <a:rPr lang="en-US" sz="2400" dirty="0">
                <a:latin typeface="Candara" panose="020E0502030303020204" pitchFamily="34" charset="0"/>
              </a:rPr>
              <a:t>Comparing those who report having an empathetic leader to those who do not:</a:t>
            </a:r>
          </a:p>
          <a:p>
            <a:pPr>
              <a:spcBef>
                <a:spcPts val="2400"/>
              </a:spcBef>
            </a:pPr>
            <a:r>
              <a:rPr lang="en-US" sz="2400" dirty="0">
                <a:latin typeface="Candara" panose="020E0502030303020204" pitchFamily="34" charset="0"/>
              </a:rPr>
              <a:t>Innovation</a:t>
            </a:r>
            <a:r>
              <a:rPr lang="en-US" sz="2400" i="1" dirty="0">
                <a:latin typeface="Candara" panose="020E0502030303020204" pitchFamily="34" charset="0"/>
              </a:rPr>
              <a:t> (61% with empathetic leaders v. 13%)</a:t>
            </a:r>
          </a:p>
          <a:p>
            <a:pPr>
              <a:spcBef>
                <a:spcPts val="2400"/>
              </a:spcBef>
            </a:pPr>
            <a:r>
              <a:rPr lang="en-US" sz="2400" dirty="0">
                <a:latin typeface="Candara" panose="020E0502030303020204" pitchFamily="34" charset="0"/>
              </a:rPr>
              <a:t>Engagement</a:t>
            </a:r>
            <a:r>
              <a:rPr lang="en-US" sz="2400" i="1" dirty="0">
                <a:latin typeface="Candara" panose="020E0502030303020204" pitchFamily="34" charset="0"/>
              </a:rPr>
              <a:t> (76% v. 32%)</a:t>
            </a:r>
          </a:p>
          <a:p>
            <a:pPr>
              <a:spcBef>
                <a:spcPts val="2400"/>
              </a:spcBef>
            </a:pPr>
            <a:r>
              <a:rPr lang="en-US" sz="2400" dirty="0">
                <a:latin typeface="Candara" panose="020E0502030303020204" pitchFamily="34" charset="0"/>
              </a:rPr>
              <a:t>Retention</a:t>
            </a:r>
            <a:r>
              <a:rPr lang="en-US" sz="2400" i="1" dirty="0">
                <a:latin typeface="Candara" panose="020E0502030303020204" pitchFamily="34" charset="0"/>
              </a:rPr>
              <a:t> (~60% of women said less likely to leave)</a:t>
            </a:r>
          </a:p>
          <a:p>
            <a:pPr>
              <a:spcBef>
                <a:spcPts val="2400"/>
              </a:spcBef>
            </a:pPr>
            <a:r>
              <a:rPr lang="en-US" sz="2400" dirty="0">
                <a:latin typeface="Candara" panose="020E0502030303020204" pitchFamily="34" charset="0"/>
              </a:rPr>
              <a:t>Inclusivity</a:t>
            </a:r>
            <a:r>
              <a:rPr lang="en-US" sz="2400" i="1" dirty="0">
                <a:latin typeface="Candara" panose="020E0502030303020204" pitchFamily="34" charset="0"/>
              </a:rPr>
              <a:t> (50% v. 17%)</a:t>
            </a:r>
          </a:p>
          <a:p>
            <a:pPr>
              <a:spcBef>
                <a:spcPts val="2400"/>
              </a:spcBef>
            </a:pPr>
            <a:r>
              <a:rPr lang="en-US" sz="2400" dirty="0">
                <a:latin typeface="Candara" panose="020E0502030303020204" pitchFamily="34" charset="0"/>
              </a:rPr>
              <a:t>Work-life</a:t>
            </a:r>
            <a:r>
              <a:rPr lang="en-US" sz="2400" i="1" dirty="0">
                <a:latin typeface="Candara" panose="020E0502030303020204" pitchFamily="34" charset="0"/>
              </a:rPr>
              <a:t> (86% v. 60%)</a:t>
            </a:r>
          </a:p>
          <a:p>
            <a:endParaRPr lang="en-US" sz="2400" i="1" dirty="0">
              <a:latin typeface="Candara" panose="020E0502030303020204" pitchFamily="34" charset="0"/>
            </a:endParaRPr>
          </a:p>
        </p:txBody>
      </p:sp>
      <p:sp>
        <p:nvSpPr>
          <p:cNvPr id="8" name="TextBox 7">
            <a:extLst>
              <a:ext uri="{FF2B5EF4-FFF2-40B4-BE49-F238E27FC236}">
                <a16:creationId xmlns:a16="http://schemas.microsoft.com/office/drawing/2014/main" id="{840142B0-590A-AB32-7B27-7A18B43F2CC7}"/>
              </a:ext>
            </a:extLst>
          </p:cNvPr>
          <p:cNvSpPr txBox="1"/>
          <p:nvPr/>
        </p:nvSpPr>
        <p:spPr>
          <a:xfrm>
            <a:off x="6096000" y="6436102"/>
            <a:ext cx="6205265" cy="338554"/>
          </a:xfrm>
          <a:prstGeom prst="rect">
            <a:avLst/>
          </a:prstGeom>
          <a:noFill/>
        </p:spPr>
        <p:txBody>
          <a:bodyPr wrap="square" rtlCol="0">
            <a:spAutoFit/>
          </a:bodyPr>
          <a:lstStyle/>
          <a:p>
            <a:r>
              <a:rPr lang="en-US" sz="1600" u="sng" dirty="0">
                <a:latin typeface="Candara" panose="020E0502030303020204" pitchFamily="34" charset="0"/>
              </a:rPr>
              <a:t>Forbes</a:t>
            </a:r>
            <a:r>
              <a:rPr lang="en-US" sz="1600" dirty="0">
                <a:latin typeface="Candara" panose="020E0502030303020204" pitchFamily="34" charset="0"/>
              </a:rPr>
              <a:t>, “Empathy is the most Important Leadership…..,” (2021)</a:t>
            </a:r>
          </a:p>
        </p:txBody>
      </p:sp>
      <p:sp>
        <p:nvSpPr>
          <p:cNvPr id="9" name="Oval 8">
            <a:extLst>
              <a:ext uri="{FF2B5EF4-FFF2-40B4-BE49-F238E27FC236}">
                <a16:creationId xmlns:a16="http://schemas.microsoft.com/office/drawing/2014/main" id="{8C427BFE-D7E1-08EF-71DB-36D08380C789}"/>
              </a:ext>
            </a:extLst>
          </p:cNvPr>
          <p:cNvSpPr/>
          <p:nvPr/>
        </p:nvSpPr>
        <p:spPr>
          <a:xfrm>
            <a:off x="648391" y="631132"/>
            <a:ext cx="1380046" cy="141049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156C5423-050C-33A9-2359-98698ACF0997}"/>
              </a:ext>
            </a:extLst>
          </p:cNvPr>
          <p:cNvSpPr txBox="1"/>
          <p:nvPr/>
        </p:nvSpPr>
        <p:spPr>
          <a:xfrm>
            <a:off x="619183" y="963052"/>
            <a:ext cx="1497360" cy="646331"/>
          </a:xfrm>
          <a:prstGeom prst="rect">
            <a:avLst/>
          </a:prstGeom>
          <a:noFill/>
        </p:spPr>
        <p:txBody>
          <a:bodyPr wrap="square" rtlCol="0">
            <a:spAutoFit/>
          </a:bodyPr>
          <a:lstStyle/>
          <a:p>
            <a:pPr algn="ctr"/>
            <a:r>
              <a:rPr lang="en-US" dirty="0">
                <a:solidFill>
                  <a:schemeClr val="bg1"/>
                </a:solidFill>
              </a:rPr>
              <a:t>Social Awareness</a:t>
            </a:r>
          </a:p>
        </p:txBody>
      </p:sp>
    </p:spTree>
    <p:extLst>
      <p:ext uri="{BB962C8B-B14F-4D97-AF65-F5344CB8AC3E}">
        <p14:creationId xmlns:p14="http://schemas.microsoft.com/office/powerpoint/2010/main" val="19539449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DA718D0-4865-4629-8134-44F68D41D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1" name="Rectangle 10">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398791-B054-EF93-9DD9-114E3CC0B2E5}"/>
              </a:ext>
            </a:extLst>
          </p:cNvPr>
          <p:cNvSpPr>
            <a:spLocks noGrp="1"/>
          </p:cNvSpPr>
          <p:nvPr>
            <p:ph type="title"/>
          </p:nvPr>
        </p:nvSpPr>
        <p:spPr>
          <a:xfrm>
            <a:off x="1282963" y="1238080"/>
            <a:ext cx="9849751" cy="1349671"/>
          </a:xfrm>
        </p:spPr>
        <p:txBody>
          <a:bodyPr anchor="b">
            <a:normAutofit/>
          </a:bodyPr>
          <a:lstStyle/>
          <a:p>
            <a:r>
              <a:rPr lang="en-US" sz="5400" dirty="0">
                <a:latin typeface="Candara" panose="020E0502030303020204" pitchFamily="34" charset="0"/>
              </a:rPr>
              <a:t>What is empathy?</a:t>
            </a:r>
          </a:p>
        </p:txBody>
      </p:sp>
      <p:sp>
        <p:nvSpPr>
          <p:cNvPr id="3" name="Content Placeholder 2">
            <a:extLst>
              <a:ext uri="{FF2B5EF4-FFF2-40B4-BE49-F238E27FC236}">
                <a16:creationId xmlns:a16="http://schemas.microsoft.com/office/drawing/2014/main" id="{409EDB65-42EC-2A57-1437-E0A432A22E3C}"/>
              </a:ext>
            </a:extLst>
          </p:cNvPr>
          <p:cNvSpPr>
            <a:spLocks noGrp="1"/>
          </p:cNvSpPr>
          <p:nvPr>
            <p:ph idx="1"/>
          </p:nvPr>
        </p:nvSpPr>
        <p:spPr>
          <a:xfrm>
            <a:off x="1289304" y="2902913"/>
            <a:ext cx="9849751" cy="3032168"/>
          </a:xfrm>
        </p:spPr>
        <p:txBody>
          <a:bodyPr anchor="ctr">
            <a:normAutofit/>
          </a:bodyPr>
          <a:lstStyle/>
          <a:p>
            <a:pPr marL="0" indent="0">
              <a:buNone/>
            </a:pPr>
            <a:r>
              <a:rPr lang="en-US" sz="3200" dirty="0">
                <a:latin typeface="Candara" panose="020E0502030303020204" pitchFamily="34" charset="0"/>
              </a:rPr>
              <a:t>How do you define it?</a:t>
            </a:r>
          </a:p>
          <a:p>
            <a:pPr marL="0" indent="0">
              <a:buNone/>
            </a:pPr>
            <a:endParaRPr lang="en-US" sz="3200" dirty="0">
              <a:latin typeface="Candara" panose="020E0502030303020204" pitchFamily="34" charset="0"/>
            </a:endParaRPr>
          </a:p>
          <a:p>
            <a:pPr marL="0" indent="0">
              <a:buNone/>
            </a:pPr>
            <a:r>
              <a:rPr lang="en-US" sz="3200" dirty="0">
                <a:latin typeface="Candara" panose="020E0502030303020204" pitchFamily="34" charset="0"/>
              </a:rPr>
              <a:t>Where would it be most useful to you?</a:t>
            </a:r>
          </a:p>
        </p:txBody>
      </p:sp>
      <p:sp>
        <p:nvSpPr>
          <p:cNvPr id="5" name="Oval 4">
            <a:extLst>
              <a:ext uri="{FF2B5EF4-FFF2-40B4-BE49-F238E27FC236}">
                <a16:creationId xmlns:a16="http://schemas.microsoft.com/office/drawing/2014/main" id="{2E96939D-7412-3E7D-0C48-58F4CF3D2F93}"/>
              </a:ext>
            </a:extLst>
          </p:cNvPr>
          <p:cNvSpPr/>
          <p:nvPr/>
        </p:nvSpPr>
        <p:spPr>
          <a:xfrm>
            <a:off x="10006147" y="1177254"/>
            <a:ext cx="1380046" cy="141049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D4295034-8483-90C0-F21E-247FD9BC2C6F}"/>
              </a:ext>
            </a:extLst>
          </p:cNvPr>
          <p:cNvSpPr txBox="1"/>
          <p:nvPr/>
        </p:nvSpPr>
        <p:spPr>
          <a:xfrm>
            <a:off x="9947490" y="1559336"/>
            <a:ext cx="1497360" cy="646331"/>
          </a:xfrm>
          <a:prstGeom prst="rect">
            <a:avLst/>
          </a:prstGeom>
          <a:noFill/>
        </p:spPr>
        <p:txBody>
          <a:bodyPr wrap="square" rtlCol="0">
            <a:spAutoFit/>
          </a:bodyPr>
          <a:lstStyle/>
          <a:p>
            <a:pPr algn="ctr"/>
            <a:r>
              <a:rPr lang="en-US" dirty="0">
                <a:solidFill>
                  <a:schemeClr val="bg1"/>
                </a:solidFill>
              </a:rPr>
              <a:t>Social Awareness</a:t>
            </a:r>
          </a:p>
        </p:txBody>
      </p:sp>
    </p:spTree>
    <p:extLst>
      <p:ext uri="{BB962C8B-B14F-4D97-AF65-F5344CB8AC3E}">
        <p14:creationId xmlns:p14="http://schemas.microsoft.com/office/powerpoint/2010/main" val="31888379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734750-52D6-36B6-F4B2-9E8F590D9765}"/>
              </a:ext>
            </a:extLst>
          </p:cNvPr>
          <p:cNvSpPr>
            <a:spLocks noGrp="1"/>
          </p:cNvSpPr>
          <p:nvPr>
            <p:ph type="title"/>
          </p:nvPr>
        </p:nvSpPr>
        <p:spPr>
          <a:xfrm>
            <a:off x="645065" y="1202962"/>
            <a:ext cx="3796306" cy="2951027"/>
          </a:xfrm>
        </p:spPr>
        <p:txBody>
          <a:bodyPr anchor="t">
            <a:normAutofit/>
          </a:bodyPr>
          <a:lstStyle/>
          <a:p>
            <a:r>
              <a:rPr lang="en-US" dirty="0">
                <a:latin typeface="Candara" panose="020E0502030303020204" pitchFamily="34" charset="0"/>
              </a:rPr>
              <a:t>The Empathy Exercise</a:t>
            </a:r>
          </a:p>
        </p:txBody>
      </p:sp>
      <p:grpSp>
        <p:nvGrpSpPr>
          <p:cNvPr id="10" name="Group 9">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3F27E2E-F6CD-D285-4F32-9E2F6048797F}"/>
              </a:ext>
            </a:extLst>
          </p:cNvPr>
          <p:cNvSpPr>
            <a:spLocks noGrp="1"/>
          </p:cNvSpPr>
          <p:nvPr>
            <p:ph idx="1"/>
          </p:nvPr>
        </p:nvSpPr>
        <p:spPr>
          <a:xfrm>
            <a:off x="5656218" y="1047404"/>
            <a:ext cx="5542387" cy="4987635"/>
          </a:xfrm>
        </p:spPr>
        <p:txBody>
          <a:bodyPr anchor="t">
            <a:normAutofit/>
          </a:bodyPr>
          <a:lstStyle/>
          <a:p>
            <a:pPr>
              <a:spcBef>
                <a:spcPts val="1800"/>
              </a:spcBef>
            </a:pPr>
            <a:r>
              <a:rPr lang="en-US" sz="2200" dirty="0">
                <a:latin typeface="Candara" panose="020E0502030303020204" pitchFamily="34" charset="0"/>
              </a:rPr>
              <a:t>Draw a T shape on the top half of a piece of paper. Put an “F” on the top of the left side and an “N” on the right.</a:t>
            </a:r>
          </a:p>
          <a:p>
            <a:pPr>
              <a:spcBef>
                <a:spcPts val="1800"/>
              </a:spcBef>
            </a:pPr>
            <a:r>
              <a:rPr lang="en-US" sz="2200" dirty="0">
                <a:latin typeface="Candara" panose="020E0502030303020204" pitchFamily="34" charset="0"/>
              </a:rPr>
              <a:t>Write down what the other person said that you didn't like hearing.</a:t>
            </a:r>
          </a:p>
          <a:p>
            <a:pPr>
              <a:spcBef>
                <a:spcPts val="1800"/>
              </a:spcBef>
            </a:pPr>
            <a:r>
              <a:rPr lang="en-US" sz="2200" dirty="0">
                <a:latin typeface="Candara" panose="020E0502030303020204" pitchFamily="34" charset="0"/>
              </a:rPr>
              <a:t>On the left side of the T-shape, under the "F“ column, write down how you're feeling when you think about that quote.</a:t>
            </a:r>
          </a:p>
          <a:p>
            <a:pPr>
              <a:spcBef>
                <a:spcPts val="1800"/>
              </a:spcBef>
            </a:pPr>
            <a:r>
              <a:rPr lang="en-US" sz="2200" dirty="0">
                <a:latin typeface="Candara" panose="020E0502030303020204" pitchFamily="34" charset="0"/>
              </a:rPr>
              <a:t>On the right side, under the "N" column, write down what you are (or were) needing and not getting the moment you heard the words.</a:t>
            </a:r>
          </a:p>
        </p:txBody>
      </p:sp>
      <p:sp>
        <p:nvSpPr>
          <p:cNvPr id="4" name="Oval 3">
            <a:extLst>
              <a:ext uri="{FF2B5EF4-FFF2-40B4-BE49-F238E27FC236}">
                <a16:creationId xmlns:a16="http://schemas.microsoft.com/office/drawing/2014/main" id="{F607805B-3FCA-4BB9-7A11-821FD48FF3E6}"/>
              </a:ext>
            </a:extLst>
          </p:cNvPr>
          <p:cNvSpPr/>
          <p:nvPr/>
        </p:nvSpPr>
        <p:spPr>
          <a:xfrm>
            <a:off x="657678" y="4859674"/>
            <a:ext cx="1380046" cy="141049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C21A5EDB-5AE1-2D50-5A22-E7157CC2342A}"/>
              </a:ext>
            </a:extLst>
          </p:cNvPr>
          <p:cNvSpPr txBox="1"/>
          <p:nvPr/>
        </p:nvSpPr>
        <p:spPr>
          <a:xfrm>
            <a:off x="599021" y="5241756"/>
            <a:ext cx="1497360" cy="646331"/>
          </a:xfrm>
          <a:prstGeom prst="rect">
            <a:avLst/>
          </a:prstGeom>
          <a:noFill/>
        </p:spPr>
        <p:txBody>
          <a:bodyPr wrap="square" rtlCol="0">
            <a:spAutoFit/>
          </a:bodyPr>
          <a:lstStyle/>
          <a:p>
            <a:pPr algn="ctr"/>
            <a:r>
              <a:rPr lang="en-US" dirty="0">
                <a:solidFill>
                  <a:schemeClr val="bg1"/>
                </a:solidFill>
              </a:rPr>
              <a:t>Social Awareness</a:t>
            </a:r>
          </a:p>
        </p:txBody>
      </p:sp>
      <p:cxnSp>
        <p:nvCxnSpPr>
          <p:cNvPr id="6" name="Straight Connector 5">
            <a:extLst>
              <a:ext uri="{FF2B5EF4-FFF2-40B4-BE49-F238E27FC236}">
                <a16:creationId xmlns:a16="http://schemas.microsoft.com/office/drawing/2014/main" id="{F98314EF-4130-07F0-F3AA-86B3965E2B97}"/>
              </a:ext>
            </a:extLst>
          </p:cNvPr>
          <p:cNvCxnSpPr/>
          <p:nvPr/>
        </p:nvCxnSpPr>
        <p:spPr>
          <a:xfrm>
            <a:off x="3526971" y="3297287"/>
            <a:ext cx="0" cy="2590800"/>
          </a:xfrm>
          <a:prstGeom prst="line">
            <a:avLst/>
          </a:prstGeom>
          <a:ln w="762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C523B1B2-FF0C-5F54-CCA7-19072B0272A8}"/>
              </a:ext>
            </a:extLst>
          </p:cNvPr>
          <p:cNvCxnSpPr/>
          <p:nvPr/>
        </p:nvCxnSpPr>
        <p:spPr>
          <a:xfrm>
            <a:off x="2307771" y="3297287"/>
            <a:ext cx="2286000" cy="0"/>
          </a:xfrm>
          <a:prstGeom prst="line">
            <a:avLst/>
          </a:prstGeom>
          <a:ln w="762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231BA49B-0126-80B4-196D-748571465F82}"/>
              </a:ext>
            </a:extLst>
          </p:cNvPr>
          <p:cNvSpPr txBox="1"/>
          <p:nvPr/>
        </p:nvSpPr>
        <p:spPr>
          <a:xfrm>
            <a:off x="2460171" y="2763887"/>
            <a:ext cx="1981200" cy="400110"/>
          </a:xfrm>
          <a:prstGeom prst="rect">
            <a:avLst/>
          </a:prstGeom>
          <a:noFill/>
        </p:spPr>
        <p:txBody>
          <a:bodyPr wrap="square" rtlCol="0">
            <a:spAutoFit/>
          </a:bodyPr>
          <a:lstStyle/>
          <a:p>
            <a:r>
              <a:rPr lang="en-US" sz="2000" b="1" dirty="0">
                <a:solidFill>
                  <a:schemeClr val="accent6"/>
                </a:solidFill>
              </a:rPr>
              <a:t>   F                 N</a:t>
            </a:r>
          </a:p>
        </p:txBody>
      </p:sp>
    </p:spTree>
    <p:extLst>
      <p:ext uri="{BB962C8B-B14F-4D97-AF65-F5344CB8AC3E}">
        <p14:creationId xmlns:p14="http://schemas.microsoft.com/office/powerpoint/2010/main" val="2867699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321172"/>
            <a:ext cx="12161520" cy="6509865"/>
          </a:xfrm>
          <a:prstGeom prst="rect">
            <a:avLst/>
          </a:prstGeom>
        </p:spPr>
      </p:pic>
      <p:sp>
        <p:nvSpPr>
          <p:cNvPr id="5" name="TextBox 4"/>
          <p:cNvSpPr txBox="1"/>
          <p:nvPr/>
        </p:nvSpPr>
        <p:spPr>
          <a:xfrm>
            <a:off x="3886200" y="6172200"/>
            <a:ext cx="2438400" cy="523220"/>
          </a:xfrm>
          <a:prstGeom prst="rect">
            <a:avLst/>
          </a:prstGeom>
          <a:noFill/>
        </p:spPr>
        <p:txBody>
          <a:bodyPr wrap="square" rtlCol="0">
            <a:spAutoFit/>
          </a:bodyPr>
          <a:lstStyle/>
          <a:p>
            <a:pPr algn="ctr"/>
            <a:r>
              <a:rPr lang="en-US" sz="2800" b="1" dirty="0">
                <a:latin typeface="Candara" panose="020E0502030303020204" pitchFamily="34" charset="0"/>
              </a:rPr>
              <a:t>FEELINGS</a:t>
            </a:r>
          </a:p>
        </p:txBody>
      </p:sp>
    </p:spTree>
    <p:extLst>
      <p:ext uri="{BB962C8B-B14F-4D97-AF65-F5344CB8AC3E}">
        <p14:creationId xmlns:p14="http://schemas.microsoft.com/office/powerpoint/2010/main" val="41126263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33400" y="304800"/>
            <a:ext cx="8615100" cy="6458146"/>
          </a:xfrm>
          <a:prstGeom prst="rect">
            <a:avLst/>
          </a:prstGeom>
        </p:spPr>
      </p:pic>
      <p:sp>
        <p:nvSpPr>
          <p:cNvPr id="3" name="TextBox 2"/>
          <p:cNvSpPr txBox="1"/>
          <p:nvPr/>
        </p:nvSpPr>
        <p:spPr>
          <a:xfrm>
            <a:off x="9448800" y="2874128"/>
            <a:ext cx="2438400" cy="523220"/>
          </a:xfrm>
          <a:prstGeom prst="rect">
            <a:avLst/>
          </a:prstGeom>
          <a:noFill/>
        </p:spPr>
        <p:txBody>
          <a:bodyPr wrap="square" rtlCol="0">
            <a:spAutoFit/>
          </a:bodyPr>
          <a:lstStyle/>
          <a:p>
            <a:pPr algn="ctr"/>
            <a:r>
              <a:rPr lang="en-US" sz="2800" b="1" dirty="0">
                <a:latin typeface="Candara" panose="020E0502030303020204" pitchFamily="34" charset="0"/>
              </a:rPr>
              <a:t>NEEDS</a:t>
            </a:r>
          </a:p>
        </p:txBody>
      </p:sp>
    </p:spTree>
    <p:extLst>
      <p:ext uri="{BB962C8B-B14F-4D97-AF65-F5344CB8AC3E}">
        <p14:creationId xmlns:p14="http://schemas.microsoft.com/office/powerpoint/2010/main" val="18615882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BA79A7CF-01AF-4178-9369-94E0C90EB0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433973" y="-827233"/>
            <a:ext cx="1715478" cy="85834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085" y="664308"/>
            <a:ext cx="8082632" cy="560034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90F533E9-6690-41A8-A372-4C6C622D0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950447" y="3392097"/>
            <a:ext cx="1719072"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171BEC7-31D8-DE41-7953-55903B76AA89}"/>
              </a:ext>
            </a:extLst>
          </p:cNvPr>
          <p:cNvSpPr txBox="1"/>
          <p:nvPr/>
        </p:nvSpPr>
        <p:spPr>
          <a:xfrm>
            <a:off x="1337154" y="2068413"/>
            <a:ext cx="6012493" cy="2800767"/>
          </a:xfrm>
          <a:prstGeom prst="rect">
            <a:avLst/>
          </a:prstGeom>
          <a:noFill/>
        </p:spPr>
        <p:txBody>
          <a:bodyPr wrap="square" rtlCol="0">
            <a:spAutoFit/>
          </a:bodyPr>
          <a:lstStyle/>
          <a:p>
            <a:r>
              <a:rPr lang="en-US" sz="4400" dirty="0">
                <a:latin typeface="Candara" panose="020E0502030303020204" pitchFamily="34" charset="0"/>
              </a:rPr>
              <a:t>What determines if you are swimming “against” the current or “with” the current?</a:t>
            </a:r>
          </a:p>
        </p:txBody>
      </p:sp>
    </p:spTree>
    <p:extLst>
      <p:ext uri="{BB962C8B-B14F-4D97-AF65-F5344CB8AC3E}">
        <p14:creationId xmlns:p14="http://schemas.microsoft.com/office/powerpoint/2010/main" val="27019570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734750-52D6-36B6-F4B2-9E8F590D9765}"/>
              </a:ext>
            </a:extLst>
          </p:cNvPr>
          <p:cNvSpPr>
            <a:spLocks noGrp="1"/>
          </p:cNvSpPr>
          <p:nvPr>
            <p:ph type="title"/>
          </p:nvPr>
        </p:nvSpPr>
        <p:spPr>
          <a:xfrm>
            <a:off x="645065" y="1202962"/>
            <a:ext cx="3796306" cy="2951027"/>
          </a:xfrm>
        </p:spPr>
        <p:txBody>
          <a:bodyPr anchor="t">
            <a:normAutofit/>
          </a:bodyPr>
          <a:lstStyle/>
          <a:p>
            <a:r>
              <a:rPr lang="en-US" dirty="0">
                <a:latin typeface="Candara" panose="020E0502030303020204" pitchFamily="34" charset="0"/>
              </a:rPr>
              <a:t>The Empathy Exercise, cont’d</a:t>
            </a:r>
          </a:p>
        </p:txBody>
      </p:sp>
      <p:grpSp>
        <p:nvGrpSpPr>
          <p:cNvPr id="10" name="Group 9">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3F27E2E-F6CD-D285-4F32-9E2F6048797F}"/>
              </a:ext>
            </a:extLst>
          </p:cNvPr>
          <p:cNvSpPr>
            <a:spLocks noGrp="1"/>
          </p:cNvSpPr>
          <p:nvPr>
            <p:ph idx="1"/>
          </p:nvPr>
        </p:nvSpPr>
        <p:spPr>
          <a:xfrm>
            <a:off x="5656218" y="1047404"/>
            <a:ext cx="5542387" cy="4987635"/>
          </a:xfrm>
        </p:spPr>
        <p:txBody>
          <a:bodyPr anchor="t">
            <a:normAutofit/>
          </a:bodyPr>
          <a:lstStyle/>
          <a:p>
            <a:pPr>
              <a:spcBef>
                <a:spcPts val="1800"/>
              </a:spcBef>
            </a:pPr>
            <a:r>
              <a:rPr lang="en-US" sz="2200" dirty="0">
                <a:latin typeface="Candara" panose="020E0502030303020204" pitchFamily="34" charset="0"/>
              </a:rPr>
              <a:t>Draw a second "T" shape on the bottom half of the paper with an "F" on the left side and an "N" on the right, just like the one above it</a:t>
            </a:r>
          </a:p>
          <a:p>
            <a:pPr>
              <a:spcBef>
                <a:spcPts val="1800"/>
              </a:spcBef>
            </a:pPr>
            <a:r>
              <a:rPr lang="en-US" sz="2200" dirty="0">
                <a:latin typeface="Candara" panose="020E0502030303020204" pitchFamily="34" charset="0"/>
              </a:rPr>
              <a:t>On the left side, under the "F" column, write down what you imagine the other person was feeling when you heard what they said</a:t>
            </a:r>
          </a:p>
          <a:p>
            <a:pPr>
              <a:spcBef>
                <a:spcPts val="1800"/>
              </a:spcBef>
            </a:pPr>
            <a:r>
              <a:rPr lang="en-US" sz="2200" dirty="0">
                <a:latin typeface="Candara" panose="020E0502030303020204" pitchFamily="34" charset="0"/>
              </a:rPr>
              <a:t>On the right side, under the "N" column, write down what you imagine the other person was needing and not getting in the moment you heard their words.</a:t>
            </a:r>
          </a:p>
        </p:txBody>
      </p:sp>
      <p:sp>
        <p:nvSpPr>
          <p:cNvPr id="4" name="Oval 3">
            <a:extLst>
              <a:ext uri="{FF2B5EF4-FFF2-40B4-BE49-F238E27FC236}">
                <a16:creationId xmlns:a16="http://schemas.microsoft.com/office/drawing/2014/main" id="{F607805B-3FCA-4BB9-7A11-821FD48FF3E6}"/>
              </a:ext>
            </a:extLst>
          </p:cNvPr>
          <p:cNvSpPr/>
          <p:nvPr/>
        </p:nvSpPr>
        <p:spPr>
          <a:xfrm>
            <a:off x="657678" y="4859674"/>
            <a:ext cx="1380046" cy="141049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C21A5EDB-5AE1-2D50-5A22-E7157CC2342A}"/>
              </a:ext>
            </a:extLst>
          </p:cNvPr>
          <p:cNvSpPr txBox="1"/>
          <p:nvPr/>
        </p:nvSpPr>
        <p:spPr>
          <a:xfrm>
            <a:off x="599021" y="5241756"/>
            <a:ext cx="1497360" cy="646331"/>
          </a:xfrm>
          <a:prstGeom prst="rect">
            <a:avLst/>
          </a:prstGeom>
          <a:noFill/>
        </p:spPr>
        <p:txBody>
          <a:bodyPr wrap="square" rtlCol="0">
            <a:spAutoFit/>
          </a:bodyPr>
          <a:lstStyle/>
          <a:p>
            <a:pPr algn="ctr"/>
            <a:r>
              <a:rPr lang="en-US" dirty="0">
                <a:solidFill>
                  <a:schemeClr val="bg1"/>
                </a:solidFill>
              </a:rPr>
              <a:t>Social Awareness</a:t>
            </a:r>
          </a:p>
        </p:txBody>
      </p:sp>
      <p:cxnSp>
        <p:nvCxnSpPr>
          <p:cNvPr id="6" name="Straight Connector 5">
            <a:extLst>
              <a:ext uri="{FF2B5EF4-FFF2-40B4-BE49-F238E27FC236}">
                <a16:creationId xmlns:a16="http://schemas.microsoft.com/office/drawing/2014/main" id="{F98314EF-4130-07F0-F3AA-86B3965E2B97}"/>
              </a:ext>
            </a:extLst>
          </p:cNvPr>
          <p:cNvCxnSpPr/>
          <p:nvPr/>
        </p:nvCxnSpPr>
        <p:spPr>
          <a:xfrm>
            <a:off x="3526971" y="3297287"/>
            <a:ext cx="0" cy="2590800"/>
          </a:xfrm>
          <a:prstGeom prst="line">
            <a:avLst/>
          </a:prstGeom>
          <a:ln w="57150"/>
        </p:spPr>
        <p:style>
          <a:lnRef idx="1">
            <a:schemeClr val="accent6"/>
          </a:lnRef>
          <a:fillRef idx="0">
            <a:schemeClr val="accent6"/>
          </a:fillRef>
          <a:effectRef idx="0">
            <a:schemeClr val="accent6"/>
          </a:effectRef>
          <a:fontRef idx="minor">
            <a:schemeClr val="tx1"/>
          </a:fontRef>
        </p:style>
      </p:cxnSp>
      <p:cxnSp>
        <p:nvCxnSpPr>
          <p:cNvPr id="7" name="Straight Connector 6">
            <a:extLst>
              <a:ext uri="{FF2B5EF4-FFF2-40B4-BE49-F238E27FC236}">
                <a16:creationId xmlns:a16="http://schemas.microsoft.com/office/drawing/2014/main" id="{C523B1B2-FF0C-5F54-CCA7-19072B0272A8}"/>
              </a:ext>
            </a:extLst>
          </p:cNvPr>
          <p:cNvCxnSpPr/>
          <p:nvPr/>
        </p:nvCxnSpPr>
        <p:spPr>
          <a:xfrm>
            <a:off x="2307771" y="3297287"/>
            <a:ext cx="2286000" cy="0"/>
          </a:xfrm>
          <a:prstGeom prst="line">
            <a:avLst/>
          </a:prstGeom>
          <a:ln w="57150"/>
        </p:spPr>
        <p:style>
          <a:lnRef idx="1">
            <a:schemeClr val="accent6"/>
          </a:lnRef>
          <a:fillRef idx="0">
            <a:schemeClr val="accent6"/>
          </a:fillRef>
          <a:effectRef idx="0">
            <a:schemeClr val="accent6"/>
          </a:effectRef>
          <a:fontRef idx="minor">
            <a:schemeClr val="tx1"/>
          </a:fontRef>
        </p:style>
      </p:cxnSp>
      <p:sp>
        <p:nvSpPr>
          <p:cNvPr id="15" name="TextBox 14">
            <a:extLst>
              <a:ext uri="{FF2B5EF4-FFF2-40B4-BE49-F238E27FC236}">
                <a16:creationId xmlns:a16="http://schemas.microsoft.com/office/drawing/2014/main" id="{231BA49B-0126-80B4-196D-748571465F82}"/>
              </a:ext>
            </a:extLst>
          </p:cNvPr>
          <p:cNvSpPr txBox="1"/>
          <p:nvPr/>
        </p:nvSpPr>
        <p:spPr>
          <a:xfrm>
            <a:off x="2460171" y="2766549"/>
            <a:ext cx="1981200" cy="400110"/>
          </a:xfrm>
          <a:prstGeom prst="rect">
            <a:avLst/>
          </a:prstGeom>
          <a:noFill/>
        </p:spPr>
        <p:txBody>
          <a:bodyPr wrap="square" rtlCol="0">
            <a:spAutoFit/>
          </a:bodyPr>
          <a:lstStyle/>
          <a:p>
            <a:r>
              <a:rPr lang="en-US" sz="2000" b="1" dirty="0">
                <a:solidFill>
                  <a:schemeClr val="accent6"/>
                </a:solidFill>
              </a:rPr>
              <a:t>   F                 N</a:t>
            </a:r>
          </a:p>
        </p:txBody>
      </p:sp>
    </p:spTree>
    <p:extLst>
      <p:ext uri="{BB962C8B-B14F-4D97-AF65-F5344CB8AC3E}">
        <p14:creationId xmlns:p14="http://schemas.microsoft.com/office/powerpoint/2010/main" val="393427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321172"/>
            <a:ext cx="12161520" cy="6509865"/>
          </a:xfrm>
          <a:prstGeom prst="rect">
            <a:avLst/>
          </a:prstGeom>
        </p:spPr>
      </p:pic>
      <p:sp>
        <p:nvSpPr>
          <p:cNvPr id="5" name="TextBox 4"/>
          <p:cNvSpPr txBox="1"/>
          <p:nvPr/>
        </p:nvSpPr>
        <p:spPr>
          <a:xfrm>
            <a:off x="3886200" y="6172200"/>
            <a:ext cx="2438400" cy="523220"/>
          </a:xfrm>
          <a:prstGeom prst="rect">
            <a:avLst/>
          </a:prstGeom>
          <a:noFill/>
        </p:spPr>
        <p:txBody>
          <a:bodyPr wrap="square" rtlCol="0">
            <a:spAutoFit/>
          </a:bodyPr>
          <a:lstStyle/>
          <a:p>
            <a:pPr algn="ctr"/>
            <a:r>
              <a:rPr lang="en-US" sz="2800" b="1" dirty="0">
                <a:latin typeface="Candara" panose="020E0502030303020204" pitchFamily="34" charset="0"/>
              </a:rPr>
              <a:t>FEELINGS</a:t>
            </a:r>
          </a:p>
        </p:txBody>
      </p:sp>
    </p:spTree>
    <p:extLst>
      <p:ext uri="{BB962C8B-B14F-4D97-AF65-F5344CB8AC3E}">
        <p14:creationId xmlns:p14="http://schemas.microsoft.com/office/powerpoint/2010/main" val="42610146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33400" y="304800"/>
            <a:ext cx="8615100" cy="6458146"/>
          </a:xfrm>
          <a:prstGeom prst="rect">
            <a:avLst/>
          </a:prstGeom>
        </p:spPr>
      </p:pic>
      <p:sp>
        <p:nvSpPr>
          <p:cNvPr id="3" name="TextBox 2"/>
          <p:cNvSpPr txBox="1"/>
          <p:nvPr/>
        </p:nvSpPr>
        <p:spPr>
          <a:xfrm>
            <a:off x="9448800" y="2874128"/>
            <a:ext cx="2438400" cy="523220"/>
          </a:xfrm>
          <a:prstGeom prst="rect">
            <a:avLst/>
          </a:prstGeom>
          <a:noFill/>
        </p:spPr>
        <p:txBody>
          <a:bodyPr wrap="square" rtlCol="0">
            <a:spAutoFit/>
          </a:bodyPr>
          <a:lstStyle/>
          <a:p>
            <a:pPr algn="ctr"/>
            <a:r>
              <a:rPr lang="en-US" sz="2800" b="1" dirty="0">
                <a:latin typeface="Candara" panose="020E0502030303020204" pitchFamily="34" charset="0"/>
              </a:rPr>
              <a:t>NEEDS</a:t>
            </a:r>
          </a:p>
        </p:txBody>
      </p:sp>
    </p:spTree>
    <p:extLst>
      <p:ext uri="{BB962C8B-B14F-4D97-AF65-F5344CB8AC3E}">
        <p14:creationId xmlns:p14="http://schemas.microsoft.com/office/powerpoint/2010/main" val="39740337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03132" y="678612"/>
            <a:ext cx="9802434" cy="5725128"/>
          </a:xfrm>
          <a:prstGeom prst="rect">
            <a:avLst/>
          </a:prstGeom>
        </p:spPr>
      </p:pic>
      <p:sp>
        <p:nvSpPr>
          <p:cNvPr id="3" name="TextBox 2"/>
          <p:cNvSpPr txBox="1"/>
          <p:nvPr/>
        </p:nvSpPr>
        <p:spPr>
          <a:xfrm>
            <a:off x="1042766" y="2544462"/>
            <a:ext cx="5397422" cy="2215991"/>
          </a:xfrm>
          <a:prstGeom prst="rect">
            <a:avLst/>
          </a:prstGeom>
          <a:noFill/>
        </p:spPr>
        <p:txBody>
          <a:bodyPr wrap="square" rtlCol="0">
            <a:spAutoFit/>
          </a:bodyPr>
          <a:lstStyle/>
          <a:p>
            <a:r>
              <a:rPr lang="en-US" sz="5400" dirty="0">
                <a:latin typeface="Candara" panose="020E0502030303020204" pitchFamily="34" charset="0"/>
              </a:rPr>
              <a:t>Empathy </a:t>
            </a:r>
            <a:endParaRPr lang="en-US" sz="5400" dirty="0">
              <a:latin typeface="Candara" panose="020E0502030303020204" pitchFamily="34" charset="0"/>
              <a:sym typeface="Wingdings"/>
            </a:endParaRPr>
          </a:p>
          <a:p>
            <a:r>
              <a:rPr lang="en-US" sz="2800" dirty="0">
                <a:latin typeface="Candara" panose="020E0502030303020204" pitchFamily="34" charset="0"/>
                <a:sym typeface="Wingdings"/>
              </a:rPr>
              <a:t>How does tuning into another’s emotions change your perception/ feelings of the discussion?</a:t>
            </a:r>
            <a:endParaRPr lang="en-US" sz="2400" dirty="0">
              <a:latin typeface="Candara" panose="020E0502030303020204" pitchFamily="34" charset="0"/>
            </a:endParaRPr>
          </a:p>
        </p:txBody>
      </p:sp>
      <p:sp>
        <p:nvSpPr>
          <p:cNvPr id="4" name="TextBox 3"/>
          <p:cNvSpPr txBox="1"/>
          <p:nvPr/>
        </p:nvSpPr>
        <p:spPr>
          <a:xfrm>
            <a:off x="7299836" y="3175405"/>
            <a:ext cx="2046082" cy="954107"/>
          </a:xfrm>
          <a:prstGeom prst="rect">
            <a:avLst/>
          </a:prstGeom>
          <a:noFill/>
        </p:spPr>
        <p:txBody>
          <a:bodyPr wrap="square" rtlCol="0">
            <a:spAutoFit/>
          </a:bodyPr>
          <a:lstStyle/>
          <a:p>
            <a:pPr algn="ctr"/>
            <a:r>
              <a:rPr lang="en-US" sz="2800" dirty="0">
                <a:solidFill>
                  <a:schemeClr val="tx2">
                    <a:lumMod val="50000"/>
                  </a:schemeClr>
                </a:solidFill>
              </a:rPr>
              <a:t>emotional intelligence</a:t>
            </a:r>
          </a:p>
        </p:txBody>
      </p:sp>
      <p:sp>
        <p:nvSpPr>
          <p:cNvPr id="14" name="Oval 13">
            <a:extLst>
              <a:ext uri="{FF2B5EF4-FFF2-40B4-BE49-F238E27FC236}">
                <a16:creationId xmlns:a16="http://schemas.microsoft.com/office/drawing/2014/main" id="{36C3F3AE-7586-4B35-B73F-5084476D2005}"/>
              </a:ext>
            </a:extLst>
          </p:cNvPr>
          <p:cNvSpPr/>
          <p:nvPr/>
        </p:nvSpPr>
        <p:spPr>
          <a:xfrm>
            <a:off x="10521625" y="165681"/>
            <a:ext cx="1380046" cy="141049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EBFBE1B8-E91A-48F2-91E4-F89A309A9A3C}"/>
              </a:ext>
            </a:extLst>
          </p:cNvPr>
          <p:cNvSpPr txBox="1"/>
          <p:nvPr/>
        </p:nvSpPr>
        <p:spPr>
          <a:xfrm>
            <a:off x="10492417" y="497601"/>
            <a:ext cx="1497360" cy="646331"/>
          </a:xfrm>
          <a:prstGeom prst="rect">
            <a:avLst/>
          </a:prstGeom>
          <a:noFill/>
        </p:spPr>
        <p:txBody>
          <a:bodyPr wrap="square" rtlCol="0">
            <a:spAutoFit/>
          </a:bodyPr>
          <a:lstStyle/>
          <a:p>
            <a:pPr algn="ctr"/>
            <a:r>
              <a:rPr lang="en-US" dirty="0">
                <a:solidFill>
                  <a:schemeClr val="bg1"/>
                </a:solidFill>
              </a:rPr>
              <a:t>Social Awareness</a:t>
            </a:r>
          </a:p>
        </p:txBody>
      </p:sp>
    </p:spTree>
    <p:extLst>
      <p:ext uri="{BB962C8B-B14F-4D97-AF65-F5344CB8AC3E}">
        <p14:creationId xmlns:p14="http://schemas.microsoft.com/office/powerpoint/2010/main" val="9096001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342" name="Rectangle 80">
            <a:extLst>
              <a:ext uri="{FF2B5EF4-FFF2-40B4-BE49-F238E27FC236}">
                <a16:creationId xmlns:a16="http://schemas.microsoft.com/office/drawing/2014/main" id="{E45B1D5C-0827-4AF0-8186-11FC5A8B8B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02078D01-01DD-40E3-AC99-419F4556854E}"/>
              </a:ext>
            </a:extLst>
          </p:cNvPr>
          <p:cNvSpPr txBox="1"/>
          <p:nvPr/>
        </p:nvSpPr>
        <p:spPr>
          <a:xfrm>
            <a:off x="9267909" y="2023110"/>
            <a:ext cx="2469624" cy="2846070"/>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100" dirty="0">
                <a:latin typeface="Candara" panose="020E0502030303020204" pitchFamily="34" charset="0"/>
                <a:ea typeface="+mj-ea"/>
                <a:cs typeface="+mj-cs"/>
              </a:rPr>
              <a:t>For Reflection</a:t>
            </a:r>
          </a:p>
        </p:txBody>
      </p:sp>
      <p:sp>
        <p:nvSpPr>
          <p:cNvPr id="85" name="Rectangle 84">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433973" y="-827233"/>
            <a:ext cx="1715478" cy="85834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085" y="664308"/>
            <a:ext cx="8082632" cy="560034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90F533E9-6690-41A8-A372-4C6C622D0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950447" y="3392097"/>
            <a:ext cx="1719072"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5">
            <a:extLst>
              <a:ext uri="{FF2B5EF4-FFF2-40B4-BE49-F238E27FC236}">
                <a16:creationId xmlns:a16="http://schemas.microsoft.com/office/drawing/2014/main" id="{B0555636-282C-AAAB-85E7-84A52F707406}"/>
              </a:ext>
            </a:extLst>
          </p:cNvPr>
          <p:cNvSpPr txBox="1">
            <a:spLocks/>
          </p:cNvSpPr>
          <p:nvPr/>
        </p:nvSpPr>
        <p:spPr>
          <a:xfrm>
            <a:off x="952885" y="1670314"/>
            <a:ext cx="6677653" cy="411109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i="1" dirty="0">
                <a:latin typeface="Candara" panose="020E0502030303020204" pitchFamily="34" charset="0"/>
              </a:rPr>
              <a:t>To think about:</a:t>
            </a:r>
          </a:p>
          <a:p>
            <a:endParaRPr lang="en-US" sz="2800" i="1" dirty="0">
              <a:latin typeface="Candara" panose="020E0502030303020204" pitchFamily="34" charset="0"/>
            </a:endParaRPr>
          </a:p>
          <a:p>
            <a:pPr algn="ctr"/>
            <a:r>
              <a:rPr lang="en-US" dirty="0">
                <a:latin typeface="Candara" panose="020E0502030303020204" pitchFamily="34" charset="0"/>
              </a:rPr>
              <a:t>Who would benefit from more empathy from you?</a:t>
            </a:r>
            <a:br>
              <a:rPr lang="en-US" dirty="0">
                <a:latin typeface="Candara" panose="020E0502030303020204" pitchFamily="34" charset="0"/>
              </a:rPr>
            </a:br>
            <a:br>
              <a:rPr lang="en-US" dirty="0">
                <a:latin typeface="Candara" panose="020E0502030303020204" pitchFamily="34" charset="0"/>
              </a:rPr>
            </a:br>
            <a:r>
              <a:rPr lang="en-US" dirty="0">
                <a:latin typeface="Candara" panose="020E0502030303020204" pitchFamily="34" charset="0"/>
              </a:rPr>
              <a:t>How will you make that happen?</a:t>
            </a:r>
            <a:endParaRPr lang="en-US" dirty="0"/>
          </a:p>
        </p:txBody>
      </p:sp>
      <p:sp>
        <p:nvSpPr>
          <p:cNvPr id="4" name="Oval 3">
            <a:extLst>
              <a:ext uri="{FF2B5EF4-FFF2-40B4-BE49-F238E27FC236}">
                <a16:creationId xmlns:a16="http://schemas.microsoft.com/office/drawing/2014/main" id="{2EC79A02-E09A-17C1-3623-AA40311F55B5}"/>
              </a:ext>
            </a:extLst>
          </p:cNvPr>
          <p:cNvSpPr/>
          <p:nvPr/>
        </p:nvSpPr>
        <p:spPr>
          <a:xfrm>
            <a:off x="10298830" y="5069739"/>
            <a:ext cx="1380046" cy="141049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2FBDFCD-75C9-EB21-BCC3-FE196B3AE130}"/>
              </a:ext>
            </a:extLst>
          </p:cNvPr>
          <p:cNvSpPr txBox="1"/>
          <p:nvPr/>
        </p:nvSpPr>
        <p:spPr>
          <a:xfrm>
            <a:off x="10240173" y="5451821"/>
            <a:ext cx="1497360" cy="646331"/>
          </a:xfrm>
          <a:prstGeom prst="rect">
            <a:avLst/>
          </a:prstGeom>
          <a:noFill/>
        </p:spPr>
        <p:txBody>
          <a:bodyPr wrap="square" rtlCol="0">
            <a:spAutoFit/>
          </a:bodyPr>
          <a:lstStyle/>
          <a:p>
            <a:pPr algn="ctr"/>
            <a:r>
              <a:rPr lang="en-US" dirty="0">
                <a:solidFill>
                  <a:schemeClr val="bg1"/>
                </a:solidFill>
              </a:rPr>
              <a:t>Social Awareness</a:t>
            </a:r>
          </a:p>
        </p:txBody>
      </p:sp>
    </p:spTree>
    <p:extLst>
      <p:ext uri="{BB962C8B-B14F-4D97-AF65-F5344CB8AC3E}">
        <p14:creationId xmlns:p14="http://schemas.microsoft.com/office/powerpoint/2010/main" val="34540038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2"/>
          <p:cNvSpPr txBox="1">
            <a:spLocks noGrp="1"/>
          </p:cNvSpPr>
          <p:nvPr>
            <p:ph type="title"/>
          </p:nvPr>
        </p:nvSpPr>
        <p:spPr>
          <a:xfrm>
            <a:off x="645065" y="1463040"/>
            <a:ext cx="3796306" cy="2690949"/>
          </a:xfrm>
          <a:prstGeom prst="rect">
            <a:avLst/>
          </a:prstGeom>
        </p:spPr>
        <p:txBody>
          <a:bodyPr vert="horz" lIns="0" tIns="0" rIns="0" bIns="0" rtlCol="0" anchor="t">
            <a:normAutofit/>
          </a:bodyPr>
          <a:lstStyle/>
          <a:p>
            <a:pPr marL="9525"/>
            <a:r>
              <a:rPr lang="en-US" sz="3600" spc="-4" dirty="0">
                <a:latin typeface="Candara" panose="020E0502030303020204" pitchFamily="34" charset="0"/>
              </a:rPr>
              <a:t>Relationship management: making a</a:t>
            </a:r>
            <a:r>
              <a:rPr lang="en-US" sz="3600" spc="64" dirty="0">
                <a:latin typeface="Candara" panose="020E0502030303020204" pitchFamily="34" charset="0"/>
              </a:rPr>
              <a:t> </a:t>
            </a:r>
            <a:r>
              <a:rPr lang="en-US" sz="3600" dirty="0">
                <a:latin typeface="Candara" panose="020E0502030303020204" pitchFamily="34" charset="0"/>
              </a:rPr>
              <a:t>difference</a:t>
            </a:r>
          </a:p>
        </p:txBody>
      </p:sp>
      <p:grpSp>
        <p:nvGrpSpPr>
          <p:cNvPr id="28" name="Group 27">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29" name="Rectangle 28">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32" name="Rectangle 31">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ontent Placeholder 20"/>
          <p:cNvSpPr>
            <a:spLocks noGrp="1"/>
          </p:cNvSpPr>
          <p:nvPr>
            <p:ph idx="1"/>
          </p:nvPr>
        </p:nvSpPr>
        <p:spPr>
          <a:xfrm>
            <a:off x="5615162" y="859217"/>
            <a:ext cx="5542387" cy="5118346"/>
          </a:xfrm>
        </p:spPr>
        <p:txBody>
          <a:bodyPr anchor="t">
            <a:normAutofit/>
          </a:bodyPr>
          <a:lstStyle/>
          <a:p>
            <a:pPr marL="0" indent="0">
              <a:buNone/>
            </a:pPr>
            <a:endParaRPr lang="en-US" sz="1800" dirty="0">
              <a:latin typeface="Candara" panose="020E0502030303020204" pitchFamily="34" charset="0"/>
              <a:cs typeface="Arial"/>
            </a:endParaRPr>
          </a:p>
          <a:p>
            <a:pPr marL="0" indent="0">
              <a:buNone/>
            </a:pPr>
            <a:endParaRPr lang="en-US" sz="1800" dirty="0">
              <a:latin typeface="Candara" panose="020E0502030303020204" pitchFamily="34" charset="0"/>
              <a:cs typeface="Arial"/>
            </a:endParaRPr>
          </a:p>
          <a:p>
            <a:pPr marL="0" indent="0">
              <a:buNone/>
            </a:pPr>
            <a:endParaRPr lang="en-US" sz="1800" dirty="0">
              <a:latin typeface="Candara" panose="020E0502030303020204" pitchFamily="34" charset="0"/>
              <a:cs typeface="Arial"/>
            </a:endParaRPr>
          </a:p>
          <a:p>
            <a:pPr marL="0" indent="0">
              <a:buNone/>
            </a:pPr>
            <a:endParaRPr lang="en-US" sz="1800" dirty="0">
              <a:latin typeface="Candara" panose="020E0502030303020204" pitchFamily="34" charset="0"/>
              <a:cs typeface="Arial"/>
            </a:endParaRPr>
          </a:p>
          <a:p>
            <a:pPr marL="0" indent="0">
              <a:buNone/>
            </a:pPr>
            <a:endParaRPr lang="en-US" sz="1800" dirty="0">
              <a:latin typeface="Candara" panose="020E0502030303020204" pitchFamily="34" charset="0"/>
              <a:cs typeface="Arial"/>
            </a:endParaRPr>
          </a:p>
          <a:p>
            <a:pPr marL="0" indent="0">
              <a:buNone/>
            </a:pPr>
            <a:endParaRPr lang="en-US" sz="1800" dirty="0">
              <a:latin typeface="Candara" panose="020E0502030303020204" pitchFamily="34" charset="0"/>
              <a:cs typeface="Arial"/>
            </a:endParaRPr>
          </a:p>
          <a:p>
            <a:pPr marL="0" indent="0" algn="ctr">
              <a:buNone/>
            </a:pPr>
            <a:r>
              <a:rPr lang="en-US" dirty="0">
                <a:latin typeface="Candara" panose="020E0502030303020204" pitchFamily="34" charset="0"/>
                <a:cs typeface="Arial"/>
              </a:rPr>
              <a:t>How can you affect others’ emotions for good?</a:t>
            </a:r>
          </a:p>
        </p:txBody>
      </p:sp>
      <p:sp>
        <p:nvSpPr>
          <p:cNvPr id="27" name="Oval 26">
            <a:extLst>
              <a:ext uri="{FF2B5EF4-FFF2-40B4-BE49-F238E27FC236}">
                <a16:creationId xmlns:a16="http://schemas.microsoft.com/office/drawing/2014/main" id="{87AF7218-7CBC-4D22-99CC-BA391EAD97EE}"/>
              </a:ext>
            </a:extLst>
          </p:cNvPr>
          <p:cNvSpPr/>
          <p:nvPr/>
        </p:nvSpPr>
        <p:spPr>
          <a:xfrm>
            <a:off x="5644370" y="4630380"/>
            <a:ext cx="1380046" cy="141049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97B8AD9B-75A2-420B-9CC4-5C0EF5B7B97F}"/>
              </a:ext>
            </a:extLst>
          </p:cNvPr>
          <p:cNvSpPr txBox="1"/>
          <p:nvPr/>
        </p:nvSpPr>
        <p:spPr>
          <a:xfrm>
            <a:off x="5615162" y="4962300"/>
            <a:ext cx="1497360" cy="646331"/>
          </a:xfrm>
          <a:prstGeom prst="rect">
            <a:avLst/>
          </a:prstGeom>
          <a:noFill/>
        </p:spPr>
        <p:txBody>
          <a:bodyPr wrap="square" rtlCol="0">
            <a:spAutoFit/>
          </a:bodyPr>
          <a:lstStyle/>
          <a:p>
            <a:pPr algn="ctr"/>
            <a:r>
              <a:rPr lang="en-US" dirty="0">
                <a:solidFill>
                  <a:schemeClr val="bg1"/>
                </a:solidFill>
              </a:rPr>
              <a:t>Relationship Management</a:t>
            </a:r>
          </a:p>
        </p:txBody>
      </p:sp>
    </p:spTree>
    <p:extLst>
      <p:ext uri="{BB962C8B-B14F-4D97-AF65-F5344CB8AC3E}">
        <p14:creationId xmlns:p14="http://schemas.microsoft.com/office/powerpoint/2010/main" val="2022406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P spid="27" grpId="0" animBg="1"/>
      <p:bldP spid="3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8">
            <a:extLst>
              <a:ext uri="{FF2B5EF4-FFF2-40B4-BE49-F238E27FC236}">
                <a16:creationId xmlns:a16="http://schemas.microsoft.com/office/drawing/2014/main" id="{DCF72F19-1473-448C-AA14-0CB8AA374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688623" y="1560412"/>
            <a:ext cx="4171994" cy="3736540"/>
          </a:xfrm>
        </p:spPr>
        <p:txBody>
          <a:bodyPr vert="horz" lIns="91440" tIns="45720" rIns="91440" bIns="45720" rtlCol="0" anchor="b">
            <a:normAutofit/>
          </a:bodyPr>
          <a:lstStyle/>
          <a:p>
            <a:pPr algn="r"/>
            <a:r>
              <a:rPr lang="en-US" sz="2900" dirty="0">
                <a:latin typeface="Candara" panose="020E0502030303020204" pitchFamily="34" charset="0"/>
              </a:rPr>
              <a:t>“I've learned that people will forget what you said, people will forget what you did, but people will never forget how you made them feel.” </a:t>
            </a:r>
            <a:br>
              <a:rPr lang="en-US" sz="2900" dirty="0">
                <a:latin typeface="Candara" panose="020E0502030303020204" pitchFamily="34" charset="0"/>
              </a:rPr>
            </a:br>
            <a:r>
              <a:rPr lang="en-US" sz="2900" dirty="0">
                <a:latin typeface="Candara" panose="020E0502030303020204" pitchFamily="34" charset="0"/>
              </a:rPr>
              <a:t>- </a:t>
            </a:r>
            <a:r>
              <a:rPr lang="en-US" sz="2000" dirty="0">
                <a:latin typeface="Candara" panose="020E0502030303020204" pitchFamily="34" charset="0"/>
              </a:rPr>
              <a:t>Maya Angelou</a:t>
            </a:r>
            <a:br>
              <a:rPr lang="en-US" sz="2000" dirty="0">
                <a:latin typeface="Candara" panose="020E0502030303020204" pitchFamily="34" charset="0"/>
              </a:rPr>
            </a:br>
            <a:endParaRPr lang="en-US" sz="2900" dirty="0">
              <a:latin typeface="Candara" panose="020E0502030303020204" pitchFamily="34" charset="0"/>
            </a:endParaRPr>
          </a:p>
        </p:txBody>
      </p:sp>
      <p:grpSp>
        <p:nvGrpSpPr>
          <p:cNvPr id="21" name="Group 10">
            <a:extLst>
              <a:ext uri="{FF2B5EF4-FFF2-40B4-BE49-F238E27FC236}">
                <a16:creationId xmlns:a16="http://schemas.microsoft.com/office/drawing/2014/main" id="{3AF6A671-C637-4547-85F4-51B6D18813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416432" y="1"/>
            <a:ext cx="2446384" cy="5777808"/>
            <a:chOff x="329184" y="1"/>
            <a:chExt cx="524256" cy="5777808"/>
          </a:xfrm>
        </p:grpSpPr>
        <p:cxnSp>
          <p:nvCxnSpPr>
            <p:cNvPr id="22" name="Straight Connector 11">
              <a:extLst>
                <a:ext uri="{FF2B5EF4-FFF2-40B4-BE49-F238E27FC236}">
                  <a16:creationId xmlns:a16="http://schemas.microsoft.com/office/drawing/2014/main" id="{C575CF26-3D3C-4C5A-A2B7-00432016EF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1208"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3" name="Rectangle 12">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86598" y="269324"/>
            <a:ext cx="6116779" cy="620877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3503.jpg"/>
          <p:cNvPicPr>
            <a:picLocks noChangeAspect="1"/>
          </p:cNvPicPr>
          <p:nvPr/>
        </p:nvPicPr>
        <p:blipFill rotWithShape="1">
          <a:blip r:embed="rId3" cstate="print">
            <a:extLst>
              <a:ext uri="{28A0092B-C50C-407E-A947-70E740481C1C}">
                <a14:useLocalDpi xmlns:a14="http://schemas.microsoft.com/office/drawing/2010/main" val="0"/>
              </a:ext>
            </a:extLst>
          </a:blip>
          <a:srcRect t="1214" r="-1" b="4044"/>
          <a:stretch/>
        </p:blipFill>
        <p:spPr>
          <a:xfrm>
            <a:off x="5640572" y="557360"/>
            <a:ext cx="5608830" cy="5632704"/>
          </a:xfrm>
          <a:prstGeom prst="rect">
            <a:avLst/>
          </a:prstGeom>
        </p:spPr>
      </p:pic>
      <p:sp>
        <p:nvSpPr>
          <p:cNvPr id="17" name="Oval 16">
            <a:extLst>
              <a:ext uri="{FF2B5EF4-FFF2-40B4-BE49-F238E27FC236}">
                <a16:creationId xmlns:a16="http://schemas.microsoft.com/office/drawing/2014/main" id="{DBD83B3D-1BB3-4E28-9918-D671E7C208CB}"/>
              </a:ext>
            </a:extLst>
          </p:cNvPr>
          <p:cNvSpPr/>
          <p:nvPr/>
        </p:nvSpPr>
        <p:spPr>
          <a:xfrm>
            <a:off x="564573" y="4240166"/>
            <a:ext cx="1380046" cy="141049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4A53D5D-FCB1-41D9-B69D-41DBC17BF2B6}"/>
              </a:ext>
            </a:extLst>
          </p:cNvPr>
          <p:cNvSpPr txBox="1"/>
          <p:nvPr/>
        </p:nvSpPr>
        <p:spPr>
          <a:xfrm>
            <a:off x="535365" y="4572086"/>
            <a:ext cx="1497360" cy="646331"/>
          </a:xfrm>
          <a:prstGeom prst="rect">
            <a:avLst/>
          </a:prstGeom>
          <a:noFill/>
        </p:spPr>
        <p:txBody>
          <a:bodyPr wrap="square" rtlCol="0">
            <a:spAutoFit/>
          </a:bodyPr>
          <a:lstStyle/>
          <a:p>
            <a:pPr algn="ctr"/>
            <a:r>
              <a:rPr lang="en-US" dirty="0">
                <a:solidFill>
                  <a:schemeClr val="bg1"/>
                </a:solidFill>
              </a:rPr>
              <a:t>Relationship Management</a:t>
            </a:r>
          </a:p>
        </p:txBody>
      </p:sp>
    </p:spTree>
    <p:extLst>
      <p:ext uri="{BB962C8B-B14F-4D97-AF65-F5344CB8AC3E}">
        <p14:creationId xmlns:p14="http://schemas.microsoft.com/office/powerpoint/2010/main" val="3345626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342" name="Rectangle 80">
            <a:extLst>
              <a:ext uri="{FF2B5EF4-FFF2-40B4-BE49-F238E27FC236}">
                <a16:creationId xmlns:a16="http://schemas.microsoft.com/office/drawing/2014/main" id="{E45B1D5C-0827-4AF0-8186-11FC5A8B8B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02078D01-01DD-40E3-AC99-419F4556854E}"/>
              </a:ext>
            </a:extLst>
          </p:cNvPr>
          <p:cNvSpPr txBox="1"/>
          <p:nvPr/>
        </p:nvSpPr>
        <p:spPr>
          <a:xfrm>
            <a:off x="9267909" y="2023110"/>
            <a:ext cx="2469624" cy="2846070"/>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100" dirty="0">
                <a:latin typeface="Candara" panose="020E0502030303020204" pitchFamily="34" charset="0"/>
                <a:ea typeface="+mj-ea"/>
                <a:cs typeface="+mj-cs"/>
              </a:rPr>
              <a:t>What can you do TODAY to make someone feel good?</a:t>
            </a:r>
          </a:p>
        </p:txBody>
      </p:sp>
      <p:sp>
        <p:nvSpPr>
          <p:cNvPr id="85" name="Rectangle 84">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433973" y="-827233"/>
            <a:ext cx="1715478" cy="85834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085" y="664308"/>
            <a:ext cx="8082632" cy="560034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40" name="Picture 4" descr="How to Be Happy: 25 Habits to Help You Live a Happier Life">
            <a:extLst>
              <a:ext uri="{FF2B5EF4-FFF2-40B4-BE49-F238E27FC236}">
                <a16:creationId xmlns:a16="http://schemas.microsoft.com/office/drawing/2014/main" id="{F66A08FA-87A7-4DD1-88EE-0BB97AB757C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832" r="1" b="4832"/>
          <a:stretch/>
        </p:blipFill>
        <p:spPr bwMode="auto">
          <a:xfrm>
            <a:off x="545238" y="858525"/>
            <a:ext cx="7608304" cy="5211906"/>
          </a:xfrm>
          <a:prstGeom prst="rect">
            <a:avLst/>
          </a:prstGeom>
          <a:noFill/>
          <a:extLst>
            <a:ext uri="{909E8E84-426E-40DD-AFC4-6F175D3DCCD1}">
              <a14:hiddenFill xmlns:a14="http://schemas.microsoft.com/office/drawing/2010/main">
                <a:solidFill>
                  <a:srgbClr val="FFFFFF"/>
                </a:solidFill>
              </a14:hiddenFill>
            </a:ext>
          </a:extLst>
        </p:spPr>
      </p:pic>
      <p:sp>
        <p:nvSpPr>
          <p:cNvPr id="89" name="Rectangle 88">
            <a:extLst>
              <a:ext uri="{FF2B5EF4-FFF2-40B4-BE49-F238E27FC236}">
                <a16:creationId xmlns:a16="http://schemas.microsoft.com/office/drawing/2014/main" id="{90F533E9-6690-41A8-A372-4C6C622D0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950447" y="3392097"/>
            <a:ext cx="1719072"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0247D59-E126-4F26-9E08-D83CA8129170}"/>
              </a:ext>
            </a:extLst>
          </p:cNvPr>
          <p:cNvSpPr/>
          <p:nvPr/>
        </p:nvSpPr>
        <p:spPr>
          <a:xfrm>
            <a:off x="1130737" y="4322217"/>
            <a:ext cx="1380046" cy="141049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B4C3C7FE-A0EF-4D88-8F07-273672D8073B}"/>
              </a:ext>
            </a:extLst>
          </p:cNvPr>
          <p:cNvSpPr txBox="1"/>
          <p:nvPr/>
        </p:nvSpPr>
        <p:spPr>
          <a:xfrm>
            <a:off x="1101529" y="4654137"/>
            <a:ext cx="1497360" cy="646331"/>
          </a:xfrm>
          <a:prstGeom prst="rect">
            <a:avLst/>
          </a:prstGeom>
          <a:noFill/>
        </p:spPr>
        <p:txBody>
          <a:bodyPr wrap="square" rtlCol="0">
            <a:spAutoFit/>
          </a:bodyPr>
          <a:lstStyle/>
          <a:p>
            <a:pPr algn="ctr"/>
            <a:r>
              <a:rPr lang="en-US" dirty="0">
                <a:solidFill>
                  <a:schemeClr val="bg1"/>
                </a:solidFill>
              </a:rPr>
              <a:t>Relationship Management</a:t>
            </a:r>
          </a:p>
        </p:txBody>
      </p:sp>
    </p:spTree>
    <p:extLst>
      <p:ext uri="{BB962C8B-B14F-4D97-AF65-F5344CB8AC3E}">
        <p14:creationId xmlns:p14="http://schemas.microsoft.com/office/powerpoint/2010/main" val="1094546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iterate>
                                    <p:tmPct val="10000"/>
                                  </p:iterate>
                                  <p:childTnLst>
                                    <p:set>
                                      <p:cBhvr>
                                        <p:cTn id="6" dur="1" fill="hold">
                                          <p:stCondLst>
                                            <p:cond delay="0"/>
                                          </p:stCondLst>
                                        </p:cTn>
                                        <p:tgtEl>
                                          <p:spTgt spid="14340"/>
                                        </p:tgtEl>
                                        <p:attrNameLst>
                                          <p:attrName>style.visibility</p:attrName>
                                        </p:attrNameLst>
                                      </p:cBhvr>
                                      <p:to>
                                        <p:strVal val="visible"/>
                                      </p:to>
                                    </p:set>
                                    <p:animEffect transition="in" filter="fade">
                                      <p:cBhvr>
                                        <p:cTn id="7" dur="700"/>
                                        <p:tgtEl>
                                          <p:spTgt spid="14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6" name="Rectangle 135">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42" name="Title 1"/>
          <p:cNvSpPr>
            <a:spLocks noGrp="1"/>
          </p:cNvSpPr>
          <p:nvPr>
            <p:ph type="title"/>
          </p:nvPr>
        </p:nvSpPr>
        <p:spPr>
          <a:xfrm>
            <a:off x="808638" y="386930"/>
            <a:ext cx="9236700" cy="1188950"/>
          </a:xfrm>
        </p:spPr>
        <p:txBody>
          <a:bodyPr anchor="b">
            <a:normAutofit/>
          </a:bodyPr>
          <a:lstStyle/>
          <a:p>
            <a:r>
              <a:rPr lang="en-US" altLang="en-US" sz="5400">
                <a:latin typeface="Candara" panose="020E0502030303020204" pitchFamily="34" charset="0"/>
              </a:rPr>
              <a:t>Summary</a:t>
            </a:r>
          </a:p>
        </p:txBody>
      </p:sp>
      <p:grpSp>
        <p:nvGrpSpPr>
          <p:cNvPr id="138" name="Group 137">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39" name="Rectangle 138">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2" name="Rectangle 141">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491" name="Content Placeholder 2"/>
          <p:cNvSpPr>
            <a:spLocks noGrp="1"/>
          </p:cNvSpPr>
          <p:nvPr>
            <p:ph idx="1"/>
          </p:nvPr>
        </p:nvSpPr>
        <p:spPr>
          <a:xfrm>
            <a:off x="793660" y="2599509"/>
            <a:ext cx="8222324" cy="3435531"/>
          </a:xfrm>
        </p:spPr>
        <p:txBody>
          <a:bodyPr anchor="ctr">
            <a:normAutofit/>
          </a:bodyPr>
          <a:lstStyle/>
          <a:p>
            <a:pPr marL="681038" lvl="2" indent="-342900">
              <a:spcBef>
                <a:spcPct val="60000"/>
              </a:spcBef>
              <a:defRPr/>
            </a:pPr>
            <a:r>
              <a:rPr lang="en-US" sz="2400" dirty="0">
                <a:latin typeface="Candara" panose="020E0502030303020204" pitchFamily="34" charset="0"/>
              </a:rPr>
              <a:t>Emotional intelligence makes a difference.</a:t>
            </a:r>
          </a:p>
          <a:p>
            <a:pPr marL="681038" lvl="2" indent="-342900">
              <a:spcBef>
                <a:spcPct val="60000"/>
              </a:spcBef>
              <a:defRPr/>
            </a:pPr>
            <a:r>
              <a:rPr lang="en-US" sz="2400" dirty="0">
                <a:latin typeface="Candara" panose="020E0502030303020204" pitchFamily="34" charset="0"/>
              </a:rPr>
              <a:t>Awareness is the first step.</a:t>
            </a:r>
          </a:p>
          <a:p>
            <a:pPr marL="681038" lvl="2" indent="-342900">
              <a:spcBef>
                <a:spcPct val="60000"/>
              </a:spcBef>
              <a:defRPr/>
            </a:pPr>
            <a:r>
              <a:rPr lang="en-US" sz="2400" dirty="0">
                <a:latin typeface="Candara" panose="020E0502030303020204" pitchFamily="34" charset="0"/>
              </a:rPr>
              <a:t>Actively manage your emotions to increase your effectiveness – AND your resilience.</a:t>
            </a:r>
          </a:p>
          <a:p>
            <a:pPr marL="681038" lvl="2" indent="-342900">
              <a:spcBef>
                <a:spcPct val="60000"/>
              </a:spcBef>
              <a:defRPr/>
            </a:pPr>
            <a:r>
              <a:rPr lang="en-US" sz="2400" dirty="0">
                <a:latin typeface="Candara" panose="020E0502030303020204" pitchFamily="34" charset="0"/>
              </a:rPr>
              <a:t>Start with self, knowing emotions are contagious</a:t>
            </a:r>
          </a:p>
        </p:txBody>
      </p:sp>
      <p:pic>
        <p:nvPicPr>
          <p:cNvPr id="10" name="Picture 2">
            <a:extLst>
              <a:ext uri="{FF2B5EF4-FFF2-40B4-BE49-F238E27FC236}">
                <a16:creationId xmlns:a16="http://schemas.microsoft.com/office/drawing/2014/main" id="{7111A2B4-AFFD-43D7-92E5-918702D68E0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27044" y="635"/>
            <a:ext cx="1571296" cy="68573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978867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20" name="Rectangle 8">
            <a:extLst>
              <a:ext uri="{FF2B5EF4-FFF2-40B4-BE49-F238E27FC236}">
                <a16:creationId xmlns:a16="http://schemas.microsoft.com/office/drawing/2014/main" id="{DCF72F19-1473-448C-AA14-0CB8AA374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688623" y="1560412"/>
            <a:ext cx="4171994" cy="3736540"/>
          </a:xfrm>
        </p:spPr>
        <p:txBody>
          <a:bodyPr vert="horz" lIns="91440" tIns="45720" rIns="91440" bIns="45720" rtlCol="0" anchor="ctr">
            <a:normAutofit/>
          </a:bodyPr>
          <a:lstStyle/>
          <a:p>
            <a:r>
              <a:rPr lang="en-US" sz="2800" dirty="0">
                <a:latin typeface="Candara" panose="020E0502030303020204" pitchFamily="34" charset="0"/>
              </a:rPr>
              <a:t>At this point, you might be thinking:</a:t>
            </a:r>
            <a:br>
              <a:rPr lang="en-US" sz="2800" dirty="0">
                <a:latin typeface="Candara" panose="020E0502030303020204" pitchFamily="34" charset="0"/>
              </a:rPr>
            </a:br>
            <a:br>
              <a:rPr lang="en-US" sz="2800" dirty="0">
                <a:latin typeface="Candara" panose="020E0502030303020204" pitchFamily="34" charset="0"/>
              </a:rPr>
            </a:br>
            <a:r>
              <a:rPr lang="en-US" sz="2800" i="1" dirty="0">
                <a:latin typeface="Candara" panose="020E0502030303020204" pitchFamily="34" charset="0"/>
              </a:rPr>
              <a:t>Hm…. This EI is pretty good stuff. </a:t>
            </a:r>
            <a:br>
              <a:rPr lang="en-US" sz="2800" i="1" dirty="0">
                <a:latin typeface="Candara" panose="020E0502030303020204" pitchFamily="34" charset="0"/>
              </a:rPr>
            </a:br>
            <a:r>
              <a:rPr lang="en-US" sz="2400" i="1" dirty="0">
                <a:latin typeface="Candara" panose="020E0502030303020204" pitchFamily="34" charset="0"/>
              </a:rPr>
              <a:t>- Where can I get some?</a:t>
            </a:r>
            <a:br>
              <a:rPr lang="en-US" sz="2400" i="1" dirty="0">
                <a:latin typeface="Candara" panose="020E0502030303020204" pitchFamily="34" charset="0"/>
              </a:rPr>
            </a:br>
            <a:r>
              <a:rPr lang="en-US" sz="2400" i="1" dirty="0">
                <a:latin typeface="Candara" panose="020E0502030303020204" pitchFamily="34" charset="0"/>
              </a:rPr>
              <a:t>- How can I help my employees get more of this?</a:t>
            </a:r>
            <a:endParaRPr lang="en-US" sz="3600" i="1" dirty="0">
              <a:latin typeface="Candara" panose="020E0502030303020204" pitchFamily="34" charset="0"/>
            </a:endParaRPr>
          </a:p>
        </p:txBody>
      </p:sp>
      <p:grpSp>
        <p:nvGrpSpPr>
          <p:cNvPr id="21" name="Group 10">
            <a:extLst>
              <a:ext uri="{FF2B5EF4-FFF2-40B4-BE49-F238E27FC236}">
                <a16:creationId xmlns:a16="http://schemas.microsoft.com/office/drawing/2014/main" id="{3AF6A671-C637-4547-85F4-51B6D18813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416432" y="1"/>
            <a:ext cx="2446384" cy="5777808"/>
            <a:chOff x="329184" y="1"/>
            <a:chExt cx="524256" cy="5777808"/>
          </a:xfrm>
        </p:grpSpPr>
        <p:cxnSp>
          <p:nvCxnSpPr>
            <p:cNvPr id="22" name="Straight Connector 11">
              <a:extLst>
                <a:ext uri="{FF2B5EF4-FFF2-40B4-BE49-F238E27FC236}">
                  <a16:creationId xmlns:a16="http://schemas.microsoft.com/office/drawing/2014/main" id="{C575CF26-3D3C-4C5A-A2B7-00432016EF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1208"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3" name="Rectangle 12">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86598" y="269324"/>
            <a:ext cx="6116779" cy="620877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0" name="Picture 6" descr="Learning How to Ask Questions Again – College Rebellion">
            <a:extLst>
              <a:ext uri="{FF2B5EF4-FFF2-40B4-BE49-F238E27FC236}">
                <a16:creationId xmlns:a16="http://schemas.microsoft.com/office/drawing/2014/main" id="{0B7BBC5E-9BEC-44B5-B609-605B0FED14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1904" y="1271209"/>
            <a:ext cx="5857686" cy="38270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200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8" name="Arc 37">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C323B67-78CD-9E98-5624-F59F7638D83B}"/>
              </a:ext>
            </a:extLst>
          </p:cNvPr>
          <p:cNvSpPr>
            <a:spLocks noGrp="1"/>
          </p:cNvSpPr>
          <p:nvPr>
            <p:ph type="title"/>
          </p:nvPr>
        </p:nvSpPr>
        <p:spPr>
          <a:xfrm>
            <a:off x="5894962" y="479493"/>
            <a:ext cx="5458838" cy="1325563"/>
          </a:xfrm>
        </p:spPr>
        <p:txBody>
          <a:bodyPr>
            <a:normAutofit/>
          </a:bodyPr>
          <a:lstStyle/>
          <a:p>
            <a:r>
              <a:rPr lang="en-US">
                <a:latin typeface="Candara" panose="020E0502030303020204" pitchFamily="34" charset="0"/>
              </a:rPr>
              <a:t>Emotions as Currents</a:t>
            </a:r>
          </a:p>
        </p:txBody>
      </p:sp>
      <p:sp>
        <p:nvSpPr>
          <p:cNvPr id="40" name="Freeform: Shape 39">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Picture 6">
            <a:extLst>
              <a:ext uri="{FF2B5EF4-FFF2-40B4-BE49-F238E27FC236}">
                <a16:creationId xmlns:a16="http://schemas.microsoft.com/office/drawing/2014/main" id="{5F9552C8-9A45-8E75-CBF2-218FD74C467A}"/>
              </a:ext>
            </a:extLst>
          </p:cNvPr>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Effect>
                      <a14:brightnessContrast contrast="-40000"/>
                    </a14:imgEffect>
                  </a14:imgLayer>
                </a14:imgProps>
              </a:ext>
            </a:extLst>
          </a:blip>
          <a:stretch>
            <a:fillRect/>
          </a:stretch>
        </p:blipFill>
        <p:spPr>
          <a:xfrm>
            <a:off x="218062" y="1142274"/>
            <a:ext cx="5458838" cy="4726511"/>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 name="Content Placeholder 2">
            <a:extLst>
              <a:ext uri="{FF2B5EF4-FFF2-40B4-BE49-F238E27FC236}">
                <a16:creationId xmlns:a16="http://schemas.microsoft.com/office/drawing/2014/main" id="{C8D38121-3E40-8768-6E05-18196D193FAE}"/>
              </a:ext>
            </a:extLst>
          </p:cNvPr>
          <p:cNvSpPr>
            <a:spLocks noGrp="1"/>
          </p:cNvSpPr>
          <p:nvPr>
            <p:ph idx="1"/>
          </p:nvPr>
        </p:nvSpPr>
        <p:spPr>
          <a:xfrm>
            <a:off x="5894962" y="1984443"/>
            <a:ext cx="5458838" cy="4192520"/>
          </a:xfrm>
        </p:spPr>
        <p:txBody>
          <a:bodyPr>
            <a:normAutofit/>
          </a:bodyPr>
          <a:lstStyle/>
          <a:p>
            <a:pPr marL="962406" lvl="1" indent="-514350"/>
            <a:r>
              <a:rPr lang="en-US" sz="2800" dirty="0">
                <a:latin typeface="Candara" panose="020E0502030303020204" pitchFamily="34" charset="0"/>
              </a:rPr>
              <a:t>20,000 waves of emotions per day</a:t>
            </a:r>
          </a:p>
          <a:p>
            <a:pPr marL="962406" lvl="1" indent="-514350"/>
            <a:r>
              <a:rPr lang="en-US" sz="2800" dirty="0">
                <a:latin typeface="Candara" panose="020E0502030303020204" pitchFamily="34" charset="0"/>
              </a:rPr>
              <a:t>warning: </a:t>
            </a:r>
            <a:r>
              <a:rPr lang="en-US" sz="2800" dirty="0">
                <a:highlight>
                  <a:srgbClr val="FFFF00"/>
                </a:highlight>
                <a:latin typeface="Candara" panose="020E0502030303020204" pitchFamily="34" charset="0"/>
              </a:rPr>
              <a:t>emotions are highly contagious!</a:t>
            </a:r>
          </a:p>
          <a:p>
            <a:pPr marL="962406" lvl="1" indent="-514350"/>
            <a:r>
              <a:rPr lang="en-US" sz="2800" dirty="0">
                <a:latin typeface="Candara" panose="020E0502030303020204" pitchFamily="34" charset="0"/>
              </a:rPr>
              <a:t>we ignore them or notice them</a:t>
            </a:r>
          </a:p>
          <a:p>
            <a:pPr marL="962406" lvl="1" indent="-514350"/>
            <a:r>
              <a:rPr lang="en-US" sz="2800" dirty="0">
                <a:latin typeface="Candara" panose="020E0502030303020204" pitchFamily="34" charset="0"/>
              </a:rPr>
              <a:t>we suppress or manage them </a:t>
            </a:r>
          </a:p>
          <a:p>
            <a:pPr marL="448056" lvl="1" indent="0">
              <a:buFont typeface="Arial" panose="020B0604020202020204" pitchFamily="34" charset="0"/>
              <a:buNone/>
            </a:pPr>
            <a:endParaRPr lang="en-US" sz="2800" dirty="0">
              <a:latin typeface="Candara" panose="020E0502030303020204" pitchFamily="34" charset="0"/>
            </a:endParaRPr>
          </a:p>
        </p:txBody>
      </p:sp>
    </p:spTree>
    <p:extLst>
      <p:ext uri="{BB962C8B-B14F-4D97-AF65-F5344CB8AC3E}">
        <p14:creationId xmlns:p14="http://schemas.microsoft.com/office/powerpoint/2010/main" val="38558473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C4B24C7E-2D5E-4C4E-9CD5-D61F243C9D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99072643-A0EC-42FB-B66A-24C0E6FFDC9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 y="1846371"/>
            <a:ext cx="12048829" cy="3165257"/>
            <a:chOff x="143163" y="5763486"/>
            <a:chExt cx="12048829" cy="739555"/>
          </a:xfrm>
        </p:grpSpPr>
        <p:sp>
          <p:nvSpPr>
            <p:cNvPr id="29" name="Rectangle 28">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45065" y="5763486"/>
              <a:ext cx="11546927"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a:extLst>
                <a:ext uri="{FF2B5EF4-FFF2-40B4-BE49-F238E27FC236}">
                  <a16:creationId xmlns:a16="http://schemas.microsoft.com/office/drawing/2014/main" id="{5FB1B595-4E0E-4913-822E-EB9B401637E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434108" y="5763486"/>
              <a:ext cx="1" cy="739555"/>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33" name="Rectangle 32">
            <a:extLst>
              <a:ext uri="{FF2B5EF4-FFF2-40B4-BE49-F238E27FC236}">
                <a16:creationId xmlns:a16="http://schemas.microsoft.com/office/drawing/2014/main" id="{3C48EA58-53D6-4E4A-9BDB-087D34617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0752" y="389517"/>
            <a:ext cx="6686629" cy="60586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C5596C8F-5682-459C-8BF1-4EC23F2B1AE2}"/>
              </a:ext>
            </a:extLst>
          </p:cNvPr>
          <p:cNvSpPr>
            <a:spLocks noGrp="1"/>
          </p:cNvSpPr>
          <p:nvPr>
            <p:ph type="title"/>
          </p:nvPr>
        </p:nvSpPr>
        <p:spPr>
          <a:xfrm>
            <a:off x="955964" y="968432"/>
            <a:ext cx="5597236" cy="4921136"/>
          </a:xfrm>
        </p:spPr>
        <p:txBody>
          <a:bodyPr vert="horz" lIns="91440" tIns="45720" rIns="91440" bIns="45720" rtlCol="0" anchor="ctr">
            <a:normAutofit/>
          </a:bodyPr>
          <a:lstStyle/>
          <a:p>
            <a:r>
              <a:rPr lang="en-US" kern="1200" dirty="0">
                <a:solidFill>
                  <a:schemeClr val="tx1"/>
                </a:solidFill>
                <a:latin typeface="Avenir Book" panose="02000503020000020003"/>
              </a:rPr>
              <a:t>Master of Business Leadership and Innovation</a:t>
            </a:r>
          </a:p>
        </p:txBody>
      </p:sp>
      <p:pic>
        <p:nvPicPr>
          <p:cNvPr id="3" name="Picture 2" descr="A picture containing logo&#10;&#10;Description automatically generated">
            <a:extLst>
              <a:ext uri="{FF2B5EF4-FFF2-40B4-BE49-F238E27FC236}">
                <a16:creationId xmlns:a16="http://schemas.microsoft.com/office/drawing/2014/main" id="{3F5AEECF-E54A-45B5-BF94-F973AE63CD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94511" y="2352674"/>
            <a:ext cx="2065283" cy="2065283"/>
          </a:xfrm>
          <a:prstGeom prst="rect">
            <a:avLst/>
          </a:prstGeom>
        </p:spPr>
      </p:pic>
    </p:spTree>
    <p:extLst>
      <p:ext uri="{BB962C8B-B14F-4D97-AF65-F5344CB8AC3E}">
        <p14:creationId xmlns:p14="http://schemas.microsoft.com/office/powerpoint/2010/main" val="41562615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43631" y="809898"/>
            <a:ext cx="9942716" cy="1554480"/>
          </a:xfrm>
        </p:spPr>
        <p:txBody>
          <a:bodyPr anchor="ctr">
            <a:normAutofit/>
          </a:bodyPr>
          <a:lstStyle/>
          <a:p>
            <a:r>
              <a:rPr lang="en-US" sz="4800" dirty="0">
                <a:latin typeface="Avenir Book" panose="02000503020000020003"/>
              </a:rPr>
              <a:t>Outcomes for participants</a:t>
            </a:r>
          </a:p>
        </p:txBody>
      </p:sp>
      <p:sp>
        <p:nvSpPr>
          <p:cNvPr id="3" name="Content Placeholder 2"/>
          <p:cNvSpPr>
            <a:spLocks noGrp="1"/>
          </p:cNvSpPr>
          <p:nvPr>
            <p:ph idx="1"/>
          </p:nvPr>
        </p:nvSpPr>
        <p:spPr>
          <a:xfrm>
            <a:off x="1045028" y="3017522"/>
            <a:ext cx="10308772" cy="3124658"/>
          </a:xfrm>
        </p:spPr>
        <p:txBody>
          <a:bodyPr anchor="ctr">
            <a:normAutofit/>
          </a:bodyPr>
          <a:lstStyle/>
          <a:p>
            <a:r>
              <a:rPr lang="en-US" sz="2400" dirty="0">
                <a:latin typeface="Avenir Book" panose="02000503020000020003" pitchFamily="2" charset="0"/>
              </a:rPr>
              <a:t>Newfound mastery of leadership skills – of self, other individuals, teams, and orgs</a:t>
            </a:r>
          </a:p>
          <a:p>
            <a:r>
              <a:rPr lang="en-US" sz="2400" dirty="0">
                <a:latin typeface="Avenir Book" panose="02000503020000020003" pitchFamily="2" charset="0"/>
              </a:rPr>
              <a:t>Command of an innovation mindset</a:t>
            </a:r>
          </a:p>
          <a:p>
            <a:r>
              <a:rPr lang="en-US" sz="2400" dirty="0">
                <a:latin typeface="Avenir Book" panose="02000503020000020003" pitchFamily="2" charset="0"/>
              </a:rPr>
              <a:t>Comfort with general business knowledge (accounting, finance, project mgt)</a:t>
            </a:r>
          </a:p>
          <a:p>
            <a:r>
              <a:rPr lang="en-US" sz="2400" dirty="0">
                <a:latin typeface="Avenir Book" panose="02000503020000020003" pitchFamily="2" charset="0"/>
              </a:rPr>
              <a:t>Cross-cultural perspective from international travel</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62997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pic>
        <p:nvPicPr>
          <p:cNvPr id="7" name="Content Placeholder 6" descr="A person in a suit and tie&#10;&#10;Description automatically generated with medium confidence">
            <a:extLst>
              <a:ext uri="{FF2B5EF4-FFF2-40B4-BE49-F238E27FC236}">
                <a16:creationId xmlns:a16="http://schemas.microsoft.com/office/drawing/2014/main" id="{70750192-E9D4-4450-A3D7-6CD42A6562D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64835" y="643466"/>
            <a:ext cx="10662329" cy="5571067"/>
          </a:xfrm>
          <a:prstGeom prst="rect">
            <a:avLst/>
          </a:prstGeom>
        </p:spPr>
      </p:pic>
      <p:sp>
        <p:nvSpPr>
          <p:cNvPr id="3" name="Flowchart: Process 2">
            <a:extLst>
              <a:ext uri="{FF2B5EF4-FFF2-40B4-BE49-F238E27FC236}">
                <a16:creationId xmlns:a16="http://schemas.microsoft.com/office/drawing/2014/main" id="{225E3E63-58A2-A87C-22AB-47775B94CE59}"/>
              </a:ext>
            </a:extLst>
          </p:cNvPr>
          <p:cNvSpPr/>
          <p:nvPr/>
        </p:nvSpPr>
        <p:spPr>
          <a:xfrm>
            <a:off x="10246290" y="5636712"/>
            <a:ext cx="1180874" cy="225469"/>
          </a:xfrm>
          <a:prstGeom prst="flowChartProces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261204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14342" name="Rectangle 80">
            <a:extLst>
              <a:ext uri="{FF2B5EF4-FFF2-40B4-BE49-F238E27FC236}">
                <a16:creationId xmlns:a16="http://schemas.microsoft.com/office/drawing/2014/main" id="{E45B1D5C-0827-4AF0-8186-11FC5A8B8B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02078D01-01DD-40E3-AC99-419F4556854E}"/>
              </a:ext>
            </a:extLst>
          </p:cNvPr>
          <p:cNvSpPr txBox="1"/>
          <p:nvPr/>
        </p:nvSpPr>
        <p:spPr>
          <a:xfrm>
            <a:off x="9267909" y="2023110"/>
            <a:ext cx="2469624" cy="2846070"/>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600" dirty="0">
                <a:latin typeface="Avenir Book" panose="02000503020000020003"/>
                <a:ea typeface="+mj-ea"/>
                <a:cs typeface="+mj-cs"/>
              </a:rPr>
              <a:t>Program Content</a:t>
            </a:r>
          </a:p>
        </p:txBody>
      </p:sp>
      <p:sp>
        <p:nvSpPr>
          <p:cNvPr id="85" name="Rectangle 84">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433973" y="-827233"/>
            <a:ext cx="1715478" cy="85834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085" y="664308"/>
            <a:ext cx="8082632" cy="560034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90F533E9-6690-41A8-A372-4C6C622D0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950447" y="3392097"/>
            <a:ext cx="1719072"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ECF21B1F-228E-43C5-90C5-E12E77BB6A57}"/>
              </a:ext>
            </a:extLst>
          </p:cNvPr>
          <p:cNvSpPr txBox="1"/>
          <p:nvPr/>
        </p:nvSpPr>
        <p:spPr>
          <a:xfrm>
            <a:off x="659214" y="1073110"/>
            <a:ext cx="7390589" cy="4924425"/>
          </a:xfrm>
          <a:prstGeom prst="rect">
            <a:avLst/>
          </a:prstGeom>
          <a:noFill/>
        </p:spPr>
        <p:txBody>
          <a:bodyPr wrap="square">
            <a:spAutoFit/>
          </a:bodyPr>
          <a:lstStyle/>
          <a:p>
            <a:pPr marL="285750" indent="-285750">
              <a:spcBef>
                <a:spcPts val="600"/>
              </a:spcBef>
              <a:buFont typeface="Wingdings" panose="05000000000000000000" pitchFamily="2" charset="2"/>
              <a:buChar char="ü"/>
            </a:pPr>
            <a:r>
              <a:rPr lang="en-US" sz="2400" dirty="0">
                <a:latin typeface="Avenir Book"/>
              </a:rPr>
              <a:t>Leadership</a:t>
            </a:r>
          </a:p>
          <a:p>
            <a:pPr marL="285750" indent="-285750">
              <a:spcBef>
                <a:spcPts val="600"/>
              </a:spcBef>
              <a:buFont typeface="Wingdings" panose="05000000000000000000" pitchFamily="2" charset="2"/>
              <a:buChar char="ü"/>
            </a:pPr>
            <a:r>
              <a:rPr lang="en-US" sz="2400" dirty="0">
                <a:latin typeface="Avenir Book"/>
              </a:rPr>
              <a:t>Leading Teams</a:t>
            </a:r>
          </a:p>
          <a:p>
            <a:pPr marL="285750" indent="-285750">
              <a:spcBef>
                <a:spcPts val="600"/>
              </a:spcBef>
              <a:buFont typeface="Wingdings" panose="05000000000000000000" pitchFamily="2" charset="2"/>
              <a:buChar char="ü"/>
            </a:pPr>
            <a:r>
              <a:rPr lang="en-US" sz="2400" dirty="0">
                <a:latin typeface="Avenir Book"/>
              </a:rPr>
              <a:t>Creating High Performing Organizations</a:t>
            </a:r>
          </a:p>
          <a:p>
            <a:pPr marL="285750" indent="-285750">
              <a:spcBef>
                <a:spcPts val="600"/>
              </a:spcBef>
              <a:buFont typeface="Wingdings" panose="05000000000000000000" pitchFamily="2" charset="2"/>
              <a:buChar char="ü"/>
            </a:pPr>
            <a:r>
              <a:rPr lang="en-US" sz="2400" dirty="0">
                <a:latin typeface="Avenir Book"/>
              </a:rPr>
              <a:t>Global Leadership</a:t>
            </a:r>
          </a:p>
          <a:p>
            <a:pPr marL="285750" indent="-285750">
              <a:spcBef>
                <a:spcPts val="600"/>
              </a:spcBef>
              <a:buFont typeface="Wingdings" panose="05000000000000000000" pitchFamily="2" charset="2"/>
              <a:buChar char="ü"/>
            </a:pPr>
            <a:r>
              <a:rPr lang="en-US" sz="2400" dirty="0">
                <a:latin typeface="Avenir Book"/>
              </a:rPr>
              <a:t>Organizational Consultation</a:t>
            </a:r>
          </a:p>
          <a:p>
            <a:pPr marL="285750" indent="-285750">
              <a:spcBef>
                <a:spcPts val="600"/>
              </a:spcBef>
              <a:buFont typeface="Wingdings" panose="05000000000000000000" pitchFamily="2" charset="2"/>
              <a:buChar char="ü"/>
            </a:pPr>
            <a:r>
              <a:rPr lang="en-US" sz="2400" dirty="0">
                <a:latin typeface="Avenir Book"/>
              </a:rPr>
              <a:t>Strategy Development</a:t>
            </a:r>
          </a:p>
          <a:p>
            <a:pPr marL="285750" indent="-285750">
              <a:spcBef>
                <a:spcPts val="600"/>
              </a:spcBef>
              <a:buFont typeface="Wingdings" panose="05000000000000000000" pitchFamily="2" charset="2"/>
              <a:buChar char="ü"/>
            </a:pPr>
            <a:r>
              <a:rPr lang="en-US" sz="2400" dirty="0">
                <a:latin typeface="Avenir Book"/>
              </a:rPr>
              <a:t>Public Engagement</a:t>
            </a:r>
          </a:p>
          <a:p>
            <a:pPr marL="285750" indent="-285750">
              <a:spcBef>
                <a:spcPts val="600"/>
              </a:spcBef>
              <a:buFont typeface="Wingdings" panose="05000000000000000000" pitchFamily="2" charset="2"/>
              <a:buChar char="ü"/>
            </a:pPr>
            <a:r>
              <a:rPr lang="en-US" sz="2400" dirty="0">
                <a:latin typeface="Avenir Book"/>
              </a:rPr>
              <a:t>Managing Change</a:t>
            </a:r>
          </a:p>
          <a:p>
            <a:pPr marL="285750" indent="-285750">
              <a:spcBef>
                <a:spcPts val="600"/>
              </a:spcBef>
              <a:buFont typeface="Wingdings" panose="05000000000000000000" pitchFamily="2" charset="2"/>
              <a:buChar char="ü"/>
            </a:pPr>
            <a:r>
              <a:rPr lang="en-US" sz="2400" dirty="0">
                <a:latin typeface="Avenir Book"/>
              </a:rPr>
              <a:t>Driving Innovation</a:t>
            </a:r>
          </a:p>
          <a:p>
            <a:pPr marL="285750" indent="-285750">
              <a:spcBef>
                <a:spcPts val="600"/>
              </a:spcBef>
              <a:buFont typeface="Wingdings" panose="05000000000000000000" pitchFamily="2" charset="2"/>
              <a:buChar char="ü"/>
            </a:pPr>
            <a:r>
              <a:rPr lang="en-US" sz="2400" dirty="0">
                <a:latin typeface="Avenir Book"/>
              </a:rPr>
              <a:t>Research methods</a:t>
            </a:r>
          </a:p>
          <a:p>
            <a:pPr marL="285750" indent="-285750">
              <a:spcBef>
                <a:spcPts val="600"/>
              </a:spcBef>
              <a:buFont typeface="Wingdings" panose="05000000000000000000" pitchFamily="2" charset="2"/>
              <a:buChar char="ü"/>
            </a:pPr>
            <a:r>
              <a:rPr lang="en-US" sz="2400" dirty="0">
                <a:latin typeface="Avenir Book"/>
              </a:rPr>
              <a:t>Accounting, Finance, Project Management</a:t>
            </a:r>
          </a:p>
        </p:txBody>
      </p:sp>
    </p:spTree>
    <p:extLst>
      <p:ext uri="{BB962C8B-B14F-4D97-AF65-F5344CB8AC3E}">
        <p14:creationId xmlns:p14="http://schemas.microsoft.com/office/powerpoint/2010/main" val="185502962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43631" y="809898"/>
            <a:ext cx="9942716" cy="1554480"/>
          </a:xfrm>
        </p:spPr>
        <p:txBody>
          <a:bodyPr anchor="ctr">
            <a:normAutofit/>
          </a:bodyPr>
          <a:lstStyle/>
          <a:p>
            <a:r>
              <a:rPr lang="en-US" sz="4800">
                <a:latin typeface="Avenir Medium" panose="02000603020000020003" pitchFamily="2" charset="0"/>
              </a:rPr>
              <a:t>Admission Requirements</a:t>
            </a:r>
          </a:p>
        </p:txBody>
      </p:sp>
      <p:sp>
        <p:nvSpPr>
          <p:cNvPr id="3" name="Content Placeholder 2"/>
          <p:cNvSpPr>
            <a:spLocks noGrp="1"/>
          </p:cNvSpPr>
          <p:nvPr>
            <p:ph idx="1"/>
          </p:nvPr>
        </p:nvSpPr>
        <p:spPr>
          <a:xfrm>
            <a:off x="1045028" y="2704015"/>
            <a:ext cx="9941319" cy="3637606"/>
          </a:xfrm>
        </p:spPr>
        <p:txBody>
          <a:bodyPr anchor="ctr">
            <a:normAutofit/>
          </a:bodyPr>
          <a:lstStyle/>
          <a:p>
            <a:r>
              <a:rPr lang="en-US" sz="2000" dirty="0">
                <a:latin typeface="Avenir Book" panose="02000503020000020003" pitchFamily="2" charset="0"/>
              </a:rPr>
              <a:t>Online Application and Fee</a:t>
            </a:r>
          </a:p>
          <a:p>
            <a:r>
              <a:rPr lang="en-US" sz="2000" dirty="0">
                <a:latin typeface="Avenir Book" panose="02000503020000020003" pitchFamily="2" charset="0"/>
              </a:rPr>
              <a:t>Current Resume</a:t>
            </a:r>
          </a:p>
          <a:p>
            <a:r>
              <a:rPr lang="en-US" sz="2000" dirty="0">
                <a:latin typeface="Avenir Book" panose="02000503020000020003" pitchFamily="2" charset="0"/>
              </a:rPr>
              <a:t>Official Transcripts - Undergraduate GPA of 2.5 or higher</a:t>
            </a:r>
          </a:p>
          <a:p>
            <a:r>
              <a:rPr lang="en-US" sz="2000" dirty="0">
                <a:latin typeface="Avenir Book" panose="02000503020000020003" pitchFamily="2" charset="0"/>
              </a:rPr>
              <a:t>3+ years of professional leadership experience</a:t>
            </a:r>
          </a:p>
          <a:p>
            <a:r>
              <a:rPr lang="en-US" sz="2000" dirty="0">
                <a:latin typeface="Avenir Book" panose="02000503020000020003" pitchFamily="2" charset="0"/>
              </a:rPr>
              <a:t>Full time employment</a:t>
            </a:r>
          </a:p>
          <a:p>
            <a:r>
              <a:rPr lang="en-US" sz="2000" dirty="0">
                <a:latin typeface="Avenir Book" panose="02000503020000020003" pitchFamily="2" charset="0"/>
              </a:rPr>
              <a:t>Personal Leadership Growth Essay</a:t>
            </a:r>
          </a:p>
          <a:p>
            <a:r>
              <a:rPr lang="en-US" sz="2000" dirty="0">
                <a:latin typeface="Avenir Book" panose="02000503020000020003" pitchFamily="2" charset="0"/>
              </a:rPr>
              <a:t>2 letters of recommendation, 1 of which must be from your direct administrator</a:t>
            </a:r>
          </a:p>
          <a:p>
            <a:r>
              <a:rPr lang="en-US" sz="2000" dirty="0">
                <a:latin typeface="Avenir Book" panose="02000503020000020003" pitchFamily="2" charset="0"/>
              </a:rPr>
              <a:t>Admission Interview</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035373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person in a suit&#10;&#10;Description automatically generated with low confidence">
            <a:extLst>
              <a:ext uri="{FF2B5EF4-FFF2-40B4-BE49-F238E27FC236}">
                <a16:creationId xmlns:a16="http://schemas.microsoft.com/office/drawing/2014/main" id="{873F1317-50F6-438E-A705-611923B0084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64835" y="643466"/>
            <a:ext cx="10662329" cy="5571067"/>
          </a:xfrm>
          <a:prstGeom prst="rect">
            <a:avLst/>
          </a:prstGeom>
        </p:spPr>
      </p:pic>
      <p:sp>
        <p:nvSpPr>
          <p:cNvPr id="2" name="Flowchart: Process 1">
            <a:extLst>
              <a:ext uri="{FF2B5EF4-FFF2-40B4-BE49-F238E27FC236}">
                <a16:creationId xmlns:a16="http://schemas.microsoft.com/office/drawing/2014/main" id="{B9CFF5E9-42E6-EC51-8DC9-28C7890E45A1}"/>
              </a:ext>
            </a:extLst>
          </p:cNvPr>
          <p:cNvSpPr/>
          <p:nvPr/>
        </p:nvSpPr>
        <p:spPr>
          <a:xfrm>
            <a:off x="10246290" y="5636712"/>
            <a:ext cx="1180874" cy="225469"/>
          </a:xfrm>
          <a:prstGeom prst="flowChartProces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075651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1">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3">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8CC6424A-0256-4A4F-8D1C-F0E22A7C73FB}"/>
              </a:ext>
            </a:extLst>
          </p:cNvPr>
          <p:cNvSpPr>
            <a:spLocks noGrp="1"/>
          </p:cNvSpPr>
          <p:nvPr>
            <p:ph type="title"/>
          </p:nvPr>
        </p:nvSpPr>
        <p:spPr>
          <a:xfrm>
            <a:off x="1524000" y="1293338"/>
            <a:ext cx="9144000" cy="3274592"/>
          </a:xfrm>
        </p:spPr>
        <p:txBody>
          <a:bodyPr vert="horz" lIns="91440" tIns="45720" rIns="91440" bIns="45720" rtlCol="0" anchor="ctr">
            <a:normAutofit/>
          </a:bodyPr>
          <a:lstStyle/>
          <a:p>
            <a:pPr algn="ctr"/>
            <a:r>
              <a:rPr lang="en-US" sz="7200" kern="1200" dirty="0">
                <a:solidFill>
                  <a:schemeClr val="tx1"/>
                </a:solidFill>
                <a:latin typeface="Avenir Book"/>
              </a:rPr>
              <a:t>Thank you!	</a:t>
            </a:r>
          </a:p>
        </p:txBody>
      </p:sp>
      <p:sp>
        <p:nvSpPr>
          <p:cNvPr id="5" name="Text Placeholder 4">
            <a:extLst>
              <a:ext uri="{FF2B5EF4-FFF2-40B4-BE49-F238E27FC236}">
                <a16:creationId xmlns:a16="http://schemas.microsoft.com/office/drawing/2014/main" id="{836C031F-DFC8-49D1-803E-F3A09F6F78E4}"/>
              </a:ext>
            </a:extLst>
          </p:cNvPr>
          <p:cNvSpPr>
            <a:spLocks noGrp="1"/>
          </p:cNvSpPr>
          <p:nvPr>
            <p:ph type="body" idx="1"/>
          </p:nvPr>
        </p:nvSpPr>
        <p:spPr>
          <a:xfrm>
            <a:off x="1524000" y="5514052"/>
            <a:ext cx="9144000" cy="651910"/>
          </a:xfrm>
        </p:spPr>
        <p:txBody>
          <a:bodyPr vert="horz" lIns="91440" tIns="45720" rIns="91440" bIns="45720" rtlCol="0" anchor="ctr">
            <a:normAutofit fontScale="85000" lnSpcReduction="10000"/>
          </a:bodyPr>
          <a:lstStyle/>
          <a:p>
            <a:pPr algn="ctr"/>
            <a:r>
              <a:rPr lang="en-US" sz="3200" kern="1200" dirty="0">
                <a:solidFill>
                  <a:schemeClr val="tx1"/>
                </a:solidFill>
                <a:latin typeface="Avenir Book"/>
              </a:rPr>
              <a:t>Happy to answer questions! Also very happy to connect further.</a:t>
            </a:r>
          </a:p>
        </p:txBody>
      </p:sp>
      <p:cxnSp>
        <p:nvCxnSpPr>
          <p:cNvPr id="21" name="Straight Connector 15">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7F9C3DE1-1057-241B-C8CE-9007F1FF7F07}"/>
              </a:ext>
            </a:extLst>
          </p:cNvPr>
          <p:cNvSpPr txBox="1"/>
          <p:nvPr/>
        </p:nvSpPr>
        <p:spPr>
          <a:xfrm>
            <a:off x="8292230" y="4477637"/>
            <a:ext cx="1941535" cy="369332"/>
          </a:xfrm>
          <a:prstGeom prst="rect">
            <a:avLst/>
          </a:prstGeom>
          <a:noFill/>
        </p:spPr>
        <p:txBody>
          <a:bodyPr wrap="square" rtlCol="0">
            <a:spAutoFit/>
          </a:bodyPr>
          <a:lstStyle/>
          <a:p>
            <a:r>
              <a:rPr lang="en-US" dirty="0">
                <a:latin typeface="Avenir Book" panose="02000503020000020003"/>
              </a:rPr>
              <a:t>Sandra Spataro</a:t>
            </a:r>
          </a:p>
        </p:txBody>
      </p:sp>
      <p:pic>
        <p:nvPicPr>
          <p:cNvPr id="1026" name="Picture 2" descr="Linkedin - Free social media icons">
            <a:extLst>
              <a:ext uri="{FF2B5EF4-FFF2-40B4-BE49-F238E27FC236}">
                <a16:creationId xmlns:a16="http://schemas.microsoft.com/office/drawing/2014/main" id="{B6B81480-CE34-2A6D-A629-57E8AA4B363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87064" y="4435068"/>
            <a:ext cx="454853" cy="45485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mail Symbol icon PNG and SVG Vector Free Download">
            <a:extLst>
              <a:ext uri="{FF2B5EF4-FFF2-40B4-BE49-F238E27FC236}">
                <a16:creationId xmlns:a16="http://schemas.microsoft.com/office/drawing/2014/main" id="{006B63D1-D907-910F-2F62-F7318DAD3A8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87065" y="3728752"/>
            <a:ext cx="454852" cy="47346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BED7838-C175-5B25-8961-E505FFAEED2B}"/>
              </a:ext>
            </a:extLst>
          </p:cNvPr>
          <p:cNvSpPr txBox="1"/>
          <p:nvPr/>
        </p:nvSpPr>
        <p:spPr>
          <a:xfrm>
            <a:off x="8292230" y="3791382"/>
            <a:ext cx="2642992" cy="369332"/>
          </a:xfrm>
          <a:prstGeom prst="rect">
            <a:avLst/>
          </a:prstGeom>
          <a:noFill/>
        </p:spPr>
        <p:txBody>
          <a:bodyPr wrap="square" rtlCol="0">
            <a:spAutoFit/>
          </a:bodyPr>
          <a:lstStyle/>
          <a:p>
            <a:r>
              <a:rPr lang="en-US" dirty="0">
                <a:latin typeface="Avenir Book" panose="02000503020000020003"/>
                <a:hlinkClick r:id="rId5"/>
              </a:rPr>
              <a:t>spataros1@nku.edu</a:t>
            </a:r>
            <a:endParaRPr lang="en-US" dirty="0"/>
          </a:p>
        </p:txBody>
      </p:sp>
      <p:sp>
        <p:nvSpPr>
          <p:cNvPr id="6" name="TextBox 5">
            <a:extLst>
              <a:ext uri="{FF2B5EF4-FFF2-40B4-BE49-F238E27FC236}">
                <a16:creationId xmlns:a16="http://schemas.microsoft.com/office/drawing/2014/main" id="{47D3C9E6-EE10-038B-F67B-51B91559451D}"/>
              </a:ext>
            </a:extLst>
          </p:cNvPr>
          <p:cNvSpPr txBox="1"/>
          <p:nvPr/>
        </p:nvSpPr>
        <p:spPr>
          <a:xfrm>
            <a:off x="2300216" y="4091027"/>
            <a:ext cx="2860765" cy="369332"/>
          </a:xfrm>
          <a:prstGeom prst="rect">
            <a:avLst/>
          </a:prstGeom>
          <a:noFill/>
        </p:spPr>
        <p:txBody>
          <a:bodyPr wrap="square" rtlCol="0">
            <a:spAutoFit/>
          </a:bodyPr>
          <a:lstStyle/>
          <a:p>
            <a:r>
              <a:rPr lang="en-US" dirty="0"/>
              <a:t>nku.edu/</a:t>
            </a:r>
            <a:r>
              <a:rPr lang="en-US" dirty="0" err="1"/>
              <a:t>mbli</a:t>
            </a:r>
            <a:endParaRPr lang="en-US" dirty="0"/>
          </a:p>
        </p:txBody>
      </p:sp>
      <p:pic>
        <p:nvPicPr>
          <p:cNvPr id="1032" name="Picture 8" descr="Image result for website symbol">
            <a:extLst>
              <a:ext uri="{FF2B5EF4-FFF2-40B4-BE49-F238E27FC236}">
                <a16:creationId xmlns:a16="http://schemas.microsoft.com/office/drawing/2014/main" id="{046CBB6D-19CC-AFCD-E29B-3DE4CEBDE5D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26754" y="4018734"/>
            <a:ext cx="473461" cy="4734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26543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5B339F4-93B9-4E04-9721-143AD6782E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8734DDD3-F723-4DD3-8ABE-EC0B2AC87D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22324" y="0"/>
            <a:ext cx="7147352" cy="5777808"/>
            <a:chOff x="329184" y="1"/>
            <a:chExt cx="524256" cy="5777808"/>
          </a:xfrm>
        </p:grpSpPr>
        <p:cxnSp>
          <p:nvCxnSpPr>
            <p:cNvPr id="12" name="Straight Connector 11">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3824"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Rectangle 14">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1"/>
            <a:ext cx="10999072" cy="532513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bject 4"/>
          <p:cNvSpPr txBox="1">
            <a:spLocks noGrp="1"/>
          </p:cNvSpPr>
          <p:nvPr>
            <p:ph type="title" idx="4294967295"/>
          </p:nvPr>
        </p:nvSpPr>
        <p:spPr>
          <a:xfrm>
            <a:off x="1521055" y="2073564"/>
            <a:ext cx="9144000" cy="2387600"/>
          </a:xfrm>
          <a:prstGeom prst="rect">
            <a:avLst/>
          </a:prstGeom>
        </p:spPr>
        <p:txBody>
          <a:bodyPr vert="horz" lIns="91440" tIns="45720" rIns="91440" bIns="45720" rtlCol="0" anchor="b">
            <a:normAutofit/>
          </a:bodyPr>
          <a:lstStyle/>
          <a:p>
            <a:pPr marL="9525" marR="3810"/>
            <a:r>
              <a:rPr lang="en-US" sz="3300" kern="1200" spc="-8" dirty="0">
                <a:solidFill>
                  <a:schemeClr val="tx1"/>
                </a:solidFill>
                <a:latin typeface="Candara" panose="020E0502030303020204" pitchFamily="34" charset="0"/>
              </a:rPr>
              <a:t>“The </a:t>
            </a:r>
            <a:r>
              <a:rPr lang="en-US" sz="3300" kern="1200" spc="-4" dirty="0">
                <a:solidFill>
                  <a:schemeClr val="tx1"/>
                </a:solidFill>
                <a:latin typeface="Candara" panose="020E0502030303020204" pitchFamily="34" charset="0"/>
              </a:rPr>
              <a:t>rules for work are changing. </a:t>
            </a:r>
            <a:r>
              <a:rPr lang="en-US" sz="3300" kern="1200" spc="-23" dirty="0">
                <a:solidFill>
                  <a:schemeClr val="tx1"/>
                </a:solidFill>
                <a:latin typeface="Candara" panose="020E0502030303020204" pitchFamily="34" charset="0"/>
              </a:rPr>
              <a:t>We </a:t>
            </a:r>
            <a:r>
              <a:rPr lang="en-US" sz="3300" kern="1200" dirty="0">
                <a:solidFill>
                  <a:schemeClr val="tx1"/>
                </a:solidFill>
                <a:latin typeface="Candara" panose="020E0502030303020204" pitchFamily="34" charset="0"/>
              </a:rPr>
              <a:t>are </a:t>
            </a:r>
            <a:r>
              <a:rPr lang="en-US" sz="3300" kern="1200" spc="-4" dirty="0">
                <a:solidFill>
                  <a:schemeClr val="tx1"/>
                </a:solidFill>
                <a:latin typeface="Candara" panose="020E0502030303020204" pitchFamily="34" charset="0"/>
              </a:rPr>
              <a:t>being judged in new </a:t>
            </a:r>
            <a:r>
              <a:rPr lang="en-US" sz="3300" kern="1200" spc="-8" dirty="0">
                <a:solidFill>
                  <a:schemeClr val="tx1"/>
                </a:solidFill>
                <a:latin typeface="Candara" panose="020E0502030303020204" pitchFamily="34" charset="0"/>
              </a:rPr>
              <a:t>ways. Not </a:t>
            </a:r>
            <a:r>
              <a:rPr lang="en-US" sz="3300" kern="1200" spc="-4" dirty="0">
                <a:solidFill>
                  <a:schemeClr val="tx1"/>
                </a:solidFill>
                <a:latin typeface="Candara" panose="020E0502030303020204" pitchFamily="34" charset="0"/>
              </a:rPr>
              <a:t>just by </a:t>
            </a:r>
            <a:r>
              <a:rPr lang="en-US" sz="3300" kern="1200" spc="-8" dirty="0">
                <a:solidFill>
                  <a:schemeClr val="tx1"/>
                </a:solidFill>
                <a:latin typeface="Candara" panose="020E0502030303020204" pitchFamily="34" charset="0"/>
              </a:rPr>
              <a:t>how </a:t>
            </a:r>
            <a:r>
              <a:rPr lang="en-US" sz="3300" kern="1200" spc="-4" dirty="0">
                <a:solidFill>
                  <a:schemeClr val="tx1"/>
                </a:solidFill>
                <a:latin typeface="Candara" panose="020E0502030303020204" pitchFamily="34" charset="0"/>
              </a:rPr>
              <a:t>smart </a:t>
            </a:r>
            <a:r>
              <a:rPr lang="en-US" sz="3300" kern="1200" spc="-8" dirty="0">
                <a:solidFill>
                  <a:schemeClr val="tx1"/>
                </a:solidFill>
                <a:latin typeface="Candara" panose="020E0502030303020204" pitchFamily="34" charset="0"/>
              </a:rPr>
              <a:t>we </a:t>
            </a:r>
            <a:r>
              <a:rPr lang="en-US" sz="3300" kern="1200" dirty="0">
                <a:solidFill>
                  <a:schemeClr val="tx1"/>
                </a:solidFill>
                <a:latin typeface="Candara" panose="020E0502030303020204" pitchFamily="34" charset="0"/>
              </a:rPr>
              <a:t>are, </a:t>
            </a:r>
            <a:r>
              <a:rPr lang="en-US" sz="3300" kern="1200" spc="-8" dirty="0">
                <a:solidFill>
                  <a:schemeClr val="tx1"/>
                </a:solidFill>
                <a:latin typeface="Candara" panose="020E0502030303020204" pitchFamily="34" charset="0"/>
              </a:rPr>
              <a:t>but </a:t>
            </a:r>
            <a:r>
              <a:rPr lang="en-US" sz="3300" kern="1200" spc="-4" dirty="0">
                <a:solidFill>
                  <a:schemeClr val="tx1"/>
                </a:solidFill>
                <a:latin typeface="Candara" panose="020E0502030303020204" pitchFamily="34" charset="0"/>
              </a:rPr>
              <a:t>by </a:t>
            </a:r>
            <a:r>
              <a:rPr lang="en-US" sz="3300" kern="1200" spc="-8" dirty="0">
                <a:solidFill>
                  <a:schemeClr val="tx1"/>
                </a:solidFill>
                <a:latin typeface="Candara" panose="020E0502030303020204" pitchFamily="34" charset="0"/>
              </a:rPr>
              <a:t>how we </a:t>
            </a:r>
            <a:r>
              <a:rPr lang="en-US" sz="3300" kern="1200" spc="-4" dirty="0">
                <a:solidFill>
                  <a:schemeClr val="tx1"/>
                </a:solidFill>
                <a:latin typeface="Candara" panose="020E0502030303020204" pitchFamily="34" charset="0"/>
              </a:rPr>
              <a:t>handle ourselves and </a:t>
            </a:r>
            <a:r>
              <a:rPr lang="en-US" sz="3300" kern="1200" dirty="0">
                <a:solidFill>
                  <a:schemeClr val="tx1"/>
                </a:solidFill>
                <a:latin typeface="Candara" panose="020E0502030303020204" pitchFamily="34" charset="0"/>
              </a:rPr>
              <a:t>each</a:t>
            </a:r>
            <a:r>
              <a:rPr lang="en-US" sz="3300" kern="1200" spc="-4" dirty="0">
                <a:solidFill>
                  <a:schemeClr val="tx1"/>
                </a:solidFill>
                <a:latin typeface="Candara" panose="020E0502030303020204" pitchFamily="34" charset="0"/>
              </a:rPr>
              <a:t> </a:t>
            </a:r>
            <a:r>
              <a:rPr lang="en-US" sz="3300" kern="1200" spc="-23" dirty="0">
                <a:solidFill>
                  <a:schemeClr val="tx1"/>
                </a:solidFill>
                <a:latin typeface="Candara" panose="020E0502030303020204" pitchFamily="34" charset="0"/>
              </a:rPr>
              <a:t>other.”</a:t>
            </a:r>
            <a:br>
              <a:rPr lang="en-US" sz="3300" kern="1200" spc="-23" dirty="0">
                <a:solidFill>
                  <a:schemeClr val="tx1"/>
                </a:solidFill>
                <a:latin typeface="Candara" panose="020E0502030303020204" pitchFamily="34" charset="0"/>
              </a:rPr>
            </a:br>
            <a:br>
              <a:rPr lang="en-US" sz="3300" kern="1200" spc="-23" dirty="0">
                <a:solidFill>
                  <a:schemeClr val="tx1"/>
                </a:solidFill>
                <a:latin typeface="Candara" panose="020E0502030303020204" pitchFamily="34" charset="0"/>
              </a:rPr>
            </a:br>
            <a:r>
              <a:rPr lang="en-US" sz="2400" kern="1200" spc="-23" dirty="0">
                <a:solidFill>
                  <a:schemeClr val="tx1"/>
                </a:solidFill>
                <a:latin typeface="Candara" panose="020E0502030303020204" pitchFamily="34" charset="0"/>
              </a:rPr>
              <a:t>- Daniel Goleman, </a:t>
            </a:r>
            <a:r>
              <a:rPr lang="en-US" sz="2400" i="1" kern="1200" spc="-23" dirty="0">
                <a:solidFill>
                  <a:schemeClr val="tx1"/>
                </a:solidFill>
                <a:latin typeface="Candara" panose="020E0502030303020204" pitchFamily="34" charset="0"/>
              </a:rPr>
              <a:t>Working with Emotional Intelligence</a:t>
            </a:r>
            <a:endParaRPr lang="en-US" sz="3300" kern="1200" spc="-23" dirty="0">
              <a:solidFill>
                <a:schemeClr val="tx1"/>
              </a:solidFill>
              <a:latin typeface="Candara" panose="020E0502030303020204" pitchFamily="34" charset="0"/>
            </a:endParaRPr>
          </a:p>
        </p:txBody>
      </p:sp>
    </p:spTree>
    <p:extLst>
      <p:ext uri="{BB962C8B-B14F-4D97-AF65-F5344CB8AC3E}">
        <p14:creationId xmlns:p14="http://schemas.microsoft.com/office/powerpoint/2010/main" val="15475763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29E84A-E9B2-4373-9E4C-E283FF5CCF6C}"/>
              </a:ext>
            </a:extLst>
          </p:cNvPr>
          <p:cNvSpPr>
            <a:spLocks noGrp="1"/>
          </p:cNvSpPr>
          <p:nvPr>
            <p:ph type="ctrTitle"/>
          </p:nvPr>
        </p:nvSpPr>
        <p:spPr>
          <a:xfrm>
            <a:off x="1524000" y="1293338"/>
            <a:ext cx="9144000" cy="3274592"/>
          </a:xfrm>
        </p:spPr>
        <p:txBody>
          <a:bodyPr anchor="ctr">
            <a:normAutofit/>
          </a:bodyPr>
          <a:lstStyle/>
          <a:p>
            <a:r>
              <a:rPr lang="en-US" sz="5400" dirty="0">
                <a:latin typeface="Candara" panose="020E0502030303020204" pitchFamily="34" charset="0"/>
              </a:rPr>
              <a:t>Emotional Intelligence is a </a:t>
            </a:r>
            <a:r>
              <a:rPr lang="en-US" sz="5400" b="1" i="1" dirty="0">
                <a:latin typeface="Candara" panose="020E0502030303020204" pitchFamily="34" charset="0"/>
              </a:rPr>
              <a:t>differentiator</a:t>
            </a:r>
            <a:r>
              <a:rPr lang="en-US" sz="5400" dirty="0">
                <a:latin typeface="Candara" panose="020E0502030303020204" pitchFamily="34" charset="0"/>
              </a:rPr>
              <a:t> among leaders.</a:t>
            </a:r>
            <a:br>
              <a:rPr lang="en-US" sz="5400" dirty="0">
                <a:latin typeface="Candara" panose="020E0502030303020204" pitchFamily="34" charset="0"/>
              </a:rPr>
            </a:br>
            <a:endParaRPr lang="en-US" sz="5400" dirty="0">
              <a:latin typeface="Candara" panose="020E0502030303020204" pitchFamily="34" charset="0"/>
            </a:endParaRPr>
          </a:p>
        </p:txBody>
      </p:sp>
      <p:cxnSp>
        <p:nvCxnSpPr>
          <p:cNvPr id="13" name="Straight Connector 12">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5910E008-29D4-2381-29E7-5B21941EFDB3}"/>
              </a:ext>
            </a:extLst>
          </p:cNvPr>
          <p:cNvSpPr txBox="1"/>
          <p:nvPr/>
        </p:nvSpPr>
        <p:spPr>
          <a:xfrm>
            <a:off x="889348" y="5559664"/>
            <a:ext cx="10058400" cy="584775"/>
          </a:xfrm>
          <a:prstGeom prst="rect">
            <a:avLst/>
          </a:prstGeom>
          <a:noFill/>
        </p:spPr>
        <p:txBody>
          <a:bodyPr wrap="square" rtlCol="0">
            <a:spAutoFit/>
          </a:bodyPr>
          <a:lstStyle/>
          <a:p>
            <a:pPr algn="ctr"/>
            <a:r>
              <a:rPr lang="en-US" sz="3200" i="1" dirty="0">
                <a:latin typeface="Candara" panose="020E0502030303020204" pitchFamily="34" charset="0"/>
              </a:rPr>
              <a:t>Everyone hearing this talk is a leader.</a:t>
            </a:r>
            <a:endParaRPr lang="en-US" sz="3200" b="1" i="1" dirty="0">
              <a:latin typeface="Candara" panose="020E0502030303020204" pitchFamily="34" charset="0"/>
            </a:endParaRPr>
          </a:p>
        </p:txBody>
      </p:sp>
    </p:spTree>
    <p:extLst>
      <p:ext uri="{BB962C8B-B14F-4D97-AF65-F5344CB8AC3E}">
        <p14:creationId xmlns:p14="http://schemas.microsoft.com/office/powerpoint/2010/main" val="2584301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42" name="Rectangle 4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2"/>
          <p:cNvSpPr txBox="1">
            <a:spLocks noGrp="1"/>
          </p:cNvSpPr>
          <p:nvPr>
            <p:ph type="title"/>
          </p:nvPr>
        </p:nvSpPr>
        <p:spPr>
          <a:xfrm>
            <a:off x="1043631" y="809898"/>
            <a:ext cx="9942716" cy="1554480"/>
          </a:xfrm>
          <a:prstGeom prst="rect">
            <a:avLst/>
          </a:prstGeom>
        </p:spPr>
        <p:txBody>
          <a:bodyPr vert="horz" lIns="0" tIns="0" rIns="0" bIns="0" rtlCol="0" anchor="ctr">
            <a:normAutofit/>
          </a:bodyPr>
          <a:lstStyle/>
          <a:p>
            <a:pPr marL="9525"/>
            <a:r>
              <a:rPr lang="en-US" sz="4800" spc="-4">
                <a:latin typeface="Candara" panose="020E0502030303020204" pitchFamily="34" charset="0"/>
              </a:rPr>
              <a:t>People with high</a:t>
            </a:r>
            <a:r>
              <a:rPr lang="en-US" sz="4800" spc="-19">
                <a:latin typeface="Candara" panose="020E0502030303020204" pitchFamily="34" charset="0"/>
              </a:rPr>
              <a:t> </a:t>
            </a:r>
            <a:r>
              <a:rPr lang="en-US" sz="4800" spc="-4">
                <a:latin typeface="Candara" panose="020E0502030303020204" pitchFamily="34" charset="0"/>
              </a:rPr>
              <a:t>EI...</a:t>
            </a:r>
          </a:p>
        </p:txBody>
      </p:sp>
      <p:cxnSp>
        <p:nvCxnSpPr>
          <p:cNvPr id="48" name="Straight Connector 4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5" name="object 3">
            <a:extLst>
              <a:ext uri="{FF2B5EF4-FFF2-40B4-BE49-F238E27FC236}">
                <a16:creationId xmlns:a16="http://schemas.microsoft.com/office/drawing/2014/main" id="{F019CF7F-7379-42B7-A6C6-C3398C014080}"/>
              </a:ext>
            </a:extLst>
          </p:cNvPr>
          <p:cNvSpPr/>
          <p:nvPr/>
        </p:nvSpPr>
        <p:spPr>
          <a:xfrm>
            <a:off x="2521484" y="5392896"/>
            <a:ext cx="341948" cy="339566"/>
          </a:xfrm>
          <a:custGeom>
            <a:avLst/>
            <a:gdLst/>
            <a:ahLst/>
            <a:cxnLst/>
            <a:rect l="l" t="t" r="r" b="b"/>
            <a:pathLst>
              <a:path w="455930" h="452754">
                <a:moveTo>
                  <a:pt x="227837" y="0"/>
                </a:moveTo>
                <a:lnTo>
                  <a:pt x="182496" y="4679"/>
                </a:lnTo>
                <a:lnTo>
                  <a:pt x="139999" y="18064"/>
                </a:lnTo>
                <a:lnTo>
                  <a:pt x="101333" y="39175"/>
                </a:lnTo>
                <a:lnTo>
                  <a:pt x="67484" y="67032"/>
                </a:lnTo>
                <a:lnTo>
                  <a:pt x="39440" y="100654"/>
                </a:lnTo>
                <a:lnTo>
                  <a:pt x="18186" y="139062"/>
                </a:lnTo>
                <a:lnTo>
                  <a:pt x="4711" y="181275"/>
                </a:lnTo>
                <a:lnTo>
                  <a:pt x="0" y="226314"/>
                </a:lnTo>
                <a:lnTo>
                  <a:pt x="4711" y="271352"/>
                </a:lnTo>
                <a:lnTo>
                  <a:pt x="18186" y="313565"/>
                </a:lnTo>
                <a:lnTo>
                  <a:pt x="39440" y="351973"/>
                </a:lnTo>
                <a:lnTo>
                  <a:pt x="67484" y="385595"/>
                </a:lnTo>
                <a:lnTo>
                  <a:pt x="101333" y="413452"/>
                </a:lnTo>
                <a:lnTo>
                  <a:pt x="139999" y="434563"/>
                </a:lnTo>
                <a:lnTo>
                  <a:pt x="182496" y="447948"/>
                </a:lnTo>
                <a:lnTo>
                  <a:pt x="227837" y="452628"/>
                </a:lnTo>
                <a:lnTo>
                  <a:pt x="273179" y="447948"/>
                </a:lnTo>
                <a:lnTo>
                  <a:pt x="315676" y="434563"/>
                </a:lnTo>
                <a:lnTo>
                  <a:pt x="354342" y="413452"/>
                </a:lnTo>
                <a:lnTo>
                  <a:pt x="354563" y="413270"/>
                </a:lnTo>
                <a:lnTo>
                  <a:pt x="227837" y="413270"/>
                </a:lnTo>
                <a:lnTo>
                  <a:pt x="177780" y="406596"/>
                </a:lnTo>
                <a:lnTo>
                  <a:pt x="132813" y="387759"/>
                </a:lnTo>
                <a:lnTo>
                  <a:pt x="94726" y="358535"/>
                </a:lnTo>
                <a:lnTo>
                  <a:pt x="65306" y="320701"/>
                </a:lnTo>
                <a:lnTo>
                  <a:pt x="46342" y="276035"/>
                </a:lnTo>
                <a:lnTo>
                  <a:pt x="39623" y="226314"/>
                </a:lnTo>
                <a:lnTo>
                  <a:pt x="46342" y="176592"/>
                </a:lnTo>
                <a:lnTo>
                  <a:pt x="65306" y="131926"/>
                </a:lnTo>
                <a:lnTo>
                  <a:pt x="94726" y="94092"/>
                </a:lnTo>
                <a:lnTo>
                  <a:pt x="132813" y="64868"/>
                </a:lnTo>
                <a:lnTo>
                  <a:pt x="177780" y="46031"/>
                </a:lnTo>
                <a:lnTo>
                  <a:pt x="227837" y="39357"/>
                </a:lnTo>
                <a:lnTo>
                  <a:pt x="354563" y="39357"/>
                </a:lnTo>
                <a:lnTo>
                  <a:pt x="354342" y="39175"/>
                </a:lnTo>
                <a:lnTo>
                  <a:pt x="315676" y="18064"/>
                </a:lnTo>
                <a:lnTo>
                  <a:pt x="273179" y="4679"/>
                </a:lnTo>
                <a:lnTo>
                  <a:pt x="227837" y="0"/>
                </a:lnTo>
                <a:close/>
              </a:path>
              <a:path w="455930" h="452754">
                <a:moveTo>
                  <a:pt x="354563" y="39357"/>
                </a:moveTo>
                <a:lnTo>
                  <a:pt x="227837" y="39357"/>
                </a:lnTo>
                <a:lnTo>
                  <a:pt x="277895" y="46031"/>
                </a:lnTo>
                <a:lnTo>
                  <a:pt x="322862" y="64868"/>
                </a:lnTo>
                <a:lnTo>
                  <a:pt x="360949" y="94092"/>
                </a:lnTo>
                <a:lnTo>
                  <a:pt x="390369" y="131926"/>
                </a:lnTo>
                <a:lnTo>
                  <a:pt x="409333" y="176592"/>
                </a:lnTo>
                <a:lnTo>
                  <a:pt x="416052" y="226314"/>
                </a:lnTo>
                <a:lnTo>
                  <a:pt x="409333" y="276035"/>
                </a:lnTo>
                <a:lnTo>
                  <a:pt x="390369" y="320701"/>
                </a:lnTo>
                <a:lnTo>
                  <a:pt x="360949" y="358535"/>
                </a:lnTo>
                <a:lnTo>
                  <a:pt x="322862" y="387759"/>
                </a:lnTo>
                <a:lnTo>
                  <a:pt x="277895" y="406596"/>
                </a:lnTo>
                <a:lnTo>
                  <a:pt x="227837" y="413270"/>
                </a:lnTo>
                <a:lnTo>
                  <a:pt x="354563" y="413270"/>
                </a:lnTo>
                <a:lnTo>
                  <a:pt x="388191" y="385595"/>
                </a:lnTo>
                <a:lnTo>
                  <a:pt x="416235" y="351973"/>
                </a:lnTo>
                <a:lnTo>
                  <a:pt x="437489" y="313565"/>
                </a:lnTo>
                <a:lnTo>
                  <a:pt x="450964" y="271352"/>
                </a:lnTo>
                <a:lnTo>
                  <a:pt x="455675" y="226314"/>
                </a:lnTo>
                <a:lnTo>
                  <a:pt x="450964" y="181275"/>
                </a:lnTo>
                <a:lnTo>
                  <a:pt x="437489" y="139062"/>
                </a:lnTo>
                <a:lnTo>
                  <a:pt x="416235" y="100654"/>
                </a:lnTo>
                <a:lnTo>
                  <a:pt x="388191" y="67032"/>
                </a:lnTo>
                <a:lnTo>
                  <a:pt x="354563" y="39357"/>
                </a:lnTo>
                <a:close/>
              </a:path>
              <a:path w="455930" h="452754">
                <a:moveTo>
                  <a:pt x="227837" y="78714"/>
                </a:moveTo>
                <a:lnTo>
                  <a:pt x="180051" y="86035"/>
                </a:lnTo>
                <a:lnTo>
                  <a:pt x="139159" y="106580"/>
                </a:lnTo>
                <a:lnTo>
                  <a:pt x="107301" y="138225"/>
                </a:lnTo>
                <a:lnTo>
                  <a:pt x="86618" y="178845"/>
                </a:lnTo>
                <a:lnTo>
                  <a:pt x="79247" y="226314"/>
                </a:lnTo>
                <a:lnTo>
                  <a:pt x="86618" y="274294"/>
                </a:lnTo>
                <a:lnTo>
                  <a:pt x="107301" y="316132"/>
                </a:lnTo>
                <a:lnTo>
                  <a:pt x="139159" y="349232"/>
                </a:lnTo>
                <a:lnTo>
                  <a:pt x="180051" y="370996"/>
                </a:lnTo>
                <a:lnTo>
                  <a:pt x="227837" y="378828"/>
                </a:lnTo>
                <a:lnTo>
                  <a:pt x="276139" y="370996"/>
                </a:lnTo>
                <a:lnTo>
                  <a:pt x="318259" y="349232"/>
                </a:lnTo>
                <a:lnTo>
                  <a:pt x="328087" y="339471"/>
                </a:lnTo>
                <a:lnTo>
                  <a:pt x="227837" y="339471"/>
                </a:lnTo>
                <a:lnTo>
                  <a:pt x="182874" y="330784"/>
                </a:lnTo>
                <a:lnTo>
                  <a:pt x="146732" y="306876"/>
                </a:lnTo>
                <a:lnTo>
                  <a:pt x="122664" y="270976"/>
                </a:lnTo>
                <a:lnTo>
                  <a:pt x="113918" y="226314"/>
                </a:lnTo>
                <a:lnTo>
                  <a:pt x="122664" y="183724"/>
                </a:lnTo>
                <a:lnTo>
                  <a:pt x="146732" y="147594"/>
                </a:lnTo>
                <a:lnTo>
                  <a:pt x="182874" y="122534"/>
                </a:lnTo>
                <a:lnTo>
                  <a:pt x="227837" y="113157"/>
                </a:lnTo>
                <a:lnTo>
                  <a:pt x="325185" y="113157"/>
                </a:lnTo>
                <a:lnTo>
                  <a:pt x="318259" y="106580"/>
                </a:lnTo>
                <a:lnTo>
                  <a:pt x="276139" y="86035"/>
                </a:lnTo>
                <a:lnTo>
                  <a:pt x="227837" y="78714"/>
                </a:lnTo>
                <a:close/>
              </a:path>
              <a:path w="455930" h="452754">
                <a:moveTo>
                  <a:pt x="325185" y="113157"/>
                </a:moveTo>
                <a:lnTo>
                  <a:pt x="227837" y="113157"/>
                </a:lnTo>
                <a:lnTo>
                  <a:pt x="272801" y="122534"/>
                </a:lnTo>
                <a:lnTo>
                  <a:pt x="308943" y="147594"/>
                </a:lnTo>
                <a:lnTo>
                  <a:pt x="333011" y="183724"/>
                </a:lnTo>
                <a:lnTo>
                  <a:pt x="341756" y="226314"/>
                </a:lnTo>
                <a:lnTo>
                  <a:pt x="333011" y="270976"/>
                </a:lnTo>
                <a:lnTo>
                  <a:pt x="308943" y="306876"/>
                </a:lnTo>
                <a:lnTo>
                  <a:pt x="272801" y="330784"/>
                </a:lnTo>
                <a:lnTo>
                  <a:pt x="227837" y="339471"/>
                </a:lnTo>
                <a:lnTo>
                  <a:pt x="328087" y="339471"/>
                </a:lnTo>
                <a:lnTo>
                  <a:pt x="351583" y="316132"/>
                </a:lnTo>
                <a:lnTo>
                  <a:pt x="373495" y="274294"/>
                </a:lnTo>
                <a:lnTo>
                  <a:pt x="381380" y="226314"/>
                </a:lnTo>
                <a:lnTo>
                  <a:pt x="373495" y="178845"/>
                </a:lnTo>
                <a:lnTo>
                  <a:pt x="351583" y="138225"/>
                </a:lnTo>
                <a:lnTo>
                  <a:pt x="325185" y="113157"/>
                </a:lnTo>
                <a:close/>
              </a:path>
              <a:path w="455930" h="452754">
                <a:moveTo>
                  <a:pt x="227837" y="152514"/>
                </a:moveTo>
                <a:lnTo>
                  <a:pt x="199513" y="158510"/>
                </a:lnTo>
                <a:lnTo>
                  <a:pt x="175831" y="174655"/>
                </a:lnTo>
                <a:lnTo>
                  <a:pt x="159579" y="198178"/>
                </a:lnTo>
                <a:lnTo>
                  <a:pt x="153542" y="226314"/>
                </a:lnTo>
                <a:lnTo>
                  <a:pt x="159579" y="256527"/>
                </a:lnTo>
                <a:lnTo>
                  <a:pt x="175831" y="279820"/>
                </a:lnTo>
                <a:lnTo>
                  <a:pt x="199513" y="294810"/>
                </a:lnTo>
                <a:lnTo>
                  <a:pt x="227837" y="300113"/>
                </a:lnTo>
                <a:lnTo>
                  <a:pt x="256162" y="294810"/>
                </a:lnTo>
                <a:lnTo>
                  <a:pt x="279844" y="279820"/>
                </a:lnTo>
                <a:lnTo>
                  <a:pt x="296096" y="256527"/>
                </a:lnTo>
                <a:lnTo>
                  <a:pt x="302133" y="226314"/>
                </a:lnTo>
                <a:lnTo>
                  <a:pt x="296096" y="198178"/>
                </a:lnTo>
                <a:lnTo>
                  <a:pt x="279844" y="174655"/>
                </a:lnTo>
                <a:lnTo>
                  <a:pt x="256162" y="158510"/>
                </a:lnTo>
                <a:lnTo>
                  <a:pt x="227837" y="152514"/>
                </a:lnTo>
                <a:close/>
              </a:path>
            </a:pathLst>
          </a:custGeom>
          <a:solidFill>
            <a:srgbClr val="FFC000"/>
          </a:solidFill>
        </p:spPr>
        <p:txBody>
          <a:bodyPr wrap="square" lIns="0" tIns="0" rIns="0" bIns="0" rtlCol="0"/>
          <a:lstStyle/>
          <a:p>
            <a:endParaRPr sz="2000">
              <a:latin typeface="Candara" panose="020E0502030303020204" pitchFamily="34" charset="0"/>
            </a:endParaRPr>
          </a:p>
        </p:txBody>
      </p:sp>
      <p:sp>
        <p:nvSpPr>
          <p:cNvPr id="47" name="object 4">
            <a:extLst>
              <a:ext uri="{FF2B5EF4-FFF2-40B4-BE49-F238E27FC236}">
                <a16:creationId xmlns:a16="http://schemas.microsoft.com/office/drawing/2014/main" id="{583187DD-5013-4FD1-85BE-3F3F69718CA4}"/>
              </a:ext>
            </a:extLst>
          </p:cNvPr>
          <p:cNvSpPr/>
          <p:nvPr/>
        </p:nvSpPr>
        <p:spPr>
          <a:xfrm>
            <a:off x="2925536" y="5392324"/>
            <a:ext cx="0" cy="341948"/>
          </a:xfrm>
          <a:custGeom>
            <a:avLst/>
            <a:gdLst/>
            <a:ahLst/>
            <a:cxnLst/>
            <a:rect l="l" t="t" r="r" b="b"/>
            <a:pathLst>
              <a:path h="455929">
                <a:moveTo>
                  <a:pt x="0" y="0"/>
                </a:moveTo>
                <a:lnTo>
                  <a:pt x="0" y="455701"/>
                </a:lnTo>
              </a:path>
            </a:pathLst>
          </a:custGeom>
          <a:ln w="25908">
            <a:solidFill>
              <a:schemeClr val="accent4"/>
            </a:solidFill>
          </a:ln>
        </p:spPr>
        <p:txBody>
          <a:bodyPr wrap="square" lIns="0" tIns="0" rIns="0" bIns="0" rtlCol="0"/>
          <a:lstStyle/>
          <a:p>
            <a:endParaRPr sz="2000">
              <a:latin typeface="Candara" panose="020E0502030303020204" pitchFamily="34" charset="0"/>
            </a:endParaRPr>
          </a:p>
        </p:txBody>
      </p:sp>
      <p:sp>
        <p:nvSpPr>
          <p:cNvPr id="49" name="object 5">
            <a:extLst>
              <a:ext uri="{FF2B5EF4-FFF2-40B4-BE49-F238E27FC236}">
                <a16:creationId xmlns:a16="http://schemas.microsoft.com/office/drawing/2014/main" id="{CB2FAB50-0485-40DB-A9E0-81A683339F3E}"/>
              </a:ext>
            </a:extLst>
          </p:cNvPr>
          <p:cNvSpPr txBox="1"/>
          <p:nvPr/>
        </p:nvSpPr>
        <p:spPr>
          <a:xfrm>
            <a:off x="3043195" y="5324766"/>
            <a:ext cx="2786539" cy="615553"/>
          </a:xfrm>
          <a:prstGeom prst="rect">
            <a:avLst/>
          </a:prstGeom>
        </p:spPr>
        <p:txBody>
          <a:bodyPr vert="horz" wrap="square" lIns="0" tIns="0" rIns="0" bIns="0" rtlCol="0">
            <a:spAutoFit/>
          </a:bodyPr>
          <a:lstStyle/>
          <a:p>
            <a:pPr marL="9525">
              <a:buClr>
                <a:srgbClr val="006550"/>
              </a:buClr>
              <a:tabLst>
                <a:tab pos="225743" algn="l"/>
              </a:tabLst>
            </a:pPr>
            <a:r>
              <a:rPr sz="2000" spc="-4" dirty="0">
                <a:latin typeface="Candara" panose="020E0502030303020204" pitchFamily="34" charset="0"/>
                <a:cs typeface="Arial"/>
              </a:rPr>
              <a:t>Look for </a:t>
            </a:r>
            <a:r>
              <a:rPr sz="2000" spc="-11" dirty="0">
                <a:latin typeface="Candara" panose="020E0502030303020204" pitchFamily="34" charset="0"/>
                <a:cs typeface="Arial"/>
              </a:rPr>
              <a:t>ways </a:t>
            </a:r>
            <a:r>
              <a:rPr sz="2000" spc="-4" dirty="0">
                <a:latin typeface="Candara" panose="020E0502030303020204" pitchFamily="34" charset="0"/>
                <a:cs typeface="Arial"/>
              </a:rPr>
              <a:t>to overcome</a:t>
            </a:r>
            <a:r>
              <a:rPr sz="2000" spc="53" dirty="0">
                <a:latin typeface="Candara" panose="020E0502030303020204" pitchFamily="34" charset="0"/>
                <a:cs typeface="Arial"/>
              </a:rPr>
              <a:t> </a:t>
            </a:r>
            <a:r>
              <a:rPr sz="2000" dirty="0">
                <a:latin typeface="Candara" panose="020E0502030303020204" pitchFamily="34" charset="0"/>
                <a:cs typeface="Arial"/>
              </a:rPr>
              <a:t>obstacles.</a:t>
            </a:r>
          </a:p>
        </p:txBody>
      </p:sp>
      <p:sp>
        <p:nvSpPr>
          <p:cNvPr id="50" name="object 6">
            <a:extLst>
              <a:ext uri="{FF2B5EF4-FFF2-40B4-BE49-F238E27FC236}">
                <a16:creationId xmlns:a16="http://schemas.microsoft.com/office/drawing/2014/main" id="{F6F6F666-4EE8-414A-86E6-571CED71F3D9}"/>
              </a:ext>
            </a:extLst>
          </p:cNvPr>
          <p:cNvSpPr/>
          <p:nvPr/>
        </p:nvSpPr>
        <p:spPr>
          <a:xfrm>
            <a:off x="2483766" y="3145759"/>
            <a:ext cx="360044" cy="304324"/>
          </a:xfrm>
          <a:custGeom>
            <a:avLst/>
            <a:gdLst/>
            <a:ahLst/>
            <a:cxnLst/>
            <a:rect l="l" t="t" r="r" b="b"/>
            <a:pathLst>
              <a:path w="480059" h="405764">
                <a:moveTo>
                  <a:pt x="417652" y="0"/>
                </a:moveTo>
                <a:lnTo>
                  <a:pt x="62407" y="0"/>
                </a:lnTo>
                <a:lnTo>
                  <a:pt x="50443" y="2510"/>
                </a:lnTo>
                <a:lnTo>
                  <a:pt x="40505" y="9293"/>
                </a:lnTo>
                <a:lnTo>
                  <a:pt x="33716" y="19223"/>
                </a:lnTo>
                <a:lnTo>
                  <a:pt x="31203" y="31178"/>
                </a:lnTo>
                <a:lnTo>
                  <a:pt x="31203" y="268655"/>
                </a:lnTo>
                <a:lnTo>
                  <a:pt x="0" y="371805"/>
                </a:lnTo>
                <a:lnTo>
                  <a:pt x="19202" y="405383"/>
                </a:lnTo>
                <a:lnTo>
                  <a:pt x="460857" y="405383"/>
                </a:lnTo>
                <a:lnTo>
                  <a:pt x="480060" y="371805"/>
                </a:lnTo>
                <a:lnTo>
                  <a:pt x="470624" y="340613"/>
                </a:lnTo>
                <a:lnTo>
                  <a:pt x="43205" y="340613"/>
                </a:lnTo>
                <a:lnTo>
                  <a:pt x="55206" y="302234"/>
                </a:lnTo>
                <a:lnTo>
                  <a:pt x="459014" y="302234"/>
                </a:lnTo>
                <a:lnTo>
                  <a:pt x="448856" y="268655"/>
                </a:lnTo>
                <a:lnTo>
                  <a:pt x="62407" y="268655"/>
                </a:lnTo>
                <a:lnTo>
                  <a:pt x="62407" y="31178"/>
                </a:lnTo>
                <a:lnTo>
                  <a:pt x="448856" y="31178"/>
                </a:lnTo>
                <a:lnTo>
                  <a:pt x="446343" y="19223"/>
                </a:lnTo>
                <a:lnTo>
                  <a:pt x="439554" y="9293"/>
                </a:lnTo>
                <a:lnTo>
                  <a:pt x="429616" y="2510"/>
                </a:lnTo>
                <a:lnTo>
                  <a:pt x="417652" y="0"/>
                </a:lnTo>
                <a:close/>
              </a:path>
              <a:path w="480059" h="405764">
                <a:moveTo>
                  <a:pt x="194424" y="302234"/>
                </a:moveTo>
                <a:lnTo>
                  <a:pt x="187223" y="302234"/>
                </a:lnTo>
                <a:lnTo>
                  <a:pt x="182422" y="340613"/>
                </a:lnTo>
                <a:lnTo>
                  <a:pt x="187223" y="340613"/>
                </a:lnTo>
                <a:lnTo>
                  <a:pt x="194424" y="302234"/>
                </a:lnTo>
                <a:close/>
              </a:path>
              <a:path w="480059" h="405764">
                <a:moveTo>
                  <a:pt x="292836" y="302234"/>
                </a:moveTo>
                <a:lnTo>
                  <a:pt x="285635" y="302234"/>
                </a:lnTo>
                <a:lnTo>
                  <a:pt x="292836" y="340613"/>
                </a:lnTo>
                <a:lnTo>
                  <a:pt x="297637" y="340613"/>
                </a:lnTo>
                <a:lnTo>
                  <a:pt x="292836" y="302234"/>
                </a:lnTo>
                <a:close/>
              </a:path>
              <a:path w="480059" h="405764">
                <a:moveTo>
                  <a:pt x="459014" y="302234"/>
                </a:moveTo>
                <a:lnTo>
                  <a:pt x="424853" y="302234"/>
                </a:lnTo>
                <a:lnTo>
                  <a:pt x="436854" y="340613"/>
                </a:lnTo>
                <a:lnTo>
                  <a:pt x="470624" y="340613"/>
                </a:lnTo>
                <a:lnTo>
                  <a:pt x="459014" y="302234"/>
                </a:lnTo>
                <a:close/>
              </a:path>
              <a:path w="480059" h="405764">
                <a:moveTo>
                  <a:pt x="448856" y="31178"/>
                </a:moveTo>
                <a:lnTo>
                  <a:pt x="417652" y="31178"/>
                </a:lnTo>
                <a:lnTo>
                  <a:pt x="417652" y="268655"/>
                </a:lnTo>
                <a:lnTo>
                  <a:pt x="448856" y="268655"/>
                </a:lnTo>
                <a:lnTo>
                  <a:pt x="448856" y="31178"/>
                </a:lnTo>
                <a:close/>
              </a:path>
            </a:pathLst>
          </a:custGeom>
          <a:solidFill>
            <a:srgbClr val="FFC000"/>
          </a:solidFill>
        </p:spPr>
        <p:txBody>
          <a:bodyPr wrap="square" lIns="0" tIns="0" rIns="0" bIns="0" rtlCol="0"/>
          <a:lstStyle/>
          <a:p>
            <a:endParaRPr sz="2000">
              <a:latin typeface="Candara" panose="020E0502030303020204" pitchFamily="34" charset="0"/>
            </a:endParaRPr>
          </a:p>
        </p:txBody>
      </p:sp>
      <p:sp>
        <p:nvSpPr>
          <p:cNvPr id="51" name="object 7">
            <a:extLst>
              <a:ext uri="{FF2B5EF4-FFF2-40B4-BE49-F238E27FC236}">
                <a16:creationId xmlns:a16="http://schemas.microsoft.com/office/drawing/2014/main" id="{D8E7E09D-2B14-4922-803C-231F4C36E3D5}"/>
              </a:ext>
            </a:extLst>
          </p:cNvPr>
          <p:cNvSpPr/>
          <p:nvPr/>
        </p:nvSpPr>
        <p:spPr>
          <a:xfrm>
            <a:off x="2554632" y="3199478"/>
            <a:ext cx="207169" cy="124778"/>
          </a:xfrm>
          <a:custGeom>
            <a:avLst/>
            <a:gdLst/>
            <a:ahLst/>
            <a:cxnLst/>
            <a:rect l="l" t="t" r="r" b="b"/>
            <a:pathLst>
              <a:path w="276225" h="166369">
                <a:moveTo>
                  <a:pt x="23990" y="134823"/>
                </a:moveTo>
                <a:lnTo>
                  <a:pt x="7200" y="134823"/>
                </a:lnTo>
                <a:lnTo>
                  <a:pt x="0" y="142036"/>
                </a:lnTo>
                <a:lnTo>
                  <a:pt x="0" y="158889"/>
                </a:lnTo>
                <a:lnTo>
                  <a:pt x="7200" y="166116"/>
                </a:lnTo>
                <a:lnTo>
                  <a:pt x="26390" y="166116"/>
                </a:lnTo>
                <a:lnTo>
                  <a:pt x="31178" y="161302"/>
                </a:lnTo>
                <a:lnTo>
                  <a:pt x="11988" y="161302"/>
                </a:lnTo>
                <a:lnTo>
                  <a:pt x="7200" y="156489"/>
                </a:lnTo>
                <a:lnTo>
                  <a:pt x="7200" y="144449"/>
                </a:lnTo>
                <a:lnTo>
                  <a:pt x="11988" y="142036"/>
                </a:lnTo>
                <a:lnTo>
                  <a:pt x="31178" y="142036"/>
                </a:lnTo>
                <a:lnTo>
                  <a:pt x="35632" y="137223"/>
                </a:lnTo>
                <a:lnTo>
                  <a:pt x="26390" y="137223"/>
                </a:lnTo>
                <a:lnTo>
                  <a:pt x="23990" y="134823"/>
                </a:lnTo>
                <a:close/>
              </a:path>
              <a:path w="276225" h="166369">
                <a:moveTo>
                  <a:pt x="86535" y="108330"/>
                </a:moveTo>
                <a:lnTo>
                  <a:pt x="79159" y="108330"/>
                </a:lnTo>
                <a:lnTo>
                  <a:pt x="112737" y="142036"/>
                </a:lnTo>
                <a:lnTo>
                  <a:pt x="110337" y="144449"/>
                </a:lnTo>
                <a:lnTo>
                  <a:pt x="110337" y="158889"/>
                </a:lnTo>
                <a:lnTo>
                  <a:pt x="117538" y="166116"/>
                </a:lnTo>
                <a:lnTo>
                  <a:pt x="134327" y="166116"/>
                </a:lnTo>
                <a:lnTo>
                  <a:pt x="139115" y="161302"/>
                </a:lnTo>
                <a:lnTo>
                  <a:pt x="119938" y="161302"/>
                </a:lnTo>
                <a:lnTo>
                  <a:pt x="117538" y="156489"/>
                </a:lnTo>
                <a:lnTo>
                  <a:pt x="117538" y="144449"/>
                </a:lnTo>
                <a:lnTo>
                  <a:pt x="119938" y="142036"/>
                </a:lnTo>
                <a:lnTo>
                  <a:pt x="139128" y="142036"/>
                </a:lnTo>
                <a:lnTo>
                  <a:pt x="143923" y="137223"/>
                </a:lnTo>
                <a:lnTo>
                  <a:pt x="117538" y="137223"/>
                </a:lnTo>
                <a:lnTo>
                  <a:pt x="86535" y="108330"/>
                </a:lnTo>
                <a:close/>
              </a:path>
              <a:path w="276225" h="166369">
                <a:moveTo>
                  <a:pt x="31178" y="142036"/>
                </a:moveTo>
                <a:lnTo>
                  <a:pt x="21589" y="142036"/>
                </a:lnTo>
                <a:lnTo>
                  <a:pt x="26390" y="144449"/>
                </a:lnTo>
                <a:lnTo>
                  <a:pt x="26390" y="156489"/>
                </a:lnTo>
                <a:lnTo>
                  <a:pt x="21589" y="161302"/>
                </a:lnTo>
                <a:lnTo>
                  <a:pt x="31178" y="161302"/>
                </a:lnTo>
                <a:lnTo>
                  <a:pt x="33578" y="158889"/>
                </a:lnTo>
                <a:lnTo>
                  <a:pt x="33578" y="146850"/>
                </a:lnTo>
                <a:lnTo>
                  <a:pt x="31178" y="144449"/>
                </a:lnTo>
                <a:lnTo>
                  <a:pt x="31178" y="142036"/>
                </a:lnTo>
                <a:close/>
              </a:path>
              <a:path w="276225" h="166369">
                <a:moveTo>
                  <a:pt x="139128" y="142036"/>
                </a:moveTo>
                <a:lnTo>
                  <a:pt x="131927" y="142036"/>
                </a:lnTo>
                <a:lnTo>
                  <a:pt x="134327" y="144449"/>
                </a:lnTo>
                <a:lnTo>
                  <a:pt x="134327" y="156489"/>
                </a:lnTo>
                <a:lnTo>
                  <a:pt x="131927" y="161302"/>
                </a:lnTo>
                <a:lnTo>
                  <a:pt x="139115" y="161302"/>
                </a:lnTo>
                <a:lnTo>
                  <a:pt x="141516" y="158889"/>
                </a:lnTo>
                <a:lnTo>
                  <a:pt x="141516" y="144449"/>
                </a:lnTo>
                <a:lnTo>
                  <a:pt x="139128" y="142036"/>
                </a:lnTo>
                <a:close/>
              </a:path>
              <a:path w="276225" h="166369">
                <a:moveTo>
                  <a:pt x="79159" y="79451"/>
                </a:moveTo>
                <a:lnTo>
                  <a:pt x="62369" y="79451"/>
                </a:lnTo>
                <a:lnTo>
                  <a:pt x="55168" y="86664"/>
                </a:lnTo>
                <a:lnTo>
                  <a:pt x="55168" y="98704"/>
                </a:lnTo>
                <a:lnTo>
                  <a:pt x="57569" y="103517"/>
                </a:lnTo>
                <a:lnTo>
                  <a:pt x="57569" y="105930"/>
                </a:lnTo>
                <a:lnTo>
                  <a:pt x="26390" y="137223"/>
                </a:lnTo>
                <a:lnTo>
                  <a:pt x="35632" y="137223"/>
                </a:lnTo>
                <a:lnTo>
                  <a:pt x="62369" y="108330"/>
                </a:lnTo>
                <a:lnTo>
                  <a:pt x="86535" y="108330"/>
                </a:lnTo>
                <a:lnTo>
                  <a:pt x="83959" y="105930"/>
                </a:lnTo>
                <a:lnTo>
                  <a:pt x="67157" y="105930"/>
                </a:lnTo>
                <a:lnTo>
                  <a:pt x="62369" y="101117"/>
                </a:lnTo>
                <a:lnTo>
                  <a:pt x="62369" y="91478"/>
                </a:lnTo>
                <a:lnTo>
                  <a:pt x="67157" y="86664"/>
                </a:lnTo>
                <a:lnTo>
                  <a:pt x="86347" y="86664"/>
                </a:lnTo>
                <a:lnTo>
                  <a:pt x="79159" y="79451"/>
                </a:lnTo>
                <a:close/>
              </a:path>
              <a:path w="276225" h="166369">
                <a:moveTo>
                  <a:pt x="131927" y="134823"/>
                </a:moveTo>
                <a:lnTo>
                  <a:pt x="119938" y="134823"/>
                </a:lnTo>
                <a:lnTo>
                  <a:pt x="117538" y="137223"/>
                </a:lnTo>
                <a:lnTo>
                  <a:pt x="134327" y="137223"/>
                </a:lnTo>
                <a:lnTo>
                  <a:pt x="131927" y="134823"/>
                </a:lnTo>
                <a:close/>
              </a:path>
              <a:path w="276225" h="166369">
                <a:moveTo>
                  <a:pt x="268643" y="0"/>
                </a:moveTo>
                <a:lnTo>
                  <a:pt x="251853" y="0"/>
                </a:lnTo>
                <a:lnTo>
                  <a:pt x="244665" y="7226"/>
                </a:lnTo>
                <a:lnTo>
                  <a:pt x="244665" y="21666"/>
                </a:lnTo>
                <a:lnTo>
                  <a:pt x="247065" y="26479"/>
                </a:lnTo>
                <a:lnTo>
                  <a:pt x="134327" y="137223"/>
                </a:lnTo>
                <a:lnTo>
                  <a:pt x="143923" y="137223"/>
                </a:lnTo>
                <a:lnTo>
                  <a:pt x="251853" y="28892"/>
                </a:lnTo>
                <a:lnTo>
                  <a:pt x="272234" y="28892"/>
                </a:lnTo>
                <a:lnTo>
                  <a:pt x="275843" y="26479"/>
                </a:lnTo>
                <a:lnTo>
                  <a:pt x="254253" y="26479"/>
                </a:lnTo>
                <a:lnTo>
                  <a:pt x="249466" y="21666"/>
                </a:lnTo>
                <a:lnTo>
                  <a:pt x="249466" y="12039"/>
                </a:lnTo>
                <a:lnTo>
                  <a:pt x="254253" y="7226"/>
                </a:lnTo>
                <a:lnTo>
                  <a:pt x="275843" y="7226"/>
                </a:lnTo>
                <a:lnTo>
                  <a:pt x="268643" y="0"/>
                </a:lnTo>
                <a:close/>
              </a:path>
              <a:path w="276225" h="166369">
                <a:moveTo>
                  <a:pt x="79159" y="108330"/>
                </a:moveTo>
                <a:lnTo>
                  <a:pt x="62369" y="108330"/>
                </a:lnTo>
                <a:lnTo>
                  <a:pt x="67157" y="113157"/>
                </a:lnTo>
                <a:lnTo>
                  <a:pt x="74358" y="113157"/>
                </a:lnTo>
                <a:lnTo>
                  <a:pt x="79159" y="108330"/>
                </a:lnTo>
                <a:close/>
              </a:path>
              <a:path w="276225" h="166369">
                <a:moveTo>
                  <a:pt x="86347" y="86664"/>
                </a:moveTo>
                <a:lnTo>
                  <a:pt x="76758" y="86664"/>
                </a:lnTo>
                <a:lnTo>
                  <a:pt x="81559" y="91478"/>
                </a:lnTo>
                <a:lnTo>
                  <a:pt x="81559" y="101117"/>
                </a:lnTo>
                <a:lnTo>
                  <a:pt x="76758" y="105930"/>
                </a:lnTo>
                <a:lnTo>
                  <a:pt x="83959" y="105930"/>
                </a:lnTo>
                <a:lnTo>
                  <a:pt x="86347" y="103517"/>
                </a:lnTo>
                <a:lnTo>
                  <a:pt x="86347" y="86664"/>
                </a:lnTo>
                <a:close/>
              </a:path>
              <a:path w="276225" h="166369">
                <a:moveTo>
                  <a:pt x="272234" y="28892"/>
                </a:moveTo>
                <a:lnTo>
                  <a:pt x="251853" y="28892"/>
                </a:lnTo>
                <a:lnTo>
                  <a:pt x="254253" y="31292"/>
                </a:lnTo>
                <a:lnTo>
                  <a:pt x="268643" y="31292"/>
                </a:lnTo>
                <a:lnTo>
                  <a:pt x="272234" y="28892"/>
                </a:lnTo>
                <a:close/>
              </a:path>
              <a:path w="276225" h="166369">
                <a:moveTo>
                  <a:pt x="275843" y="7226"/>
                </a:moveTo>
                <a:lnTo>
                  <a:pt x="263855" y="7226"/>
                </a:lnTo>
                <a:lnTo>
                  <a:pt x="268643" y="12039"/>
                </a:lnTo>
                <a:lnTo>
                  <a:pt x="268643" y="21666"/>
                </a:lnTo>
                <a:lnTo>
                  <a:pt x="263855" y="26479"/>
                </a:lnTo>
                <a:lnTo>
                  <a:pt x="275843" y="26479"/>
                </a:lnTo>
                <a:lnTo>
                  <a:pt x="275843" y="7226"/>
                </a:lnTo>
                <a:close/>
              </a:path>
            </a:pathLst>
          </a:custGeom>
          <a:solidFill>
            <a:srgbClr val="FFC000"/>
          </a:solidFill>
        </p:spPr>
        <p:txBody>
          <a:bodyPr wrap="square" lIns="0" tIns="0" rIns="0" bIns="0" rtlCol="0"/>
          <a:lstStyle/>
          <a:p>
            <a:endParaRPr sz="2000">
              <a:latin typeface="Candara" panose="020E0502030303020204" pitchFamily="34" charset="0"/>
            </a:endParaRPr>
          </a:p>
        </p:txBody>
      </p:sp>
      <p:sp>
        <p:nvSpPr>
          <p:cNvPr id="52" name="object 8">
            <a:extLst>
              <a:ext uri="{FF2B5EF4-FFF2-40B4-BE49-F238E27FC236}">
                <a16:creationId xmlns:a16="http://schemas.microsoft.com/office/drawing/2014/main" id="{F0C0F1B8-73BE-4436-8EAB-61C01C11DE24}"/>
              </a:ext>
            </a:extLst>
          </p:cNvPr>
          <p:cNvSpPr/>
          <p:nvPr/>
        </p:nvSpPr>
        <p:spPr>
          <a:xfrm>
            <a:off x="2925536" y="3126898"/>
            <a:ext cx="0" cy="341948"/>
          </a:xfrm>
          <a:custGeom>
            <a:avLst/>
            <a:gdLst/>
            <a:ahLst/>
            <a:cxnLst/>
            <a:rect l="l" t="t" r="r" b="b"/>
            <a:pathLst>
              <a:path h="455930">
                <a:moveTo>
                  <a:pt x="0" y="0"/>
                </a:moveTo>
                <a:lnTo>
                  <a:pt x="0" y="455701"/>
                </a:lnTo>
              </a:path>
            </a:pathLst>
          </a:custGeom>
          <a:ln w="25908">
            <a:solidFill>
              <a:schemeClr val="accent4"/>
            </a:solidFill>
          </a:ln>
        </p:spPr>
        <p:txBody>
          <a:bodyPr wrap="square" lIns="0" tIns="0" rIns="0" bIns="0" rtlCol="0"/>
          <a:lstStyle/>
          <a:p>
            <a:endParaRPr sz="2000">
              <a:latin typeface="Candara" panose="020E0502030303020204" pitchFamily="34" charset="0"/>
            </a:endParaRPr>
          </a:p>
        </p:txBody>
      </p:sp>
      <p:sp>
        <p:nvSpPr>
          <p:cNvPr id="53" name="object 9">
            <a:extLst>
              <a:ext uri="{FF2B5EF4-FFF2-40B4-BE49-F238E27FC236}">
                <a16:creationId xmlns:a16="http://schemas.microsoft.com/office/drawing/2014/main" id="{F42BA5A2-B84D-455A-A0D4-C73614D78648}"/>
              </a:ext>
            </a:extLst>
          </p:cNvPr>
          <p:cNvSpPr txBox="1"/>
          <p:nvPr/>
        </p:nvSpPr>
        <p:spPr>
          <a:xfrm>
            <a:off x="3026314" y="2968519"/>
            <a:ext cx="2971324" cy="615553"/>
          </a:xfrm>
          <a:prstGeom prst="rect">
            <a:avLst/>
          </a:prstGeom>
        </p:spPr>
        <p:txBody>
          <a:bodyPr vert="horz" wrap="square" lIns="0" tIns="0" rIns="0" bIns="0" rtlCol="0">
            <a:spAutoFit/>
          </a:bodyPr>
          <a:lstStyle/>
          <a:p>
            <a:pPr marL="9525">
              <a:buClr>
                <a:srgbClr val="006550"/>
              </a:buClr>
              <a:tabLst>
                <a:tab pos="225743" algn="l"/>
              </a:tabLst>
            </a:pPr>
            <a:r>
              <a:rPr sz="2000" spc="-4" dirty="0">
                <a:latin typeface="Candara" panose="020E0502030303020204" pitchFamily="34" charset="0"/>
                <a:cs typeface="Arial"/>
              </a:rPr>
              <a:t>Strive to meet or exceed high</a:t>
            </a:r>
            <a:r>
              <a:rPr sz="2000" spc="45" dirty="0">
                <a:latin typeface="Candara" panose="020E0502030303020204" pitchFamily="34" charset="0"/>
                <a:cs typeface="Arial"/>
              </a:rPr>
              <a:t> </a:t>
            </a:r>
            <a:r>
              <a:rPr sz="2000" spc="-4" dirty="0">
                <a:latin typeface="Candara" panose="020E0502030303020204" pitchFamily="34" charset="0"/>
                <a:cs typeface="Arial"/>
              </a:rPr>
              <a:t>standards.</a:t>
            </a:r>
            <a:endParaRPr sz="2000" dirty="0">
              <a:latin typeface="Candara" panose="020E0502030303020204" pitchFamily="34" charset="0"/>
              <a:cs typeface="Arial"/>
            </a:endParaRPr>
          </a:p>
        </p:txBody>
      </p:sp>
      <p:sp>
        <p:nvSpPr>
          <p:cNvPr id="54" name="object 10">
            <a:extLst>
              <a:ext uri="{FF2B5EF4-FFF2-40B4-BE49-F238E27FC236}">
                <a16:creationId xmlns:a16="http://schemas.microsoft.com/office/drawing/2014/main" id="{D7CF3CAF-320F-4603-8DCA-017B665CBBC4}"/>
              </a:ext>
            </a:extLst>
          </p:cNvPr>
          <p:cNvSpPr/>
          <p:nvPr/>
        </p:nvSpPr>
        <p:spPr>
          <a:xfrm>
            <a:off x="6497981" y="3198338"/>
            <a:ext cx="369569" cy="198120"/>
          </a:xfrm>
          <a:custGeom>
            <a:avLst/>
            <a:gdLst/>
            <a:ahLst/>
            <a:cxnLst/>
            <a:rect l="l" t="t" r="r" b="b"/>
            <a:pathLst>
              <a:path w="492759" h="264160">
                <a:moveTo>
                  <a:pt x="248424" y="0"/>
                </a:moveTo>
                <a:lnTo>
                  <a:pt x="200354" y="3769"/>
                </a:lnTo>
                <a:lnTo>
                  <a:pt x="153690" y="14645"/>
                </a:lnTo>
                <a:lnTo>
                  <a:pt x="109837" y="31984"/>
                </a:lnTo>
                <a:lnTo>
                  <a:pt x="70202" y="55140"/>
                </a:lnTo>
                <a:lnTo>
                  <a:pt x="36190" y="83467"/>
                </a:lnTo>
                <a:lnTo>
                  <a:pt x="9207" y="116319"/>
                </a:lnTo>
                <a:lnTo>
                  <a:pt x="0" y="124066"/>
                </a:lnTo>
                <a:lnTo>
                  <a:pt x="0" y="135699"/>
                </a:lnTo>
                <a:lnTo>
                  <a:pt x="4597" y="143459"/>
                </a:lnTo>
                <a:lnTo>
                  <a:pt x="9207" y="147332"/>
                </a:lnTo>
                <a:lnTo>
                  <a:pt x="36190" y="180180"/>
                </a:lnTo>
                <a:lnTo>
                  <a:pt x="70202" y="208505"/>
                </a:lnTo>
                <a:lnTo>
                  <a:pt x="109837" y="231662"/>
                </a:lnTo>
                <a:lnTo>
                  <a:pt x="153690" y="249003"/>
                </a:lnTo>
                <a:lnTo>
                  <a:pt x="200354" y="259882"/>
                </a:lnTo>
                <a:lnTo>
                  <a:pt x="248424" y="263652"/>
                </a:lnTo>
                <a:lnTo>
                  <a:pt x="296175" y="259882"/>
                </a:lnTo>
                <a:lnTo>
                  <a:pt x="342138" y="249003"/>
                </a:lnTo>
                <a:lnTo>
                  <a:pt x="373221" y="236512"/>
                </a:lnTo>
                <a:lnTo>
                  <a:pt x="248424" y="236512"/>
                </a:lnTo>
                <a:lnTo>
                  <a:pt x="197271" y="231580"/>
                </a:lnTo>
                <a:lnTo>
                  <a:pt x="149428" y="217529"/>
                </a:lnTo>
                <a:lnTo>
                  <a:pt x="106000" y="195476"/>
                </a:lnTo>
                <a:lnTo>
                  <a:pt x="68091" y="166536"/>
                </a:lnTo>
                <a:lnTo>
                  <a:pt x="36804" y="131826"/>
                </a:lnTo>
                <a:lnTo>
                  <a:pt x="58515" y="107106"/>
                </a:lnTo>
                <a:lnTo>
                  <a:pt x="82811" y="85296"/>
                </a:lnTo>
                <a:lnTo>
                  <a:pt x="110558" y="66396"/>
                </a:lnTo>
                <a:lnTo>
                  <a:pt x="142621" y="50406"/>
                </a:lnTo>
                <a:lnTo>
                  <a:pt x="191476" y="50406"/>
                </a:lnTo>
                <a:lnTo>
                  <a:pt x="216080" y="36466"/>
                </a:lnTo>
                <a:lnTo>
                  <a:pt x="248424" y="31013"/>
                </a:lnTo>
                <a:lnTo>
                  <a:pt x="382871" y="31013"/>
                </a:lnTo>
                <a:lnTo>
                  <a:pt x="342138" y="14645"/>
                </a:lnTo>
                <a:lnTo>
                  <a:pt x="296175" y="3769"/>
                </a:lnTo>
                <a:lnTo>
                  <a:pt x="248424" y="0"/>
                </a:lnTo>
                <a:close/>
              </a:path>
              <a:path w="492759" h="264160">
                <a:moveTo>
                  <a:pt x="416568" y="50406"/>
                </a:moveTo>
                <a:lnTo>
                  <a:pt x="354241" y="50406"/>
                </a:lnTo>
                <a:lnTo>
                  <a:pt x="384286" y="66396"/>
                </a:lnTo>
                <a:lnTo>
                  <a:pt x="411745" y="85296"/>
                </a:lnTo>
                <a:lnTo>
                  <a:pt x="435753" y="107106"/>
                </a:lnTo>
                <a:lnTo>
                  <a:pt x="455447" y="131826"/>
                </a:lnTo>
                <a:lnTo>
                  <a:pt x="424645" y="166536"/>
                </a:lnTo>
                <a:lnTo>
                  <a:pt x="387878" y="195476"/>
                </a:lnTo>
                <a:lnTo>
                  <a:pt x="345811" y="217529"/>
                </a:lnTo>
                <a:lnTo>
                  <a:pt x="299106" y="231580"/>
                </a:lnTo>
                <a:lnTo>
                  <a:pt x="248424" y="236512"/>
                </a:lnTo>
                <a:lnTo>
                  <a:pt x="373221" y="236512"/>
                </a:lnTo>
                <a:lnTo>
                  <a:pt x="385289" y="231662"/>
                </a:lnTo>
                <a:lnTo>
                  <a:pt x="424607" y="208505"/>
                </a:lnTo>
                <a:lnTo>
                  <a:pt x="459070" y="180180"/>
                </a:lnTo>
                <a:lnTo>
                  <a:pt x="487654" y="147332"/>
                </a:lnTo>
                <a:lnTo>
                  <a:pt x="487654" y="143459"/>
                </a:lnTo>
                <a:lnTo>
                  <a:pt x="492252" y="135699"/>
                </a:lnTo>
                <a:lnTo>
                  <a:pt x="492252" y="124066"/>
                </a:lnTo>
                <a:lnTo>
                  <a:pt x="487654" y="120192"/>
                </a:lnTo>
                <a:lnTo>
                  <a:pt x="487654" y="116319"/>
                </a:lnTo>
                <a:lnTo>
                  <a:pt x="459070" y="83467"/>
                </a:lnTo>
                <a:lnTo>
                  <a:pt x="424607" y="55140"/>
                </a:lnTo>
                <a:lnTo>
                  <a:pt x="416568" y="50406"/>
                </a:lnTo>
                <a:close/>
              </a:path>
              <a:path w="492759" h="264160">
                <a:moveTo>
                  <a:pt x="191476" y="50406"/>
                </a:moveTo>
                <a:lnTo>
                  <a:pt x="142621" y="50406"/>
                </a:lnTo>
                <a:lnTo>
                  <a:pt x="133921" y="62641"/>
                </a:lnTo>
                <a:lnTo>
                  <a:pt x="128243" y="75603"/>
                </a:lnTo>
                <a:lnTo>
                  <a:pt x="125152" y="88564"/>
                </a:lnTo>
                <a:lnTo>
                  <a:pt x="124218" y="100799"/>
                </a:lnTo>
                <a:lnTo>
                  <a:pt x="133922" y="141695"/>
                </a:lnTo>
                <a:lnTo>
                  <a:pt x="160447" y="174955"/>
                </a:lnTo>
                <a:lnTo>
                  <a:pt x="199908" y="197308"/>
                </a:lnTo>
                <a:lnTo>
                  <a:pt x="248424" y="205486"/>
                </a:lnTo>
                <a:lnTo>
                  <a:pt x="294290" y="197308"/>
                </a:lnTo>
                <a:lnTo>
                  <a:pt x="332390" y="174955"/>
                </a:lnTo>
                <a:lnTo>
                  <a:pt x="358413" y="141695"/>
                </a:lnTo>
                <a:lnTo>
                  <a:pt x="365305" y="112433"/>
                </a:lnTo>
                <a:lnTo>
                  <a:pt x="170218" y="112433"/>
                </a:lnTo>
                <a:lnTo>
                  <a:pt x="165620" y="108559"/>
                </a:lnTo>
                <a:lnTo>
                  <a:pt x="165620" y="100799"/>
                </a:lnTo>
                <a:lnTo>
                  <a:pt x="172090" y="73543"/>
                </a:lnTo>
                <a:lnTo>
                  <a:pt x="189772" y="51371"/>
                </a:lnTo>
                <a:lnTo>
                  <a:pt x="191476" y="50406"/>
                </a:lnTo>
                <a:close/>
              </a:path>
              <a:path w="492759" h="264160">
                <a:moveTo>
                  <a:pt x="382871" y="31013"/>
                </a:moveTo>
                <a:lnTo>
                  <a:pt x="253034" y="31013"/>
                </a:lnTo>
                <a:lnTo>
                  <a:pt x="257632" y="38773"/>
                </a:lnTo>
                <a:lnTo>
                  <a:pt x="257632" y="50406"/>
                </a:lnTo>
                <a:lnTo>
                  <a:pt x="253034" y="54279"/>
                </a:lnTo>
                <a:lnTo>
                  <a:pt x="248424" y="54279"/>
                </a:lnTo>
                <a:lnTo>
                  <a:pt x="225498" y="58278"/>
                </a:lnTo>
                <a:lnTo>
                  <a:pt x="206449" y="68819"/>
                </a:lnTo>
                <a:lnTo>
                  <a:pt x="193437" y="83720"/>
                </a:lnTo>
                <a:lnTo>
                  <a:pt x="188620" y="100799"/>
                </a:lnTo>
                <a:lnTo>
                  <a:pt x="188620" y="108559"/>
                </a:lnTo>
                <a:lnTo>
                  <a:pt x="184023" y="112433"/>
                </a:lnTo>
                <a:lnTo>
                  <a:pt x="365305" y="112433"/>
                </a:lnTo>
                <a:lnTo>
                  <a:pt x="368046" y="100799"/>
                </a:lnTo>
                <a:lnTo>
                  <a:pt x="367182" y="88564"/>
                </a:lnTo>
                <a:lnTo>
                  <a:pt x="364591" y="75603"/>
                </a:lnTo>
                <a:lnTo>
                  <a:pt x="360277" y="62641"/>
                </a:lnTo>
                <a:lnTo>
                  <a:pt x="354241" y="50406"/>
                </a:lnTo>
                <a:lnTo>
                  <a:pt x="416568" y="50406"/>
                </a:lnTo>
                <a:lnTo>
                  <a:pt x="385289" y="31984"/>
                </a:lnTo>
                <a:lnTo>
                  <a:pt x="382871" y="31013"/>
                </a:lnTo>
                <a:close/>
              </a:path>
            </a:pathLst>
          </a:custGeom>
          <a:solidFill>
            <a:srgbClr val="FFC000"/>
          </a:solidFill>
          <a:ln>
            <a:solidFill>
              <a:schemeClr val="accent4"/>
            </a:solidFill>
          </a:ln>
        </p:spPr>
        <p:txBody>
          <a:bodyPr wrap="square" lIns="0" tIns="0" rIns="0" bIns="0" rtlCol="0"/>
          <a:lstStyle/>
          <a:p>
            <a:endParaRPr sz="2000">
              <a:latin typeface="Candara" panose="020E0502030303020204" pitchFamily="34" charset="0"/>
            </a:endParaRPr>
          </a:p>
        </p:txBody>
      </p:sp>
      <p:sp>
        <p:nvSpPr>
          <p:cNvPr id="55" name="object 11">
            <a:extLst>
              <a:ext uri="{FF2B5EF4-FFF2-40B4-BE49-F238E27FC236}">
                <a16:creationId xmlns:a16="http://schemas.microsoft.com/office/drawing/2014/main" id="{9E96FA14-281D-4AAD-BDAE-3A2C0AE0AF95}"/>
              </a:ext>
            </a:extLst>
          </p:cNvPr>
          <p:cNvSpPr/>
          <p:nvPr/>
        </p:nvSpPr>
        <p:spPr>
          <a:xfrm>
            <a:off x="6968326" y="3126898"/>
            <a:ext cx="0" cy="341948"/>
          </a:xfrm>
          <a:custGeom>
            <a:avLst/>
            <a:gdLst/>
            <a:ahLst/>
            <a:cxnLst/>
            <a:rect l="l" t="t" r="r" b="b"/>
            <a:pathLst>
              <a:path h="455930">
                <a:moveTo>
                  <a:pt x="0" y="0"/>
                </a:moveTo>
                <a:lnTo>
                  <a:pt x="0" y="455701"/>
                </a:lnTo>
              </a:path>
            </a:pathLst>
          </a:custGeom>
          <a:ln w="25908">
            <a:solidFill>
              <a:schemeClr val="accent4"/>
            </a:solidFill>
          </a:ln>
        </p:spPr>
        <p:txBody>
          <a:bodyPr wrap="square" lIns="0" tIns="0" rIns="0" bIns="0" rtlCol="0"/>
          <a:lstStyle/>
          <a:p>
            <a:endParaRPr sz="2000">
              <a:latin typeface="Candara" panose="020E0502030303020204" pitchFamily="34" charset="0"/>
            </a:endParaRPr>
          </a:p>
        </p:txBody>
      </p:sp>
      <p:sp>
        <p:nvSpPr>
          <p:cNvPr id="56" name="object 12">
            <a:extLst>
              <a:ext uri="{FF2B5EF4-FFF2-40B4-BE49-F238E27FC236}">
                <a16:creationId xmlns:a16="http://schemas.microsoft.com/office/drawing/2014/main" id="{778EE1CA-6327-41E7-A9D3-9F0758D898AF}"/>
              </a:ext>
            </a:extLst>
          </p:cNvPr>
          <p:cNvSpPr txBox="1"/>
          <p:nvPr/>
        </p:nvSpPr>
        <p:spPr>
          <a:xfrm>
            <a:off x="7069105" y="3044719"/>
            <a:ext cx="3151759" cy="615553"/>
          </a:xfrm>
          <a:prstGeom prst="rect">
            <a:avLst/>
          </a:prstGeom>
        </p:spPr>
        <p:txBody>
          <a:bodyPr vert="horz" wrap="square" lIns="0" tIns="0" rIns="0" bIns="0" rtlCol="0">
            <a:spAutoFit/>
          </a:bodyPr>
          <a:lstStyle/>
          <a:p>
            <a:pPr marL="9525" marR="3810">
              <a:buClr>
                <a:srgbClr val="006550"/>
              </a:buClr>
              <a:tabLst>
                <a:tab pos="225743" algn="l"/>
              </a:tabLst>
            </a:pPr>
            <a:r>
              <a:rPr sz="2000" spc="-4" dirty="0">
                <a:latin typeface="Candara" panose="020E0502030303020204" pitchFamily="34" charset="0"/>
                <a:cs typeface="Arial"/>
              </a:rPr>
              <a:t>Show empathy and </a:t>
            </a:r>
            <a:r>
              <a:rPr sz="2000" dirty="0">
                <a:latin typeface="Candara" panose="020E0502030303020204" pitchFamily="34" charset="0"/>
                <a:cs typeface="Arial"/>
              </a:rPr>
              <a:t>insight in</a:t>
            </a:r>
            <a:r>
              <a:rPr sz="2000" spc="-30" dirty="0">
                <a:latin typeface="Candara" panose="020E0502030303020204" pitchFamily="34" charset="0"/>
                <a:cs typeface="Arial"/>
              </a:rPr>
              <a:t> </a:t>
            </a:r>
            <a:r>
              <a:rPr sz="2000" spc="-4" dirty="0">
                <a:latin typeface="Candara" panose="020E0502030303020204" pitchFamily="34" charset="0"/>
                <a:cs typeface="Arial"/>
              </a:rPr>
              <a:t>their</a:t>
            </a:r>
            <a:r>
              <a:rPr lang="en-US" sz="2000" spc="-4" dirty="0">
                <a:latin typeface="Candara" panose="020E0502030303020204" pitchFamily="34" charset="0"/>
                <a:cs typeface="Arial"/>
              </a:rPr>
              <a:t> </a:t>
            </a:r>
            <a:r>
              <a:rPr sz="2000" spc="-4" dirty="0">
                <a:latin typeface="Candara" panose="020E0502030303020204" pitchFamily="34" charset="0"/>
                <a:cs typeface="Arial"/>
              </a:rPr>
              <a:t>relationships.</a:t>
            </a:r>
            <a:endParaRPr sz="2000" dirty="0">
              <a:latin typeface="Candara" panose="020E0502030303020204" pitchFamily="34" charset="0"/>
              <a:cs typeface="Arial"/>
            </a:endParaRPr>
          </a:p>
        </p:txBody>
      </p:sp>
      <p:sp>
        <p:nvSpPr>
          <p:cNvPr id="57" name="object 13">
            <a:extLst>
              <a:ext uri="{FF2B5EF4-FFF2-40B4-BE49-F238E27FC236}">
                <a16:creationId xmlns:a16="http://schemas.microsoft.com/office/drawing/2014/main" id="{EFB458EF-4736-4501-BE09-CE45B94723FB}"/>
              </a:ext>
            </a:extLst>
          </p:cNvPr>
          <p:cNvSpPr/>
          <p:nvPr/>
        </p:nvSpPr>
        <p:spPr>
          <a:xfrm>
            <a:off x="2511198" y="3900140"/>
            <a:ext cx="306705" cy="308610"/>
          </a:xfrm>
          <a:custGeom>
            <a:avLst/>
            <a:gdLst/>
            <a:ahLst/>
            <a:cxnLst/>
            <a:rect l="l" t="t" r="r" b="b"/>
            <a:pathLst>
              <a:path w="408940" h="411479">
                <a:moveTo>
                  <a:pt x="71577" y="407276"/>
                </a:moveTo>
                <a:lnTo>
                  <a:pt x="58953" y="407276"/>
                </a:lnTo>
                <a:lnTo>
                  <a:pt x="58953" y="411480"/>
                </a:lnTo>
                <a:lnTo>
                  <a:pt x="67373" y="411480"/>
                </a:lnTo>
                <a:lnTo>
                  <a:pt x="71577" y="407276"/>
                </a:lnTo>
                <a:close/>
              </a:path>
              <a:path w="408940" h="411479">
                <a:moveTo>
                  <a:pt x="345274" y="8394"/>
                </a:moveTo>
                <a:lnTo>
                  <a:pt x="328434" y="8394"/>
                </a:lnTo>
                <a:lnTo>
                  <a:pt x="328434" y="12598"/>
                </a:lnTo>
                <a:lnTo>
                  <a:pt x="4216" y="331698"/>
                </a:lnTo>
                <a:lnTo>
                  <a:pt x="0" y="335902"/>
                </a:lnTo>
                <a:lnTo>
                  <a:pt x="0" y="352691"/>
                </a:lnTo>
                <a:lnTo>
                  <a:pt x="54736" y="407276"/>
                </a:lnTo>
                <a:lnTo>
                  <a:pt x="75793" y="407276"/>
                </a:lnTo>
                <a:lnTo>
                  <a:pt x="336854" y="146951"/>
                </a:lnTo>
                <a:lnTo>
                  <a:pt x="290537" y="146951"/>
                </a:lnTo>
                <a:lnTo>
                  <a:pt x="265277" y="117563"/>
                </a:lnTo>
                <a:lnTo>
                  <a:pt x="336854" y="46189"/>
                </a:lnTo>
                <a:lnTo>
                  <a:pt x="383176" y="46189"/>
                </a:lnTo>
                <a:lnTo>
                  <a:pt x="345274" y="8394"/>
                </a:lnTo>
                <a:close/>
              </a:path>
              <a:path w="408940" h="411479">
                <a:moveTo>
                  <a:pt x="378955" y="159550"/>
                </a:moveTo>
                <a:lnTo>
                  <a:pt x="370535" y="184746"/>
                </a:lnTo>
                <a:lnTo>
                  <a:pt x="345274" y="193141"/>
                </a:lnTo>
                <a:lnTo>
                  <a:pt x="370535" y="201536"/>
                </a:lnTo>
                <a:lnTo>
                  <a:pt x="378955" y="226733"/>
                </a:lnTo>
                <a:lnTo>
                  <a:pt x="387375" y="201536"/>
                </a:lnTo>
                <a:lnTo>
                  <a:pt x="408431" y="193141"/>
                </a:lnTo>
                <a:lnTo>
                  <a:pt x="387375" y="184746"/>
                </a:lnTo>
                <a:lnTo>
                  <a:pt x="378955" y="159550"/>
                </a:lnTo>
                <a:close/>
              </a:path>
              <a:path w="408940" h="411479">
                <a:moveTo>
                  <a:pt x="383176" y="46189"/>
                </a:moveTo>
                <a:lnTo>
                  <a:pt x="336854" y="46189"/>
                </a:lnTo>
                <a:lnTo>
                  <a:pt x="366331" y="71374"/>
                </a:lnTo>
                <a:lnTo>
                  <a:pt x="290537" y="146951"/>
                </a:lnTo>
                <a:lnTo>
                  <a:pt x="336854" y="146951"/>
                </a:lnTo>
                <a:lnTo>
                  <a:pt x="400011" y="83972"/>
                </a:lnTo>
                <a:lnTo>
                  <a:pt x="400011" y="79768"/>
                </a:lnTo>
                <a:lnTo>
                  <a:pt x="404228" y="75577"/>
                </a:lnTo>
                <a:lnTo>
                  <a:pt x="404228" y="67183"/>
                </a:lnTo>
                <a:lnTo>
                  <a:pt x="383176" y="46189"/>
                </a:lnTo>
                <a:close/>
              </a:path>
              <a:path w="408940" h="411479">
                <a:moveTo>
                  <a:pt x="138950" y="16789"/>
                </a:moveTo>
                <a:lnTo>
                  <a:pt x="122110" y="67183"/>
                </a:lnTo>
                <a:lnTo>
                  <a:pt x="71577" y="79768"/>
                </a:lnTo>
                <a:lnTo>
                  <a:pt x="122110" y="96570"/>
                </a:lnTo>
                <a:lnTo>
                  <a:pt x="138950" y="142760"/>
                </a:lnTo>
                <a:lnTo>
                  <a:pt x="151587" y="96570"/>
                </a:lnTo>
                <a:lnTo>
                  <a:pt x="202107" y="79768"/>
                </a:lnTo>
                <a:lnTo>
                  <a:pt x="151587" y="67183"/>
                </a:lnTo>
                <a:lnTo>
                  <a:pt x="138950" y="16789"/>
                </a:lnTo>
                <a:close/>
              </a:path>
              <a:path w="408940" h="411479">
                <a:moveTo>
                  <a:pt x="58953" y="0"/>
                </a:moveTo>
                <a:lnTo>
                  <a:pt x="50533" y="25184"/>
                </a:lnTo>
                <a:lnTo>
                  <a:pt x="25260" y="33591"/>
                </a:lnTo>
                <a:lnTo>
                  <a:pt x="50533" y="41986"/>
                </a:lnTo>
                <a:lnTo>
                  <a:pt x="58953" y="62979"/>
                </a:lnTo>
                <a:lnTo>
                  <a:pt x="63157" y="41986"/>
                </a:lnTo>
                <a:lnTo>
                  <a:pt x="88430" y="33591"/>
                </a:lnTo>
                <a:lnTo>
                  <a:pt x="63157" y="25184"/>
                </a:lnTo>
                <a:lnTo>
                  <a:pt x="58953" y="0"/>
                </a:lnTo>
                <a:close/>
              </a:path>
              <a:path w="408940" h="411479">
                <a:moveTo>
                  <a:pt x="218948" y="0"/>
                </a:moveTo>
                <a:lnTo>
                  <a:pt x="210527" y="25184"/>
                </a:lnTo>
                <a:lnTo>
                  <a:pt x="185267" y="33591"/>
                </a:lnTo>
                <a:lnTo>
                  <a:pt x="210527" y="41986"/>
                </a:lnTo>
                <a:lnTo>
                  <a:pt x="218948" y="62979"/>
                </a:lnTo>
                <a:lnTo>
                  <a:pt x="223164" y="41986"/>
                </a:lnTo>
                <a:lnTo>
                  <a:pt x="248424" y="33591"/>
                </a:lnTo>
                <a:lnTo>
                  <a:pt x="223164" y="25184"/>
                </a:lnTo>
                <a:lnTo>
                  <a:pt x="218948" y="0"/>
                </a:lnTo>
                <a:close/>
              </a:path>
            </a:pathLst>
          </a:custGeom>
          <a:solidFill>
            <a:srgbClr val="FFC000"/>
          </a:solidFill>
        </p:spPr>
        <p:txBody>
          <a:bodyPr wrap="square" lIns="0" tIns="0" rIns="0" bIns="0" rtlCol="0"/>
          <a:lstStyle/>
          <a:p>
            <a:endParaRPr sz="2000">
              <a:latin typeface="Candara" panose="020E0502030303020204" pitchFamily="34" charset="0"/>
            </a:endParaRPr>
          </a:p>
        </p:txBody>
      </p:sp>
      <p:sp>
        <p:nvSpPr>
          <p:cNvPr id="58" name="object 14">
            <a:extLst>
              <a:ext uri="{FF2B5EF4-FFF2-40B4-BE49-F238E27FC236}">
                <a16:creationId xmlns:a16="http://schemas.microsoft.com/office/drawing/2014/main" id="{A9AA8B58-D87B-4498-A992-FE0DD3752702}"/>
              </a:ext>
            </a:extLst>
          </p:cNvPr>
          <p:cNvSpPr/>
          <p:nvPr/>
        </p:nvSpPr>
        <p:spPr>
          <a:xfrm>
            <a:off x="2925536" y="3884707"/>
            <a:ext cx="0" cy="341948"/>
          </a:xfrm>
          <a:custGeom>
            <a:avLst/>
            <a:gdLst/>
            <a:ahLst/>
            <a:cxnLst/>
            <a:rect l="l" t="t" r="r" b="b"/>
            <a:pathLst>
              <a:path h="455929">
                <a:moveTo>
                  <a:pt x="0" y="0"/>
                </a:moveTo>
                <a:lnTo>
                  <a:pt x="0" y="455701"/>
                </a:lnTo>
              </a:path>
            </a:pathLst>
          </a:custGeom>
          <a:ln w="25908">
            <a:solidFill>
              <a:schemeClr val="accent4"/>
            </a:solidFill>
          </a:ln>
        </p:spPr>
        <p:txBody>
          <a:bodyPr wrap="square" lIns="0" tIns="0" rIns="0" bIns="0" rtlCol="0"/>
          <a:lstStyle/>
          <a:p>
            <a:endParaRPr sz="2000">
              <a:latin typeface="Candara" panose="020E0502030303020204" pitchFamily="34" charset="0"/>
            </a:endParaRPr>
          </a:p>
        </p:txBody>
      </p:sp>
      <p:sp>
        <p:nvSpPr>
          <p:cNvPr id="59" name="object 15">
            <a:extLst>
              <a:ext uri="{FF2B5EF4-FFF2-40B4-BE49-F238E27FC236}">
                <a16:creationId xmlns:a16="http://schemas.microsoft.com/office/drawing/2014/main" id="{638D4332-121E-4772-9B44-83A24C4C2183}"/>
              </a:ext>
            </a:extLst>
          </p:cNvPr>
          <p:cNvSpPr txBox="1"/>
          <p:nvPr/>
        </p:nvSpPr>
        <p:spPr>
          <a:xfrm>
            <a:off x="3033171" y="3806719"/>
            <a:ext cx="2964467" cy="615553"/>
          </a:xfrm>
          <a:prstGeom prst="rect">
            <a:avLst/>
          </a:prstGeom>
        </p:spPr>
        <p:txBody>
          <a:bodyPr vert="horz" wrap="square" lIns="0" tIns="0" rIns="0" bIns="0" rtlCol="0">
            <a:spAutoFit/>
          </a:bodyPr>
          <a:lstStyle/>
          <a:p>
            <a:pPr marL="9525" marR="3810">
              <a:buClr>
                <a:srgbClr val="006550"/>
              </a:buClr>
              <a:tabLst>
                <a:tab pos="225743" algn="l"/>
              </a:tabLst>
            </a:pPr>
            <a:r>
              <a:rPr sz="2000" spc="-4" dirty="0">
                <a:latin typeface="Candara" panose="020E0502030303020204" pitchFamily="34" charset="0"/>
                <a:cs typeface="Arial"/>
              </a:rPr>
              <a:t>Adapt to change and help to make  change</a:t>
            </a:r>
            <a:r>
              <a:rPr sz="2000" spc="-45" dirty="0">
                <a:latin typeface="Candara" panose="020E0502030303020204" pitchFamily="34" charset="0"/>
                <a:cs typeface="Arial"/>
              </a:rPr>
              <a:t> </a:t>
            </a:r>
            <a:r>
              <a:rPr sz="2000" spc="-4" dirty="0">
                <a:latin typeface="Candara" panose="020E0502030303020204" pitchFamily="34" charset="0"/>
                <a:cs typeface="Arial"/>
              </a:rPr>
              <a:t>happen.</a:t>
            </a:r>
            <a:endParaRPr sz="2000" dirty="0">
              <a:latin typeface="Candara" panose="020E0502030303020204" pitchFamily="34" charset="0"/>
              <a:cs typeface="Arial"/>
            </a:endParaRPr>
          </a:p>
        </p:txBody>
      </p:sp>
      <p:sp>
        <p:nvSpPr>
          <p:cNvPr id="60" name="object 16">
            <a:extLst>
              <a:ext uri="{FF2B5EF4-FFF2-40B4-BE49-F238E27FC236}">
                <a16:creationId xmlns:a16="http://schemas.microsoft.com/office/drawing/2014/main" id="{1DFD6682-9980-4C5A-AD7A-17A467948274}"/>
              </a:ext>
            </a:extLst>
          </p:cNvPr>
          <p:cNvSpPr/>
          <p:nvPr/>
        </p:nvSpPr>
        <p:spPr>
          <a:xfrm>
            <a:off x="6492714" y="3887566"/>
            <a:ext cx="160972" cy="148590"/>
          </a:xfrm>
          <a:custGeom>
            <a:avLst/>
            <a:gdLst/>
            <a:ahLst/>
            <a:cxnLst/>
            <a:rect l="l" t="t" r="r" b="b"/>
            <a:pathLst>
              <a:path w="214629" h="198120">
                <a:moveTo>
                  <a:pt x="76707" y="0"/>
                </a:moveTo>
                <a:lnTo>
                  <a:pt x="28916" y="46793"/>
                </a:lnTo>
                <a:lnTo>
                  <a:pt x="6011" y="94118"/>
                </a:lnTo>
                <a:lnTo>
                  <a:pt x="0" y="159219"/>
                </a:lnTo>
                <a:lnTo>
                  <a:pt x="1521" y="166323"/>
                </a:lnTo>
                <a:lnTo>
                  <a:pt x="4868" y="175021"/>
                </a:lnTo>
                <a:lnTo>
                  <a:pt x="10956" y="185544"/>
                </a:lnTo>
                <a:lnTo>
                  <a:pt x="20700" y="198119"/>
                </a:lnTo>
                <a:lnTo>
                  <a:pt x="28003" y="189610"/>
                </a:lnTo>
                <a:lnTo>
                  <a:pt x="32867" y="184746"/>
                </a:lnTo>
                <a:lnTo>
                  <a:pt x="36525" y="182321"/>
                </a:lnTo>
                <a:lnTo>
                  <a:pt x="31350" y="175272"/>
                </a:lnTo>
                <a:lnTo>
                  <a:pt x="27087" y="168795"/>
                </a:lnTo>
                <a:lnTo>
                  <a:pt x="24193" y="163004"/>
                </a:lnTo>
                <a:lnTo>
                  <a:pt x="23126" y="158013"/>
                </a:lnTo>
                <a:lnTo>
                  <a:pt x="28473" y="100391"/>
                </a:lnTo>
                <a:lnTo>
                  <a:pt x="48544" y="58951"/>
                </a:lnTo>
                <a:lnTo>
                  <a:pt x="70212" y="33921"/>
                </a:lnTo>
                <a:lnTo>
                  <a:pt x="80352" y="25526"/>
                </a:lnTo>
                <a:lnTo>
                  <a:pt x="154713" y="25526"/>
                </a:lnTo>
                <a:lnTo>
                  <a:pt x="76707" y="0"/>
                </a:lnTo>
                <a:close/>
              </a:path>
              <a:path w="214629" h="198120">
                <a:moveTo>
                  <a:pt x="154713" y="25526"/>
                </a:moveTo>
                <a:lnTo>
                  <a:pt x="80352" y="25526"/>
                </a:lnTo>
                <a:lnTo>
                  <a:pt x="178981" y="57124"/>
                </a:lnTo>
                <a:lnTo>
                  <a:pt x="214287" y="44970"/>
                </a:lnTo>
                <a:lnTo>
                  <a:pt x="154713" y="25526"/>
                </a:lnTo>
                <a:close/>
              </a:path>
            </a:pathLst>
          </a:custGeom>
          <a:solidFill>
            <a:srgbClr val="FFC000"/>
          </a:solidFill>
          <a:ln>
            <a:solidFill>
              <a:schemeClr val="accent4"/>
            </a:solidFill>
          </a:ln>
        </p:spPr>
        <p:txBody>
          <a:bodyPr wrap="square" lIns="0" tIns="0" rIns="0" bIns="0" rtlCol="0"/>
          <a:lstStyle/>
          <a:p>
            <a:endParaRPr sz="2000">
              <a:latin typeface="Candara" panose="020E0502030303020204" pitchFamily="34" charset="0"/>
            </a:endParaRPr>
          </a:p>
        </p:txBody>
      </p:sp>
      <p:sp>
        <p:nvSpPr>
          <p:cNvPr id="61" name="object 17">
            <a:extLst>
              <a:ext uri="{FF2B5EF4-FFF2-40B4-BE49-F238E27FC236}">
                <a16:creationId xmlns:a16="http://schemas.microsoft.com/office/drawing/2014/main" id="{ED5D70AB-DE08-4EEF-852C-2C6699704EE6}"/>
              </a:ext>
            </a:extLst>
          </p:cNvPr>
          <p:cNvSpPr/>
          <p:nvPr/>
        </p:nvSpPr>
        <p:spPr>
          <a:xfrm>
            <a:off x="6624859" y="4038444"/>
            <a:ext cx="189071" cy="156686"/>
          </a:xfrm>
          <a:custGeom>
            <a:avLst/>
            <a:gdLst/>
            <a:ahLst/>
            <a:cxnLst/>
            <a:rect l="l" t="t" r="r" b="b"/>
            <a:pathLst>
              <a:path w="252095" h="208914">
                <a:moveTo>
                  <a:pt x="15747" y="156286"/>
                </a:moveTo>
                <a:lnTo>
                  <a:pt x="21805" y="195351"/>
                </a:lnTo>
                <a:lnTo>
                  <a:pt x="54533" y="208787"/>
                </a:lnTo>
                <a:lnTo>
                  <a:pt x="64457" y="207871"/>
                </a:lnTo>
                <a:lnTo>
                  <a:pt x="73923" y="205122"/>
                </a:lnTo>
                <a:lnTo>
                  <a:pt x="82480" y="200542"/>
                </a:lnTo>
                <a:lnTo>
                  <a:pt x="89674" y="194132"/>
                </a:lnTo>
                <a:lnTo>
                  <a:pt x="90893" y="192913"/>
                </a:lnTo>
                <a:lnTo>
                  <a:pt x="145469" y="192913"/>
                </a:lnTo>
                <a:lnTo>
                  <a:pt x="146714" y="192185"/>
                </a:lnTo>
                <a:lnTo>
                  <a:pt x="153911" y="185585"/>
                </a:lnTo>
                <a:lnTo>
                  <a:pt x="48475" y="185585"/>
                </a:lnTo>
                <a:lnTo>
                  <a:pt x="42417" y="183146"/>
                </a:lnTo>
                <a:lnTo>
                  <a:pt x="15747" y="156286"/>
                </a:lnTo>
                <a:close/>
              </a:path>
              <a:path w="252095" h="208914">
                <a:moveTo>
                  <a:pt x="145469" y="192913"/>
                </a:moveTo>
                <a:lnTo>
                  <a:pt x="90893" y="192913"/>
                </a:lnTo>
                <a:lnTo>
                  <a:pt x="97464" y="196305"/>
                </a:lnTo>
                <a:lnTo>
                  <a:pt x="104374" y="199015"/>
                </a:lnTo>
                <a:lnTo>
                  <a:pt x="111514" y="200810"/>
                </a:lnTo>
                <a:lnTo>
                  <a:pt x="118770" y="201460"/>
                </a:lnTo>
                <a:lnTo>
                  <a:pt x="128688" y="200353"/>
                </a:lnTo>
                <a:lnTo>
                  <a:pt x="138155" y="197184"/>
                </a:lnTo>
                <a:lnTo>
                  <a:pt x="145469" y="192913"/>
                </a:lnTo>
                <a:close/>
              </a:path>
              <a:path w="252095" h="208914">
                <a:moveTo>
                  <a:pt x="37566" y="105003"/>
                </a:moveTo>
                <a:lnTo>
                  <a:pt x="31508" y="105003"/>
                </a:lnTo>
                <a:lnTo>
                  <a:pt x="24231" y="112331"/>
                </a:lnTo>
                <a:lnTo>
                  <a:pt x="24231" y="117208"/>
                </a:lnTo>
                <a:lnTo>
                  <a:pt x="28000" y="121006"/>
                </a:lnTo>
                <a:lnTo>
                  <a:pt x="77558" y="172148"/>
                </a:lnTo>
                <a:lnTo>
                  <a:pt x="76352" y="174599"/>
                </a:lnTo>
                <a:lnTo>
                  <a:pt x="73926" y="177038"/>
                </a:lnTo>
                <a:lnTo>
                  <a:pt x="69075" y="183146"/>
                </a:lnTo>
                <a:lnTo>
                  <a:pt x="61810" y="185585"/>
                </a:lnTo>
                <a:lnTo>
                  <a:pt x="153911" y="185585"/>
                </a:lnTo>
                <a:lnTo>
                  <a:pt x="158762" y="181927"/>
                </a:lnTo>
                <a:lnTo>
                  <a:pt x="160945" y="178257"/>
                </a:lnTo>
                <a:lnTo>
                  <a:pt x="113918" y="178257"/>
                </a:lnTo>
                <a:lnTo>
                  <a:pt x="110286" y="177038"/>
                </a:lnTo>
                <a:lnTo>
                  <a:pt x="106641" y="174599"/>
                </a:lnTo>
                <a:lnTo>
                  <a:pt x="37566" y="105003"/>
                </a:lnTo>
                <a:close/>
              </a:path>
              <a:path w="252095" h="208914">
                <a:moveTo>
                  <a:pt x="63017" y="48831"/>
                </a:moveTo>
                <a:lnTo>
                  <a:pt x="56959" y="48831"/>
                </a:lnTo>
                <a:lnTo>
                  <a:pt x="50901" y="54940"/>
                </a:lnTo>
                <a:lnTo>
                  <a:pt x="50901" y="61048"/>
                </a:lnTo>
                <a:lnTo>
                  <a:pt x="54533" y="64706"/>
                </a:lnTo>
                <a:lnTo>
                  <a:pt x="145427" y="157505"/>
                </a:lnTo>
                <a:lnTo>
                  <a:pt x="144221" y="161163"/>
                </a:lnTo>
                <a:lnTo>
                  <a:pt x="141795" y="166052"/>
                </a:lnTo>
                <a:lnTo>
                  <a:pt x="133311" y="174599"/>
                </a:lnTo>
                <a:lnTo>
                  <a:pt x="126034" y="178257"/>
                </a:lnTo>
                <a:lnTo>
                  <a:pt x="160945" y="178257"/>
                </a:lnTo>
                <a:lnTo>
                  <a:pt x="162394" y="175818"/>
                </a:lnTo>
                <a:lnTo>
                  <a:pt x="164820" y="170929"/>
                </a:lnTo>
                <a:lnTo>
                  <a:pt x="174574" y="169309"/>
                </a:lnTo>
                <a:lnTo>
                  <a:pt x="205969" y="147739"/>
                </a:lnTo>
                <a:lnTo>
                  <a:pt x="161188" y="147739"/>
                </a:lnTo>
                <a:lnTo>
                  <a:pt x="66649" y="51282"/>
                </a:lnTo>
                <a:lnTo>
                  <a:pt x="63017" y="48831"/>
                </a:lnTo>
                <a:close/>
              </a:path>
              <a:path w="252095" h="208914">
                <a:moveTo>
                  <a:pt x="95745" y="0"/>
                </a:moveTo>
                <a:lnTo>
                  <a:pt x="89674" y="0"/>
                </a:lnTo>
                <a:lnTo>
                  <a:pt x="82410" y="7327"/>
                </a:lnTo>
                <a:lnTo>
                  <a:pt x="82410" y="12204"/>
                </a:lnTo>
                <a:lnTo>
                  <a:pt x="191477" y="122097"/>
                </a:lnTo>
                <a:lnTo>
                  <a:pt x="190271" y="128193"/>
                </a:lnTo>
                <a:lnTo>
                  <a:pt x="187845" y="134302"/>
                </a:lnTo>
                <a:lnTo>
                  <a:pt x="178155" y="144068"/>
                </a:lnTo>
                <a:lnTo>
                  <a:pt x="170878" y="147739"/>
                </a:lnTo>
                <a:lnTo>
                  <a:pt x="205969" y="147739"/>
                </a:lnTo>
                <a:lnTo>
                  <a:pt x="208905" y="143159"/>
                </a:lnTo>
                <a:lnTo>
                  <a:pt x="211727" y="136521"/>
                </a:lnTo>
                <a:lnTo>
                  <a:pt x="213296" y="129425"/>
                </a:lnTo>
                <a:lnTo>
                  <a:pt x="219640" y="127837"/>
                </a:lnTo>
                <a:lnTo>
                  <a:pt x="225871" y="124993"/>
                </a:lnTo>
                <a:lnTo>
                  <a:pt x="231875" y="121006"/>
                </a:lnTo>
                <a:lnTo>
                  <a:pt x="237540" y="115989"/>
                </a:lnTo>
                <a:lnTo>
                  <a:pt x="243201" y="108661"/>
                </a:lnTo>
                <a:lnTo>
                  <a:pt x="203606" y="108661"/>
                </a:lnTo>
                <a:lnTo>
                  <a:pt x="181694" y="86071"/>
                </a:lnTo>
                <a:lnTo>
                  <a:pt x="95745" y="0"/>
                </a:lnTo>
                <a:close/>
              </a:path>
              <a:path w="252095" h="208914">
                <a:moveTo>
                  <a:pt x="227837" y="68376"/>
                </a:moveTo>
                <a:lnTo>
                  <a:pt x="225412" y="68376"/>
                </a:lnTo>
                <a:lnTo>
                  <a:pt x="228410" y="76253"/>
                </a:lnTo>
                <a:lnTo>
                  <a:pt x="228450" y="84702"/>
                </a:lnTo>
                <a:lnTo>
                  <a:pt x="203606" y="108661"/>
                </a:lnTo>
                <a:lnTo>
                  <a:pt x="243201" y="108661"/>
                </a:lnTo>
                <a:lnTo>
                  <a:pt x="245246" y="106014"/>
                </a:lnTo>
                <a:lnTo>
                  <a:pt x="250112" y="94778"/>
                </a:lnTo>
                <a:lnTo>
                  <a:pt x="252022" y="82854"/>
                </a:lnTo>
                <a:lnTo>
                  <a:pt x="250863" y="70815"/>
                </a:lnTo>
                <a:lnTo>
                  <a:pt x="237540" y="70815"/>
                </a:lnTo>
                <a:lnTo>
                  <a:pt x="227837" y="68376"/>
                </a:lnTo>
                <a:close/>
              </a:path>
            </a:pathLst>
          </a:custGeom>
          <a:solidFill>
            <a:srgbClr val="FFC000"/>
          </a:solidFill>
          <a:ln>
            <a:solidFill>
              <a:schemeClr val="accent4"/>
            </a:solidFill>
          </a:ln>
        </p:spPr>
        <p:txBody>
          <a:bodyPr wrap="square" lIns="0" tIns="0" rIns="0" bIns="0" rtlCol="0"/>
          <a:lstStyle/>
          <a:p>
            <a:endParaRPr sz="2000">
              <a:latin typeface="Candara" panose="020E0502030303020204" pitchFamily="34" charset="0"/>
            </a:endParaRPr>
          </a:p>
        </p:txBody>
      </p:sp>
      <p:sp>
        <p:nvSpPr>
          <p:cNvPr id="62" name="object 18">
            <a:extLst>
              <a:ext uri="{FF2B5EF4-FFF2-40B4-BE49-F238E27FC236}">
                <a16:creationId xmlns:a16="http://schemas.microsoft.com/office/drawing/2014/main" id="{66C9193A-1C2C-4F0F-9D8F-07005B9069EA}"/>
              </a:ext>
            </a:extLst>
          </p:cNvPr>
          <p:cNvSpPr/>
          <p:nvPr/>
        </p:nvSpPr>
        <p:spPr>
          <a:xfrm>
            <a:off x="6596277" y="3925286"/>
            <a:ext cx="280035" cy="152400"/>
          </a:xfrm>
          <a:custGeom>
            <a:avLst/>
            <a:gdLst/>
            <a:ahLst/>
            <a:cxnLst/>
            <a:rect l="l" t="t" r="r" b="b"/>
            <a:pathLst>
              <a:path w="373379" h="203200">
                <a:moveTo>
                  <a:pt x="331148" y="72821"/>
                </a:moveTo>
                <a:lnTo>
                  <a:pt x="127711" y="72821"/>
                </a:lnTo>
                <a:lnTo>
                  <a:pt x="272440" y="201472"/>
                </a:lnTo>
                <a:lnTo>
                  <a:pt x="272440" y="202691"/>
                </a:lnTo>
                <a:lnTo>
                  <a:pt x="290677" y="202691"/>
                </a:lnTo>
                <a:lnTo>
                  <a:pt x="309930" y="201497"/>
                </a:lnTo>
                <a:lnTo>
                  <a:pt x="331576" y="196775"/>
                </a:lnTo>
                <a:lnTo>
                  <a:pt x="353447" y="186816"/>
                </a:lnTo>
                <a:lnTo>
                  <a:pt x="373380" y="169913"/>
                </a:lnTo>
                <a:lnTo>
                  <a:pt x="370894" y="163145"/>
                </a:lnTo>
                <a:lnTo>
                  <a:pt x="367152" y="153987"/>
                </a:lnTo>
                <a:lnTo>
                  <a:pt x="362269" y="142781"/>
                </a:lnTo>
                <a:lnTo>
                  <a:pt x="356362" y="129870"/>
                </a:lnTo>
                <a:lnTo>
                  <a:pt x="347732" y="109804"/>
                </a:lnTo>
                <a:lnTo>
                  <a:pt x="338418" y="88601"/>
                </a:lnTo>
                <a:lnTo>
                  <a:pt x="331148" y="72821"/>
                </a:lnTo>
                <a:close/>
              </a:path>
              <a:path w="373379" h="203200">
                <a:moveTo>
                  <a:pt x="133794" y="0"/>
                </a:moveTo>
                <a:lnTo>
                  <a:pt x="126492" y="0"/>
                </a:lnTo>
                <a:lnTo>
                  <a:pt x="120276" y="416"/>
                </a:lnTo>
                <a:lnTo>
                  <a:pt x="113264" y="1516"/>
                </a:lnTo>
                <a:lnTo>
                  <a:pt x="106482" y="3070"/>
                </a:lnTo>
                <a:lnTo>
                  <a:pt x="100952" y="4851"/>
                </a:lnTo>
                <a:lnTo>
                  <a:pt x="64008" y="18977"/>
                </a:lnTo>
                <a:lnTo>
                  <a:pt x="42571" y="26846"/>
                </a:lnTo>
                <a:lnTo>
                  <a:pt x="28434" y="31302"/>
                </a:lnTo>
                <a:lnTo>
                  <a:pt x="13385" y="35191"/>
                </a:lnTo>
                <a:lnTo>
                  <a:pt x="7302" y="37617"/>
                </a:lnTo>
                <a:lnTo>
                  <a:pt x="0" y="46113"/>
                </a:lnTo>
                <a:lnTo>
                  <a:pt x="3657" y="53403"/>
                </a:lnTo>
                <a:lnTo>
                  <a:pt x="19844" y="74905"/>
                </a:lnTo>
                <a:lnTo>
                  <a:pt x="40139" y="85259"/>
                </a:lnTo>
                <a:lnTo>
                  <a:pt x="60437" y="87877"/>
                </a:lnTo>
                <a:lnTo>
                  <a:pt x="76631" y="86169"/>
                </a:lnTo>
                <a:lnTo>
                  <a:pt x="93844" y="82037"/>
                </a:lnTo>
                <a:lnTo>
                  <a:pt x="110377" y="77676"/>
                </a:lnTo>
                <a:lnTo>
                  <a:pt x="127711" y="72821"/>
                </a:lnTo>
                <a:lnTo>
                  <a:pt x="331148" y="72821"/>
                </a:lnTo>
                <a:lnTo>
                  <a:pt x="328649" y="67398"/>
                </a:lnTo>
                <a:lnTo>
                  <a:pt x="318655" y="47332"/>
                </a:lnTo>
                <a:lnTo>
                  <a:pt x="313028" y="37814"/>
                </a:lnTo>
                <a:lnTo>
                  <a:pt x="312086" y="36410"/>
                </a:lnTo>
                <a:lnTo>
                  <a:pt x="228650" y="36410"/>
                </a:lnTo>
                <a:lnTo>
                  <a:pt x="135001" y="1206"/>
                </a:lnTo>
                <a:lnTo>
                  <a:pt x="133794" y="1206"/>
                </a:lnTo>
                <a:lnTo>
                  <a:pt x="133794" y="0"/>
                </a:lnTo>
                <a:close/>
              </a:path>
              <a:path w="373379" h="203200">
                <a:moveTo>
                  <a:pt x="297980" y="16992"/>
                </a:moveTo>
                <a:lnTo>
                  <a:pt x="228650" y="36410"/>
                </a:lnTo>
                <a:lnTo>
                  <a:pt x="312086" y="36410"/>
                </a:lnTo>
                <a:lnTo>
                  <a:pt x="307403" y="29433"/>
                </a:lnTo>
                <a:lnTo>
                  <a:pt x="302235" y="22417"/>
                </a:lnTo>
                <a:lnTo>
                  <a:pt x="297980" y="16992"/>
                </a:lnTo>
                <a:close/>
              </a:path>
            </a:pathLst>
          </a:custGeom>
          <a:solidFill>
            <a:srgbClr val="FFC000"/>
          </a:solidFill>
          <a:ln>
            <a:solidFill>
              <a:schemeClr val="accent4"/>
            </a:solidFill>
          </a:ln>
        </p:spPr>
        <p:txBody>
          <a:bodyPr wrap="square" lIns="0" tIns="0" rIns="0" bIns="0" rtlCol="0"/>
          <a:lstStyle/>
          <a:p>
            <a:endParaRPr sz="2000">
              <a:latin typeface="Candara" panose="020E0502030303020204" pitchFamily="34" charset="0"/>
            </a:endParaRPr>
          </a:p>
        </p:txBody>
      </p:sp>
      <p:sp>
        <p:nvSpPr>
          <p:cNvPr id="63" name="object 19">
            <a:extLst>
              <a:ext uri="{FF2B5EF4-FFF2-40B4-BE49-F238E27FC236}">
                <a16:creationId xmlns:a16="http://schemas.microsoft.com/office/drawing/2014/main" id="{49A0CC7F-DB5E-49D4-A366-2A51521D55FE}"/>
              </a:ext>
            </a:extLst>
          </p:cNvPr>
          <p:cNvSpPr/>
          <p:nvPr/>
        </p:nvSpPr>
        <p:spPr>
          <a:xfrm>
            <a:off x="6507076" y="4031582"/>
            <a:ext cx="125730" cy="139541"/>
          </a:xfrm>
          <a:custGeom>
            <a:avLst/>
            <a:gdLst/>
            <a:ahLst/>
            <a:cxnLst/>
            <a:rect l="l" t="t" r="r" b="b"/>
            <a:pathLst>
              <a:path w="167639" h="186054">
                <a:moveTo>
                  <a:pt x="49041" y="0"/>
                </a:moveTo>
                <a:lnTo>
                  <a:pt x="34436" y="0"/>
                </a:lnTo>
                <a:lnTo>
                  <a:pt x="27133" y="2438"/>
                </a:lnTo>
                <a:lnTo>
                  <a:pt x="22269" y="8508"/>
                </a:lnTo>
                <a:lnTo>
                  <a:pt x="4007" y="27952"/>
                </a:lnTo>
                <a:lnTo>
                  <a:pt x="0" y="36742"/>
                </a:lnTo>
                <a:lnTo>
                  <a:pt x="211" y="46329"/>
                </a:lnTo>
                <a:lnTo>
                  <a:pt x="3844" y="56145"/>
                </a:lnTo>
                <a:lnTo>
                  <a:pt x="53149" y="121219"/>
                </a:lnTo>
                <a:lnTo>
                  <a:pt x="78043" y="151751"/>
                </a:lnTo>
                <a:lnTo>
                  <a:pt x="107461" y="183502"/>
                </a:lnTo>
                <a:lnTo>
                  <a:pt x="113557" y="185927"/>
                </a:lnTo>
                <a:lnTo>
                  <a:pt x="126943" y="185927"/>
                </a:lnTo>
                <a:lnTo>
                  <a:pt x="134245" y="182283"/>
                </a:lnTo>
                <a:lnTo>
                  <a:pt x="139109" y="176212"/>
                </a:lnTo>
                <a:lnTo>
                  <a:pt x="162236" y="150685"/>
                </a:lnTo>
                <a:lnTo>
                  <a:pt x="166610" y="141573"/>
                </a:lnTo>
                <a:lnTo>
                  <a:pt x="167103" y="131551"/>
                </a:lnTo>
                <a:lnTo>
                  <a:pt x="163943" y="121983"/>
                </a:lnTo>
                <a:lnTo>
                  <a:pt x="157359" y="114236"/>
                </a:lnTo>
                <a:lnTo>
                  <a:pt x="152495" y="109372"/>
                </a:lnTo>
                <a:lnTo>
                  <a:pt x="133026" y="109372"/>
                </a:lnTo>
                <a:lnTo>
                  <a:pt x="137890" y="104508"/>
                </a:lnTo>
                <a:lnTo>
                  <a:pt x="142245" y="94861"/>
                </a:lnTo>
                <a:lnTo>
                  <a:pt x="142606" y="84759"/>
                </a:lnTo>
                <a:lnTo>
                  <a:pt x="139088" y="75115"/>
                </a:lnTo>
                <a:lnTo>
                  <a:pt x="131807" y="66840"/>
                </a:lnTo>
                <a:lnTo>
                  <a:pt x="126943" y="61975"/>
                </a:lnTo>
                <a:lnTo>
                  <a:pt x="107461" y="61975"/>
                </a:lnTo>
                <a:lnTo>
                  <a:pt x="107461" y="60769"/>
                </a:lnTo>
                <a:lnTo>
                  <a:pt x="111837" y="51631"/>
                </a:lnTo>
                <a:lnTo>
                  <a:pt x="112334" y="41471"/>
                </a:lnTo>
                <a:lnTo>
                  <a:pt x="109179" y="31540"/>
                </a:lnTo>
                <a:lnTo>
                  <a:pt x="102597" y="23088"/>
                </a:lnTo>
                <a:lnTo>
                  <a:pt x="100583" y="21882"/>
                </a:lnTo>
                <a:lnTo>
                  <a:pt x="69729" y="21882"/>
                </a:lnTo>
                <a:lnTo>
                  <a:pt x="68523" y="15798"/>
                </a:lnTo>
                <a:lnTo>
                  <a:pt x="66084" y="9728"/>
                </a:lnTo>
                <a:lnTo>
                  <a:pt x="60001" y="6083"/>
                </a:lnTo>
                <a:lnTo>
                  <a:pt x="55124" y="1219"/>
                </a:lnTo>
                <a:lnTo>
                  <a:pt x="49041" y="0"/>
                </a:lnTo>
                <a:close/>
              </a:path>
              <a:path w="167639" h="186054">
                <a:moveTo>
                  <a:pt x="146412" y="108153"/>
                </a:moveTo>
                <a:lnTo>
                  <a:pt x="135464" y="108153"/>
                </a:lnTo>
                <a:lnTo>
                  <a:pt x="133026" y="109372"/>
                </a:lnTo>
                <a:lnTo>
                  <a:pt x="152495" y="109372"/>
                </a:lnTo>
                <a:lnTo>
                  <a:pt x="146412" y="108153"/>
                </a:lnTo>
                <a:close/>
              </a:path>
              <a:path w="167639" h="186054">
                <a:moveTo>
                  <a:pt x="120847" y="60769"/>
                </a:moveTo>
                <a:lnTo>
                  <a:pt x="109899" y="60769"/>
                </a:lnTo>
                <a:lnTo>
                  <a:pt x="107461" y="61975"/>
                </a:lnTo>
                <a:lnTo>
                  <a:pt x="126943" y="61975"/>
                </a:lnTo>
                <a:lnTo>
                  <a:pt x="120847" y="60769"/>
                </a:lnTo>
                <a:close/>
              </a:path>
              <a:path w="167639" h="186054">
                <a:moveTo>
                  <a:pt x="90430" y="17017"/>
                </a:moveTo>
                <a:lnTo>
                  <a:pt x="79470" y="17017"/>
                </a:lnTo>
                <a:lnTo>
                  <a:pt x="74606" y="18237"/>
                </a:lnTo>
                <a:lnTo>
                  <a:pt x="69729" y="21882"/>
                </a:lnTo>
                <a:lnTo>
                  <a:pt x="100583" y="21882"/>
                </a:lnTo>
                <a:lnTo>
                  <a:pt x="96513" y="19443"/>
                </a:lnTo>
                <a:lnTo>
                  <a:pt x="90430" y="17017"/>
                </a:lnTo>
                <a:close/>
              </a:path>
            </a:pathLst>
          </a:custGeom>
          <a:solidFill>
            <a:srgbClr val="FFC000"/>
          </a:solidFill>
          <a:ln>
            <a:solidFill>
              <a:schemeClr val="accent4"/>
            </a:solidFill>
          </a:ln>
        </p:spPr>
        <p:txBody>
          <a:bodyPr wrap="square" lIns="0" tIns="0" rIns="0" bIns="0" rtlCol="0"/>
          <a:lstStyle/>
          <a:p>
            <a:endParaRPr sz="2000">
              <a:latin typeface="Candara" panose="020E0502030303020204" pitchFamily="34" charset="0"/>
            </a:endParaRPr>
          </a:p>
        </p:txBody>
      </p:sp>
      <p:sp>
        <p:nvSpPr>
          <p:cNvPr id="64" name="object 20">
            <a:extLst>
              <a:ext uri="{FF2B5EF4-FFF2-40B4-BE49-F238E27FC236}">
                <a16:creationId xmlns:a16="http://schemas.microsoft.com/office/drawing/2014/main" id="{6DEA815C-1258-4FE6-82F8-A9F771F402F2}"/>
              </a:ext>
            </a:extLst>
          </p:cNvPr>
          <p:cNvSpPr/>
          <p:nvPr/>
        </p:nvSpPr>
        <p:spPr>
          <a:xfrm>
            <a:off x="6968326" y="3870991"/>
            <a:ext cx="0" cy="341948"/>
          </a:xfrm>
          <a:custGeom>
            <a:avLst/>
            <a:gdLst/>
            <a:ahLst/>
            <a:cxnLst/>
            <a:rect l="l" t="t" r="r" b="b"/>
            <a:pathLst>
              <a:path h="455929">
                <a:moveTo>
                  <a:pt x="0" y="0"/>
                </a:moveTo>
                <a:lnTo>
                  <a:pt x="0" y="455701"/>
                </a:lnTo>
              </a:path>
            </a:pathLst>
          </a:custGeom>
          <a:ln w="25908">
            <a:solidFill>
              <a:schemeClr val="accent4"/>
            </a:solidFill>
          </a:ln>
        </p:spPr>
        <p:txBody>
          <a:bodyPr wrap="square" lIns="0" tIns="0" rIns="0" bIns="0" rtlCol="0"/>
          <a:lstStyle/>
          <a:p>
            <a:endParaRPr sz="2000">
              <a:latin typeface="Candara" panose="020E0502030303020204" pitchFamily="34" charset="0"/>
            </a:endParaRPr>
          </a:p>
        </p:txBody>
      </p:sp>
      <p:sp>
        <p:nvSpPr>
          <p:cNvPr id="65" name="object 21">
            <a:extLst>
              <a:ext uri="{FF2B5EF4-FFF2-40B4-BE49-F238E27FC236}">
                <a16:creationId xmlns:a16="http://schemas.microsoft.com/office/drawing/2014/main" id="{18DDF61F-294E-4E1F-8139-963A58F7911E}"/>
              </a:ext>
            </a:extLst>
          </p:cNvPr>
          <p:cNvSpPr txBox="1"/>
          <p:nvPr/>
        </p:nvSpPr>
        <p:spPr>
          <a:xfrm>
            <a:off x="7069104" y="3806719"/>
            <a:ext cx="3248978" cy="615553"/>
          </a:xfrm>
          <a:prstGeom prst="rect">
            <a:avLst/>
          </a:prstGeom>
        </p:spPr>
        <p:txBody>
          <a:bodyPr vert="horz" wrap="square" lIns="0" tIns="0" rIns="0" bIns="0" rtlCol="0">
            <a:spAutoFit/>
          </a:bodyPr>
          <a:lstStyle/>
          <a:p>
            <a:pPr marL="9525">
              <a:buClr>
                <a:srgbClr val="006550"/>
              </a:buClr>
              <a:tabLst>
                <a:tab pos="225743" algn="l"/>
              </a:tabLst>
            </a:pPr>
            <a:r>
              <a:rPr sz="2000" spc="-4" dirty="0">
                <a:latin typeface="Candara" panose="020E0502030303020204" pitchFamily="34" charset="0"/>
                <a:cs typeface="Arial"/>
              </a:rPr>
              <a:t>Resolve </a:t>
            </a:r>
            <a:r>
              <a:rPr sz="2000" dirty="0">
                <a:latin typeface="Candara" panose="020E0502030303020204" pitchFamily="34" charset="0"/>
                <a:cs typeface="Arial"/>
              </a:rPr>
              <a:t>conflict, </a:t>
            </a:r>
            <a:r>
              <a:rPr sz="2000" spc="-4" dirty="0">
                <a:latin typeface="Candara" panose="020E0502030303020204" pitchFamily="34" charset="0"/>
                <a:cs typeface="Arial"/>
              </a:rPr>
              <a:t>lead others and</a:t>
            </a:r>
            <a:r>
              <a:rPr sz="2000" spc="15" dirty="0">
                <a:latin typeface="Candara" panose="020E0502030303020204" pitchFamily="34" charset="0"/>
                <a:cs typeface="Arial"/>
              </a:rPr>
              <a:t> </a:t>
            </a:r>
            <a:r>
              <a:rPr sz="2000" spc="-4" dirty="0">
                <a:latin typeface="Candara" panose="020E0502030303020204" pitchFamily="34" charset="0"/>
                <a:cs typeface="Arial"/>
              </a:rPr>
              <a:t>co-operate.</a:t>
            </a:r>
            <a:endParaRPr sz="2000" dirty="0">
              <a:latin typeface="Candara" panose="020E0502030303020204" pitchFamily="34" charset="0"/>
              <a:cs typeface="Arial"/>
            </a:endParaRPr>
          </a:p>
        </p:txBody>
      </p:sp>
      <p:sp>
        <p:nvSpPr>
          <p:cNvPr id="66" name="object 22">
            <a:extLst>
              <a:ext uri="{FF2B5EF4-FFF2-40B4-BE49-F238E27FC236}">
                <a16:creationId xmlns:a16="http://schemas.microsoft.com/office/drawing/2014/main" id="{6B28D219-9460-499E-9B2C-DE65B13FC423}"/>
              </a:ext>
            </a:extLst>
          </p:cNvPr>
          <p:cNvSpPr txBox="1"/>
          <p:nvPr/>
        </p:nvSpPr>
        <p:spPr>
          <a:xfrm>
            <a:off x="7069104" y="4568719"/>
            <a:ext cx="2723674" cy="615553"/>
          </a:xfrm>
          <a:prstGeom prst="rect">
            <a:avLst/>
          </a:prstGeom>
        </p:spPr>
        <p:txBody>
          <a:bodyPr vert="horz" wrap="square" lIns="0" tIns="0" rIns="0" bIns="0" rtlCol="0">
            <a:spAutoFit/>
          </a:bodyPr>
          <a:lstStyle/>
          <a:p>
            <a:pPr marL="9525">
              <a:buClr>
                <a:srgbClr val="006550"/>
              </a:buClr>
              <a:tabLst>
                <a:tab pos="225743" algn="l"/>
              </a:tabLst>
            </a:pPr>
            <a:r>
              <a:rPr sz="2000" spc="-4" dirty="0">
                <a:latin typeface="Candara" panose="020E0502030303020204" pitchFamily="34" charset="0"/>
                <a:cs typeface="Arial"/>
              </a:rPr>
              <a:t>Influence, coach and develop</a:t>
            </a:r>
            <a:r>
              <a:rPr sz="2000" spc="23" dirty="0">
                <a:latin typeface="Candara" panose="020E0502030303020204" pitchFamily="34" charset="0"/>
                <a:cs typeface="Arial"/>
              </a:rPr>
              <a:t> </a:t>
            </a:r>
            <a:r>
              <a:rPr sz="2000" spc="-4" dirty="0">
                <a:latin typeface="Candara" panose="020E0502030303020204" pitchFamily="34" charset="0"/>
                <a:cs typeface="Arial"/>
              </a:rPr>
              <a:t>others.</a:t>
            </a:r>
            <a:endParaRPr sz="2000" dirty="0">
              <a:latin typeface="Candara" panose="020E0502030303020204" pitchFamily="34" charset="0"/>
              <a:cs typeface="Arial"/>
            </a:endParaRPr>
          </a:p>
        </p:txBody>
      </p:sp>
      <p:sp>
        <p:nvSpPr>
          <p:cNvPr id="67" name="object 23">
            <a:extLst>
              <a:ext uri="{FF2B5EF4-FFF2-40B4-BE49-F238E27FC236}">
                <a16:creationId xmlns:a16="http://schemas.microsoft.com/office/drawing/2014/main" id="{83F53992-3733-4617-AC66-2F2CCE283F7C}"/>
              </a:ext>
            </a:extLst>
          </p:cNvPr>
          <p:cNvSpPr/>
          <p:nvPr/>
        </p:nvSpPr>
        <p:spPr>
          <a:xfrm>
            <a:off x="6759646" y="4700161"/>
            <a:ext cx="42863" cy="42863"/>
          </a:xfrm>
          <a:custGeom>
            <a:avLst/>
            <a:gdLst/>
            <a:ahLst/>
            <a:cxnLst/>
            <a:rect l="l" t="t" r="r" b="b"/>
            <a:pathLst>
              <a:path w="57150" h="57150">
                <a:moveTo>
                  <a:pt x="31140" y="0"/>
                </a:moveTo>
                <a:lnTo>
                  <a:pt x="19906" y="1193"/>
                </a:lnTo>
                <a:lnTo>
                  <a:pt x="10264" y="6375"/>
                </a:lnTo>
                <a:lnTo>
                  <a:pt x="3276" y="14748"/>
                </a:lnTo>
                <a:lnTo>
                  <a:pt x="0" y="25514"/>
                </a:lnTo>
                <a:lnTo>
                  <a:pt x="1196" y="36767"/>
                </a:lnTo>
                <a:lnTo>
                  <a:pt x="6370" y="46424"/>
                </a:lnTo>
                <a:lnTo>
                  <a:pt x="14728" y="53424"/>
                </a:lnTo>
                <a:lnTo>
                  <a:pt x="25476" y="56705"/>
                </a:lnTo>
                <a:lnTo>
                  <a:pt x="36710" y="56305"/>
                </a:lnTo>
                <a:lnTo>
                  <a:pt x="46350" y="51387"/>
                </a:lnTo>
                <a:lnTo>
                  <a:pt x="53335" y="42750"/>
                </a:lnTo>
                <a:lnTo>
                  <a:pt x="56603" y="31191"/>
                </a:lnTo>
                <a:lnTo>
                  <a:pt x="55413" y="19936"/>
                </a:lnTo>
                <a:lnTo>
                  <a:pt x="50239" y="10275"/>
                </a:lnTo>
                <a:lnTo>
                  <a:pt x="41882" y="3275"/>
                </a:lnTo>
                <a:lnTo>
                  <a:pt x="31140" y="0"/>
                </a:lnTo>
                <a:close/>
              </a:path>
            </a:pathLst>
          </a:custGeom>
          <a:solidFill>
            <a:srgbClr val="FFC000"/>
          </a:solidFill>
          <a:ln>
            <a:solidFill>
              <a:schemeClr val="accent4"/>
            </a:solidFill>
          </a:ln>
        </p:spPr>
        <p:txBody>
          <a:bodyPr wrap="square" lIns="0" tIns="0" rIns="0" bIns="0" rtlCol="0"/>
          <a:lstStyle/>
          <a:p>
            <a:endParaRPr sz="2000">
              <a:latin typeface="Candara" panose="020E0502030303020204" pitchFamily="34" charset="0"/>
            </a:endParaRPr>
          </a:p>
        </p:txBody>
      </p:sp>
      <p:sp>
        <p:nvSpPr>
          <p:cNvPr id="68" name="object 24">
            <a:extLst>
              <a:ext uri="{FF2B5EF4-FFF2-40B4-BE49-F238E27FC236}">
                <a16:creationId xmlns:a16="http://schemas.microsoft.com/office/drawing/2014/main" id="{75771C6F-BCE5-4A99-9AC2-BACA63105174}"/>
              </a:ext>
            </a:extLst>
          </p:cNvPr>
          <p:cNvSpPr/>
          <p:nvPr/>
        </p:nvSpPr>
        <p:spPr>
          <a:xfrm>
            <a:off x="6652804" y="4732100"/>
            <a:ext cx="196691" cy="183833"/>
          </a:xfrm>
          <a:custGeom>
            <a:avLst/>
            <a:gdLst/>
            <a:ahLst/>
            <a:cxnLst/>
            <a:rect l="l" t="t" r="r" b="b"/>
            <a:pathLst>
              <a:path w="262254" h="245110">
                <a:moveTo>
                  <a:pt x="251194" y="34694"/>
                </a:moveTo>
                <a:lnTo>
                  <a:pt x="88460" y="34694"/>
                </a:lnTo>
                <a:lnTo>
                  <a:pt x="104931" y="37320"/>
                </a:lnTo>
                <a:lnTo>
                  <a:pt x="87173" y="69360"/>
                </a:lnTo>
                <a:lnTo>
                  <a:pt x="57465" y="122053"/>
                </a:lnTo>
                <a:lnTo>
                  <a:pt x="25632" y="177925"/>
                </a:lnTo>
                <a:lnTo>
                  <a:pt x="1502" y="219502"/>
                </a:lnTo>
                <a:lnTo>
                  <a:pt x="0" y="233272"/>
                </a:lnTo>
                <a:lnTo>
                  <a:pt x="8589" y="242803"/>
                </a:lnTo>
                <a:lnTo>
                  <a:pt x="21426" y="244919"/>
                </a:lnTo>
                <a:lnTo>
                  <a:pt x="32668" y="236443"/>
                </a:lnTo>
                <a:lnTo>
                  <a:pt x="45642" y="214202"/>
                </a:lnTo>
                <a:lnTo>
                  <a:pt x="72119" y="169721"/>
                </a:lnTo>
                <a:lnTo>
                  <a:pt x="85093" y="147480"/>
                </a:lnTo>
                <a:lnTo>
                  <a:pt x="158274" y="147480"/>
                </a:lnTo>
                <a:lnTo>
                  <a:pt x="148493" y="140238"/>
                </a:lnTo>
                <a:lnTo>
                  <a:pt x="137028" y="132936"/>
                </a:lnTo>
                <a:lnTo>
                  <a:pt x="124768" y="126296"/>
                </a:lnTo>
                <a:lnTo>
                  <a:pt x="133265" y="110423"/>
                </a:lnTo>
                <a:lnTo>
                  <a:pt x="141762" y="94688"/>
                </a:lnTo>
                <a:lnTo>
                  <a:pt x="150263" y="79221"/>
                </a:lnTo>
                <a:lnTo>
                  <a:pt x="158766" y="64155"/>
                </a:lnTo>
                <a:lnTo>
                  <a:pt x="205867" y="64155"/>
                </a:lnTo>
                <a:lnTo>
                  <a:pt x="213840" y="62560"/>
                </a:lnTo>
                <a:lnTo>
                  <a:pt x="238255" y="48459"/>
                </a:lnTo>
                <a:lnTo>
                  <a:pt x="251194" y="34694"/>
                </a:lnTo>
                <a:close/>
              </a:path>
              <a:path w="262254" h="245110">
                <a:moveTo>
                  <a:pt x="158274" y="147480"/>
                </a:moveTo>
                <a:lnTo>
                  <a:pt x="85093" y="147480"/>
                </a:lnTo>
                <a:lnTo>
                  <a:pt x="90735" y="150392"/>
                </a:lnTo>
                <a:lnTo>
                  <a:pt x="102623" y="155952"/>
                </a:lnTo>
                <a:lnTo>
                  <a:pt x="116372" y="162573"/>
                </a:lnTo>
                <a:lnTo>
                  <a:pt x="127600" y="168663"/>
                </a:lnTo>
                <a:lnTo>
                  <a:pt x="118280" y="173959"/>
                </a:lnTo>
                <a:lnTo>
                  <a:pt x="109357" y="179255"/>
                </a:lnTo>
                <a:lnTo>
                  <a:pt x="92180" y="189847"/>
                </a:lnTo>
                <a:lnTo>
                  <a:pt x="83877" y="201653"/>
                </a:lnTo>
                <a:lnTo>
                  <a:pt x="86332" y="214385"/>
                </a:lnTo>
                <a:lnTo>
                  <a:pt x="95959" y="222614"/>
                </a:lnTo>
                <a:lnTo>
                  <a:pt x="109173" y="220911"/>
                </a:lnTo>
                <a:lnTo>
                  <a:pt x="146722" y="197261"/>
                </a:lnTo>
                <a:lnTo>
                  <a:pt x="176007" y="169721"/>
                </a:lnTo>
                <a:lnTo>
                  <a:pt x="176000" y="168663"/>
                </a:lnTo>
                <a:lnTo>
                  <a:pt x="174703" y="163075"/>
                </a:lnTo>
                <a:lnTo>
                  <a:pt x="170095" y="157360"/>
                </a:lnTo>
                <a:lnTo>
                  <a:pt x="159428" y="148335"/>
                </a:lnTo>
                <a:lnTo>
                  <a:pt x="158274" y="147480"/>
                </a:lnTo>
                <a:close/>
              </a:path>
              <a:path w="262254" h="245110">
                <a:moveTo>
                  <a:pt x="205867" y="64155"/>
                </a:moveTo>
                <a:lnTo>
                  <a:pt x="158766" y="64155"/>
                </a:lnTo>
                <a:lnTo>
                  <a:pt x="187034" y="67924"/>
                </a:lnTo>
                <a:lnTo>
                  <a:pt x="205867" y="64155"/>
                </a:lnTo>
                <a:close/>
              </a:path>
              <a:path w="262254" h="245110">
                <a:moveTo>
                  <a:pt x="105526" y="835"/>
                </a:moveTo>
                <a:lnTo>
                  <a:pt x="72165" y="1123"/>
                </a:lnTo>
                <a:lnTo>
                  <a:pt x="41728" y="14916"/>
                </a:lnTo>
                <a:lnTo>
                  <a:pt x="15675" y="41549"/>
                </a:lnTo>
                <a:lnTo>
                  <a:pt x="12550" y="55343"/>
                </a:lnTo>
                <a:lnTo>
                  <a:pt x="20450" y="65033"/>
                </a:lnTo>
                <a:lnTo>
                  <a:pt x="33399" y="67572"/>
                </a:lnTo>
                <a:lnTo>
                  <a:pt x="45419" y="59913"/>
                </a:lnTo>
                <a:lnTo>
                  <a:pt x="58704" y="45859"/>
                </a:lnTo>
                <a:lnTo>
                  <a:pt x="73051" y="37496"/>
                </a:lnTo>
                <a:lnTo>
                  <a:pt x="88460" y="34694"/>
                </a:lnTo>
                <a:lnTo>
                  <a:pt x="251194" y="34694"/>
                </a:lnTo>
                <a:lnTo>
                  <a:pt x="254042" y="31664"/>
                </a:lnTo>
                <a:lnTo>
                  <a:pt x="193829" y="31664"/>
                </a:lnTo>
                <a:lnTo>
                  <a:pt x="173997" y="30693"/>
                </a:lnTo>
                <a:lnTo>
                  <a:pt x="153102" y="21775"/>
                </a:lnTo>
                <a:lnTo>
                  <a:pt x="141761" y="16136"/>
                </a:lnTo>
                <a:lnTo>
                  <a:pt x="140351" y="14714"/>
                </a:lnTo>
                <a:lnTo>
                  <a:pt x="105526" y="835"/>
                </a:lnTo>
                <a:close/>
              </a:path>
              <a:path w="262254" h="245110">
                <a:moveTo>
                  <a:pt x="240228" y="0"/>
                </a:moveTo>
                <a:lnTo>
                  <a:pt x="228184" y="7653"/>
                </a:lnTo>
                <a:lnTo>
                  <a:pt x="212068" y="24159"/>
                </a:lnTo>
                <a:lnTo>
                  <a:pt x="193829" y="31664"/>
                </a:lnTo>
                <a:lnTo>
                  <a:pt x="254042" y="31664"/>
                </a:lnTo>
                <a:lnTo>
                  <a:pt x="259350" y="26017"/>
                </a:lnTo>
                <a:lnTo>
                  <a:pt x="261658" y="12225"/>
                </a:lnTo>
                <a:lnTo>
                  <a:pt x="253335" y="2538"/>
                </a:lnTo>
                <a:lnTo>
                  <a:pt x="240228" y="0"/>
                </a:lnTo>
                <a:close/>
              </a:path>
            </a:pathLst>
          </a:custGeom>
          <a:solidFill>
            <a:srgbClr val="FFC000"/>
          </a:solidFill>
          <a:ln>
            <a:solidFill>
              <a:schemeClr val="accent4"/>
            </a:solidFill>
          </a:ln>
        </p:spPr>
        <p:txBody>
          <a:bodyPr wrap="square" lIns="0" tIns="0" rIns="0" bIns="0" rtlCol="0"/>
          <a:lstStyle/>
          <a:p>
            <a:endParaRPr sz="2000">
              <a:latin typeface="Candara" panose="020E0502030303020204" pitchFamily="34" charset="0"/>
            </a:endParaRPr>
          </a:p>
        </p:txBody>
      </p:sp>
      <p:sp>
        <p:nvSpPr>
          <p:cNvPr id="69" name="object 25">
            <a:extLst>
              <a:ext uri="{FF2B5EF4-FFF2-40B4-BE49-F238E27FC236}">
                <a16:creationId xmlns:a16="http://schemas.microsoft.com/office/drawing/2014/main" id="{AB5E722B-4B76-494E-8679-E7168C9730B2}"/>
              </a:ext>
            </a:extLst>
          </p:cNvPr>
          <p:cNvSpPr/>
          <p:nvPr/>
        </p:nvSpPr>
        <p:spPr>
          <a:xfrm>
            <a:off x="6594789" y="4754755"/>
            <a:ext cx="31909" cy="31909"/>
          </a:xfrm>
          <a:custGeom>
            <a:avLst/>
            <a:gdLst/>
            <a:ahLst/>
            <a:cxnLst/>
            <a:rect l="l" t="t" r="r" b="b"/>
            <a:pathLst>
              <a:path w="42545" h="42545">
                <a:moveTo>
                  <a:pt x="23139" y="0"/>
                </a:moveTo>
                <a:lnTo>
                  <a:pt x="14789" y="895"/>
                </a:lnTo>
                <a:lnTo>
                  <a:pt x="7621" y="4783"/>
                </a:lnTo>
                <a:lnTo>
                  <a:pt x="2427" y="11063"/>
                </a:lnTo>
                <a:lnTo>
                  <a:pt x="0" y="19138"/>
                </a:lnTo>
                <a:lnTo>
                  <a:pt x="887" y="27578"/>
                </a:lnTo>
                <a:lnTo>
                  <a:pt x="4733" y="34821"/>
                </a:lnTo>
                <a:lnTo>
                  <a:pt x="10947" y="40071"/>
                </a:lnTo>
                <a:lnTo>
                  <a:pt x="18935" y="42532"/>
                </a:lnTo>
                <a:lnTo>
                  <a:pt x="27285" y="42231"/>
                </a:lnTo>
                <a:lnTo>
                  <a:pt x="34455" y="38544"/>
                </a:lnTo>
                <a:lnTo>
                  <a:pt x="39652" y="32066"/>
                </a:lnTo>
                <a:lnTo>
                  <a:pt x="42087" y="23393"/>
                </a:lnTo>
                <a:lnTo>
                  <a:pt x="41200" y="14953"/>
                </a:lnTo>
                <a:lnTo>
                  <a:pt x="37352" y="7710"/>
                </a:lnTo>
                <a:lnTo>
                  <a:pt x="31134" y="2460"/>
                </a:lnTo>
                <a:lnTo>
                  <a:pt x="23139" y="0"/>
                </a:lnTo>
                <a:close/>
              </a:path>
            </a:pathLst>
          </a:custGeom>
          <a:solidFill>
            <a:srgbClr val="FFC000"/>
          </a:solidFill>
          <a:ln>
            <a:solidFill>
              <a:schemeClr val="accent4"/>
            </a:solidFill>
          </a:ln>
        </p:spPr>
        <p:txBody>
          <a:bodyPr wrap="square" lIns="0" tIns="0" rIns="0" bIns="0" rtlCol="0"/>
          <a:lstStyle/>
          <a:p>
            <a:endParaRPr sz="2000">
              <a:latin typeface="Candara" panose="020E0502030303020204" pitchFamily="34" charset="0"/>
            </a:endParaRPr>
          </a:p>
        </p:txBody>
      </p:sp>
      <p:sp>
        <p:nvSpPr>
          <p:cNvPr id="70" name="object 26">
            <a:extLst>
              <a:ext uri="{FF2B5EF4-FFF2-40B4-BE49-F238E27FC236}">
                <a16:creationId xmlns:a16="http://schemas.microsoft.com/office/drawing/2014/main" id="{A4353FA5-94C4-45A0-AE3A-1CE57577CE31}"/>
              </a:ext>
            </a:extLst>
          </p:cNvPr>
          <p:cNvSpPr/>
          <p:nvPr/>
        </p:nvSpPr>
        <p:spPr>
          <a:xfrm>
            <a:off x="6517278" y="4777698"/>
            <a:ext cx="148590" cy="140494"/>
          </a:xfrm>
          <a:custGeom>
            <a:avLst/>
            <a:gdLst/>
            <a:ahLst/>
            <a:cxnLst/>
            <a:rect l="l" t="t" r="r" b="b"/>
            <a:pathLst>
              <a:path w="198120" h="187325">
                <a:moveTo>
                  <a:pt x="190097" y="26464"/>
                </a:moveTo>
                <a:lnTo>
                  <a:pt x="66941" y="26464"/>
                </a:lnTo>
                <a:lnTo>
                  <a:pt x="79407" y="28466"/>
                </a:lnTo>
                <a:lnTo>
                  <a:pt x="65968" y="52903"/>
                </a:lnTo>
                <a:lnTo>
                  <a:pt x="43486" y="93093"/>
                </a:lnTo>
                <a:lnTo>
                  <a:pt x="19397" y="135708"/>
                </a:lnTo>
                <a:lnTo>
                  <a:pt x="1137" y="167417"/>
                </a:lnTo>
                <a:lnTo>
                  <a:pt x="0" y="177917"/>
                </a:lnTo>
                <a:lnTo>
                  <a:pt x="6499" y="185188"/>
                </a:lnTo>
                <a:lnTo>
                  <a:pt x="16213" y="186805"/>
                </a:lnTo>
                <a:lnTo>
                  <a:pt x="24720" y="180346"/>
                </a:lnTo>
                <a:lnTo>
                  <a:pt x="34538" y="163380"/>
                </a:lnTo>
                <a:lnTo>
                  <a:pt x="54578" y="129443"/>
                </a:lnTo>
                <a:lnTo>
                  <a:pt x="64395" y="112477"/>
                </a:lnTo>
                <a:lnTo>
                  <a:pt x="119761" y="112477"/>
                </a:lnTo>
                <a:lnTo>
                  <a:pt x="112374" y="106962"/>
                </a:lnTo>
                <a:lnTo>
                  <a:pt x="103698" y="101390"/>
                </a:lnTo>
                <a:lnTo>
                  <a:pt x="94418" y="96322"/>
                </a:lnTo>
                <a:lnTo>
                  <a:pt x="100848" y="84223"/>
                </a:lnTo>
                <a:lnTo>
                  <a:pt x="107278" y="72224"/>
                </a:lnTo>
                <a:lnTo>
                  <a:pt x="113712" y="60425"/>
                </a:lnTo>
                <a:lnTo>
                  <a:pt x="120148" y="48926"/>
                </a:lnTo>
                <a:lnTo>
                  <a:pt x="155838" y="48926"/>
                </a:lnTo>
                <a:lnTo>
                  <a:pt x="161825" y="47720"/>
                </a:lnTo>
                <a:lnTo>
                  <a:pt x="180304" y="36964"/>
                </a:lnTo>
                <a:lnTo>
                  <a:pt x="190097" y="26464"/>
                </a:lnTo>
                <a:close/>
              </a:path>
              <a:path w="198120" h="187325">
                <a:moveTo>
                  <a:pt x="119761" y="112477"/>
                </a:moveTo>
                <a:lnTo>
                  <a:pt x="64395" y="112477"/>
                </a:lnTo>
                <a:lnTo>
                  <a:pt x="68664" y="114701"/>
                </a:lnTo>
                <a:lnTo>
                  <a:pt x="77660" y="118946"/>
                </a:lnTo>
                <a:lnTo>
                  <a:pt x="88066" y="123998"/>
                </a:lnTo>
                <a:lnTo>
                  <a:pt x="96564" y="128644"/>
                </a:lnTo>
                <a:lnTo>
                  <a:pt x="89509" y="132683"/>
                </a:lnTo>
                <a:lnTo>
                  <a:pt x="82755" y="136721"/>
                </a:lnTo>
                <a:lnTo>
                  <a:pt x="69755" y="144798"/>
                </a:lnTo>
                <a:lnTo>
                  <a:pt x="63473" y="153800"/>
                </a:lnTo>
                <a:lnTo>
                  <a:pt x="65333" y="163510"/>
                </a:lnTo>
                <a:lnTo>
                  <a:pt x="72621" y="169789"/>
                </a:lnTo>
                <a:lnTo>
                  <a:pt x="82620" y="168497"/>
                </a:lnTo>
                <a:lnTo>
                  <a:pt x="123934" y="141834"/>
                </a:lnTo>
                <a:lnTo>
                  <a:pt x="135160" y="125405"/>
                </a:lnTo>
                <a:lnTo>
                  <a:pt x="128721" y="120021"/>
                </a:lnTo>
                <a:lnTo>
                  <a:pt x="120648" y="113139"/>
                </a:lnTo>
                <a:lnTo>
                  <a:pt x="119761" y="112477"/>
                </a:lnTo>
                <a:close/>
              </a:path>
              <a:path w="198120" h="187325">
                <a:moveTo>
                  <a:pt x="155838" y="48926"/>
                </a:moveTo>
                <a:lnTo>
                  <a:pt x="120148" y="48926"/>
                </a:lnTo>
                <a:lnTo>
                  <a:pt x="141538" y="51808"/>
                </a:lnTo>
                <a:lnTo>
                  <a:pt x="155838" y="48926"/>
                </a:lnTo>
                <a:close/>
              </a:path>
              <a:path w="198120" h="187325">
                <a:moveTo>
                  <a:pt x="79853" y="642"/>
                </a:moveTo>
                <a:lnTo>
                  <a:pt x="54610" y="860"/>
                </a:lnTo>
                <a:lnTo>
                  <a:pt x="31576" y="11379"/>
                </a:lnTo>
                <a:lnTo>
                  <a:pt x="11855" y="31692"/>
                </a:lnTo>
                <a:lnTo>
                  <a:pt x="9494" y="42214"/>
                </a:lnTo>
                <a:lnTo>
                  <a:pt x="15475" y="49602"/>
                </a:lnTo>
                <a:lnTo>
                  <a:pt x="25275" y="51537"/>
                </a:lnTo>
                <a:lnTo>
                  <a:pt x="34372" y="45700"/>
                </a:lnTo>
                <a:lnTo>
                  <a:pt x="44424" y="34980"/>
                </a:lnTo>
                <a:lnTo>
                  <a:pt x="55280" y="28601"/>
                </a:lnTo>
                <a:lnTo>
                  <a:pt x="66941" y="26464"/>
                </a:lnTo>
                <a:lnTo>
                  <a:pt x="190097" y="26464"/>
                </a:lnTo>
                <a:lnTo>
                  <a:pt x="192254" y="24152"/>
                </a:lnTo>
                <a:lnTo>
                  <a:pt x="146686" y="24152"/>
                </a:lnTo>
                <a:lnTo>
                  <a:pt x="131674" y="23412"/>
                </a:lnTo>
                <a:lnTo>
                  <a:pt x="115856" y="16617"/>
                </a:lnTo>
                <a:lnTo>
                  <a:pt x="107283" y="12299"/>
                </a:lnTo>
                <a:lnTo>
                  <a:pt x="106204" y="11232"/>
                </a:lnTo>
                <a:lnTo>
                  <a:pt x="79853" y="642"/>
                </a:lnTo>
                <a:close/>
              </a:path>
              <a:path w="198120" h="187325">
                <a:moveTo>
                  <a:pt x="181797" y="0"/>
                </a:moveTo>
                <a:lnTo>
                  <a:pt x="172688" y="5835"/>
                </a:lnTo>
                <a:lnTo>
                  <a:pt x="160492" y="18428"/>
                </a:lnTo>
                <a:lnTo>
                  <a:pt x="146686" y="24152"/>
                </a:lnTo>
                <a:lnTo>
                  <a:pt x="192254" y="24152"/>
                </a:lnTo>
                <a:lnTo>
                  <a:pt x="196272" y="19843"/>
                </a:lnTo>
                <a:lnTo>
                  <a:pt x="198015" y="9326"/>
                </a:lnTo>
                <a:lnTo>
                  <a:pt x="191714" y="1938"/>
                </a:lnTo>
                <a:lnTo>
                  <a:pt x="181797" y="0"/>
                </a:lnTo>
                <a:close/>
              </a:path>
            </a:pathLst>
          </a:custGeom>
          <a:solidFill>
            <a:srgbClr val="FFC000"/>
          </a:solidFill>
          <a:ln>
            <a:solidFill>
              <a:schemeClr val="accent4"/>
            </a:solidFill>
          </a:ln>
        </p:spPr>
        <p:txBody>
          <a:bodyPr wrap="square" lIns="0" tIns="0" rIns="0" bIns="0" rtlCol="0"/>
          <a:lstStyle/>
          <a:p>
            <a:endParaRPr sz="2000">
              <a:latin typeface="Candara" panose="020E0502030303020204" pitchFamily="34" charset="0"/>
            </a:endParaRPr>
          </a:p>
        </p:txBody>
      </p:sp>
      <p:sp>
        <p:nvSpPr>
          <p:cNvPr id="71" name="object 27">
            <a:extLst>
              <a:ext uri="{FF2B5EF4-FFF2-40B4-BE49-F238E27FC236}">
                <a16:creationId xmlns:a16="http://schemas.microsoft.com/office/drawing/2014/main" id="{B7A6BF03-D86B-4D7F-BFB4-BEA181D58DC2}"/>
              </a:ext>
            </a:extLst>
          </p:cNvPr>
          <p:cNvSpPr/>
          <p:nvPr/>
        </p:nvSpPr>
        <p:spPr>
          <a:xfrm>
            <a:off x="6968326" y="4641373"/>
            <a:ext cx="0" cy="341948"/>
          </a:xfrm>
          <a:custGeom>
            <a:avLst/>
            <a:gdLst/>
            <a:ahLst/>
            <a:cxnLst/>
            <a:rect l="l" t="t" r="r" b="b"/>
            <a:pathLst>
              <a:path h="455929">
                <a:moveTo>
                  <a:pt x="0" y="0"/>
                </a:moveTo>
                <a:lnTo>
                  <a:pt x="0" y="455701"/>
                </a:lnTo>
              </a:path>
            </a:pathLst>
          </a:custGeom>
          <a:ln w="25908">
            <a:solidFill>
              <a:schemeClr val="accent4"/>
            </a:solidFill>
          </a:ln>
        </p:spPr>
        <p:txBody>
          <a:bodyPr wrap="square" lIns="0" tIns="0" rIns="0" bIns="0" rtlCol="0"/>
          <a:lstStyle/>
          <a:p>
            <a:endParaRPr sz="2000">
              <a:latin typeface="Candara" panose="020E0502030303020204" pitchFamily="34" charset="0"/>
            </a:endParaRPr>
          </a:p>
        </p:txBody>
      </p:sp>
      <p:sp>
        <p:nvSpPr>
          <p:cNvPr id="72" name="object 28">
            <a:extLst>
              <a:ext uri="{FF2B5EF4-FFF2-40B4-BE49-F238E27FC236}">
                <a16:creationId xmlns:a16="http://schemas.microsoft.com/office/drawing/2014/main" id="{F95CADFB-25D3-4770-81A6-2AAAA8F01727}"/>
              </a:ext>
            </a:extLst>
          </p:cNvPr>
          <p:cNvSpPr txBox="1"/>
          <p:nvPr/>
        </p:nvSpPr>
        <p:spPr>
          <a:xfrm>
            <a:off x="3044369" y="4568719"/>
            <a:ext cx="3002280" cy="615553"/>
          </a:xfrm>
          <a:prstGeom prst="rect">
            <a:avLst/>
          </a:prstGeom>
        </p:spPr>
        <p:txBody>
          <a:bodyPr vert="horz" wrap="square" lIns="0" tIns="0" rIns="0" bIns="0" rtlCol="0">
            <a:spAutoFit/>
          </a:bodyPr>
          <a:lstStyle/>
          <a:p>
            <a:pPr marL="9525">
              <a:buClr>
                <a:srgbClr val="006550"/>
              </a:buClr>
              <a:tabLst>
                <a:tab pos="225743" algn="l"/>
              </a:tabLst>
            </a:pPr>
            <a:r>
              <a:rPr sz="2000" spc="-4" dirty="0">
                <a:latin typeface="Candara" panose="020E0502030303020204" pitchFamily="34" charset="0"/>
                <a:cs typeface="Arial"/>
              </a:rPr>
              <a:t>Maintain their effectiveness under</a:t>
            </a:r>
            <a:r>
              <a:rPr sz="2000" spc="38" dirty="0">
                <a:latin typeface="Candara" panose="020E0502030303020204" pitchFamily="34" charset="0"/>
                <a:cs typeface="Arial"/>
              </a:rPr>
              <a:t> </a:t>
            </a:r>
            <a:r>
              <a:rPr sz="2000" spc="-4" dirty="0">
                <a:latin typeface="Candara" panose="020E0502030303020204" pitchFamily="34" charset="0"/>
                <a:cs typeface="Arial"/>
              </a:rPr>
              <a:t>stress.</a:t>
            </a:r>
            <a:endParaRPr sz="2000" dirty="0">
              <a:latin typeface="Candara" panose="020E0502030303020204" pitchFamily="34" charset="0"/>
              <a:cs typeface="Arial"/>
            </a:endParaRPr>
          </a:p>
        </p:txBody>
      </p:sp>
      <p:sp>
        <p:nvSpPr>
          <p:cNvPr id="73" name="object 29">
            <a:extLst>
              <a:ext uri="{FF2B5EF4-FFF2-40B4-BE49-F238E27FC236}">
                <a16:creationId xmlns:a16="http://schemas.microsoft.com/office/drawing/2014/main" id="{76A48193-8414-403C-B50B-1EEA8EE19849}"/>
              </a:ext>
            </a:extLst>
          </p:cNvPr>
          <p:cNvSpPr/>
          <p:nvPr/>
        </p:nvSpPr>
        <p:spPr>
          <a:xfrm>
            <a:off x="2925536" y="4644802"/>
            <a:ext cx="0" cy="341948"/>
          </a:xfrm>
          <a:custGeom>
            <a:avLst/>
            <a:gdLst/>
            <a:ahLst/>
            <a:cxnLst/>
            <a:rect l="l" t="t" r="r" b="b"/>
            <a:pathLst>
              <a:path h="455929">
                <a:moveTo>
                  <a:pt x="0" y="0"/>
                </a:moveTo>
                <a:lnTo>
                  <a:pt x="0" y="455701"/>
                </a:lnTo>
              </a:path>
            </a:pathLst>
          </a:custGeom>
          <a:ln w="25908">
            <a:solidFill>
              <a:schemeClr val="accent4"/>
            </a:solidFill>
          </a:ln>
        </p:spPr>
        <p:txBody>
          <a:bodyPr wrap="square" lIns="0" tIns="0" rIns="0" bIns="0" rtlCol="0"/>
          <a:lstStyle/>
          <a:p>
            <a:endParaRPr sz="2000">
              <a:latin typeface="Candara" panose="020E0502030303020204" pitchFamily="34" charset="0"/>
            </a:endParaRPr>
          </a:p>
        </p:txBody>
      </p:sp>
      <p:sp>
        <p:nvSpPr>
          <p:cNvPr id="74" name="object 30">
            <a:extLst>
              <a:ext uri="{FF2B5EF4-FFF2-40B4-BE49-F238E27FC236}">
                <a16:creationId xmlns:a16="http://schemas.microsoft.com/office/drawing/2014/main" id="{6A31E0FF-163A-43AB-9262-DE4195E110C5}"/>
              </a:ext>
            </a:extLst>
          </p:cNvPr>
          <p:cNvSpPr/>
          <p:nvPr/>
        </p:nvSpPr>
        <p:spPr>
          <a:xfrm>
            <a:off x="2587778" y="4640807"/>
            <a:ext cx="190976" cy="350044"/>
          </a:xfrm>
          <a:custGeom>
            <a:avLst/>
            <a:gdLst/>
            <a:ahLst/>
            <a:cxnLst/>
            <a:rect l="l" t="t" r="r" b="b"/>
            <a:pathLst>
              <a:path w="254634" h="466725">
                <a:moveTo>
                  <a:pt x="206080" y="226098"/>
                </a:moveTo>
                <a:lnTo>
                  <a:pt x="131965" y="226098"/>
                </a:lnTo>
                <a:lnTo>
                  <a:pt x="75412" y="452208"/>
                </a:lnTo>
                <a:lnTo>
                  <a:pt x="75412" y="456920"/>
                </a:lnTo>
                <a:lnTo>
                  <a:pt x="84835" y="466343"/>
                </a:lnTo>
                <a:lnTo>
                  <a:pt x="94259" y="466343"/>
                </a:lnTo>
                <a:lnTo>
                  <a:pt x="98971" y="461632"/>
                </a:lnTo>
                <a:lnTo>
                  <a:pt x="98971" y="456920"/>
                </a:lnTo>
                <a:lnTo>
                  <a:pt x="206080" y="226098"/>
                </a:lnTo>
                <a:close/>
              </a:path>
              <a:path w="254634" h="466725">
                <a:moveTo>
                  <a:pt x="169671" y="0"/>
                </a:moveTo>
                <a:lnTo>
                  <a:pt x="61277" y="0"/>
                </a:lnTo>
                <a:lnTo>
                  <a:pt x="56553" y="9410"/>
                </a:lnTo>
                <a:lnTo>
                  <a:pt x="0" y="240233"/>
                </a:lnTo>
                <a:lnTo>
                  <a:pt x="4711" y="244944"/>
                </a:lnTo>
                <a:lnTo>
                  <a:pt x="4711" y="249656"/>
                </a:lnTo>
                <a:lnTo>
                  <a:pt x="9423" y="249656"/>
                </a:lnTo>
                <a:lnTo>
                  <a:pt x="9423" y="254368"/>
                </a:lnTo>
                <a:lnTo>
                  <a:pt x="18859" y="254368"/>
                </a:lnTo>
                <a:lnTo>
                  <a:pt x="131965" y="226098"/>
                </a:lnTo>
                <a:lnTo>
                  <a:pt x="206080" y="226098"/>
                </a:lnTo>
                <a:lnTo>
                  <a:pt x="243237" y="146024"/>
                </a:lnTo>
                <a:lnTo>
                  <a:pt x="127253" y="146024"/>
                </a:lnTo>
                <a:lnTo>
                  <a:pt x="174383" y="14122"/>
                </a:lnTo>
                <a:lnTo>
                  <a:pt x="174383" y="4698"/>
                </a:lnTo>
                <a:lnTo>
                  <a:pt x="169671" y="0"/>
                </a:lnTo>
                <a:close/>
              </a:path>
              <a:path w="254634" h="466725">
                <a:moveTo>
                  <a:pt x="249796" y="117754"/>
                </a:moveTo>
                <a:lnTo>
                  <a:pt x="235661" y="117754"/>
                </a:lnTo>
                <a:lnTo>
                  <a:pt x="127253" y="146024"/>
                </a:lnTo>
                <a:lnTo>
                  <a:pt x="243237" y="146024"/>
                </a:lnTo>
                <a:lnTo>
                  <a:pt x="249796" y="131889"/>
                </a:lnTo>
                <a:lnTo>
                  <a:pt x="254507" y="127177"/>
                </a:lnTo>
                <a:lnTo>
                  <a:pt x="254507" y="122466"/>
                </a:lnTo>
                <a:lnTo>
                  <a:pt x="249796" y="122466"/>
                </a:lnTo>
                <a:lnTo>
                  <a:pt x="249796" y="117754"/>
                </a:lnTo>
                <a:close/>
              </a:path>
            </a:pathLst>
          </a:custGeom>
          <a:solidFill>
            <a:srgbClr val="FFC000"/>
          </a:solidFill>
        </p:spPr>
        <p:txBody>
          <a:bodyPr wrap="square" lIns="0" tIns="0" rIns="0" bIns="0" rtlCol="0"/>
          <a:lstStyle/>
          <a:p>
            <a:endParaRPr sz="2000">
              <a:latin typeface="Candara" panose="020E0502030303020204" pitchFamily="34" charset="0"/>
            </a:endParaRPr>
          </a:p>
        </p:txBody>
      </p:sp>
      <p:sp>
        <p:nvSpPr>
          <p:cNvPr id="75" name="object 31">
            <a:extLst>
              <a:ext uri="{FF2B5EF4-FFF2-40B4-BE49-F238E27FC236}">
                <a16:creationId xmlns:a16="http://schemas.microsoft.com/office/drawing/2014/main" id="{D319A98B-B4C1-42C0-84BE-9F1E76F01585}"/>
              </a:ext>
            </a:extLst>
          </p:cNvPr>
          <p:cNvSpPr/>
          <p:nvPr/>
        </p:nvSpPr>
        <p:spPr>
          <a:xfrm>
            <a:off x="6976328" y="5377465"/>
            <a:ext cx="0" cy="341948"/>
          </a:xfrm>
          <a:custGeom>
            <a:avLst/>
            <a:gdLst/>
            <a:ahLst/>
            <a:cxnLst/>
            <a:rect l="l" t="t" r="r" b="b"/>
            <a:pathLst>
              <a:path h="455929">
                <a:moveTo>
                  <a:pt x="0" y="0"/>
                </a:moveTo>
                <a:lnTo>
                  <a:pt x="0" y="455701"/>
                </a:lnTo>
              </a:path>
            </a:pathLst>
          </a:custGeom>
          <a:ln w="25908">
            <a:solidFill>
              <a:schemeClr val="accent4"/>
            </a:solidFill>
          </a:ln>
        </p:spPr>
        <p:txBody>
          <a:bodyPr wrap="square" lIns="0" tIns="0" rIns="0" bIns="0" rtlCol="0"/>
          <a:lstStyle/>
          <a:p>
            <a:endParaRPr sz="2000">
              <a:latin typeface="Candara" panose="020E0502030303020204" pitchFamily="34" charset="0"/>
            </a:endParaRPr>
          </a:p>
        </p:txBody>
      </p:sp>
      <p:sp>
        <p:nvSpPr>
          <p:cNvPr id="76" name="object 32">
            <a:extLst>
              <a:ext uri="{FF2B5EF4-FFF2-40B4-BE49-F238E27FC236}">
                <a16:creationId xmlns:a16="http://schemas.microsoft.com/office/drawing/2014/main" id="{E8F22FFA-3B2A-4DFC-81F7-37B9E2AB285B}"/>
              </a:ext>
            </a:extLst>
          </p:cNvPr>
          <p:cNvSpPr txBox="1"/>
          <p:nvPr/>
        </p:nvSpPr>
        <p:spPr>
          <a:xfrm>
            <a:off x="7093986" y="5376439"/>
            <a:ext cx="2788920" cy="615553"/>
          </a:xfrm>
          <a:prstGeom prst="rect">
            <a:avLst/>
          </a:prstGeom>
        </p:spPr>
        <p:txBody>
          <a:bodyPr vert="horz" wrap="square" lIns="0" tIns="0" rIns="0" bIns="0" rtlCol="0">
            <a:spAutoFit/>
          </a:bodyPr>
          <a:lstStyle/>
          <a:p>
            <a:pPr marL="9525" marR="3810"/>
            <a:r>
              <a:rPr sz="2000" b="1" spc="-4" dirty="0">
                <a:solidFill>
                  <a:schemeClr val="accent4"/>
                </a:solidFill>
                <a:latin typeface="Candara" panose="020E0502030303020204" pitchFamily="34" charset="0"/>
                <a:cs typeface="Arial"/>
              </a:rPr>
              <a:t>Bring </a:t>
            </a:r>
            <a:r>
              <a:rPr sz="2000" b="1" spc="-8" dirty="0">
                <a:solidFill>
                  <a:schemeClr val="accent4"/>
                </a:solidFill>
                <a:latin typeface="Candara" panose="020E0502030303020204" pitchFamily="34" charset="0"/>
                <a:cs typeface="Arial"/>
              </a:rPr>
              <a:t>out </a:t>
            </a:r>
            <a:r>
              <a:rPr sz="2000" b="1" spc="-4" dirty="0">
                <a:solidFill>
                  <a:schemeClr val="accent4"/>
                </a:solidFill>
                <a:latin typeface="Candara" panose="020E0502030303020204" pitchFamily="34" charset="0"/>
                <a:cs typeface="Arial"/>
              </a:rPr>
              <a:t>the best in themselves </a:t>
            </a:r>
            <a:r>
              <a:rPr sz="2000" b="1" spc="-11" dirty="0">
                <a:solidFill>
                  <a:schemeClr val="accent4"/>
                </a:solidFill>
                <a:latin typeface="Candara" panose="020E0502030303020204" pitchFamily="34" charset="0"/>
                <a:cs typeface="Arial"/>
              </a:rPr>
              <a:t>and  </a:t>
            </a:r>
            <a:r>
              <a:rPr sz="2000" b="1" spc="-4" dirty="0">
                <a:solidFill>
                  <a:schemeClr val="accent4"/>
                </a:solidFill>
                <a:latin typeface="Candara" panose="020E0502030303020204" pitchFamily="34" charset="0"/>
                <a:cs typeface="Arial"/>
              </a:rPr>
              <a:t>others.</a:t>
            </a:r>
            <a:endParaRPr sz="2000" b="1" dirty="0">
              <a:solidFill>
                <a:schemeClr val="accent4"/>
              </a:solidFill>
              <a:latin typeface="Candara" panose="020E0502030303020204" pitchFamily="34" charset="0"/>
              <a:cs typeface="Arial"/>
            </a:endParaRPr>
          </a:p>
        </p:txBody>
      </p:sp>
      <p:sp>
        <p:nvSpPr>
          <p:cNvPr id="77" name="object 33">
            <a:extLst>
              <a:ext uri="{FF2B5EF4-FFF2-40B4-BE49-F238E27FC236}">
                <a16:creationId xmlns:a16="http://schemas.microsoft.com/office/drawing/2014/main" id="{F18C3D66-5EBA-49D8-85CC-9C9E1FDD0F4B}"/>
              </a:ext>
            </a:extLst>
          </p:cNvPr>
          <p:cNvSpPr/>
          <p:nvPr/>
        </p:nvSpPr>
        <p:spPr>
          <a:xfrm>
            <a:off x="6535696" y="5539968"/>
            <a:ext cx="273368" cy="260985"/>
          </a:xfrm>
          <a:custGeom>
            <a:avLst/>
            <a:gdLst/>
            <a:ahLst/>
            <a:cxnLst/>
            <a:rect l="l" t="t" r="r" b="b"/>
            <a:pathLst>
              <a:path w="364490" h="347979">
                <a:moveTo>
                  <a:pt x="356882" y="125679"/>
                </a:moveTo>
                <a:lnTo>
                  <a:pt x="7365" y="125679"/>
                </a:lnTo>
                <a:lnTo>
                  <a:pt x="0" y="129374"/>
                </a:lnTo>
                <a:lnTo>
                  <a:pt x="0" y="140462"/>
                </a:lnTo>
                <a:lnTo>
                  <a:pt x="3682" y="144157"/>
                </a:lnTo>
                <a:lnTo>
                  <a:pt x="84620" y="221780"/>
                </a:lnTo>
                <a:lnTo>
                  <a:pt x="66230" y="332676"/>
                </a:lnTo>
                <a:lnTo>
                  <a:pt x="66230" y="347472"/>
                </a:lnTo>
                <a:lnTo>
                  <a:pt x="84620" y="347472"/>
                </a:lnTo>
                <a:lnTo>
                  <a:pt x="180289" y="295719"/>
                </a:lnTo>
                <a:lnTo>
                  <a:pt x="291885" y="295719"/>
                </a:lnTo>
                <a:lnTo>
                  <a:pt x="279615" y="221780"/>
                </a:lnTo>
                <a:lnTo>
                  <a:pt x="356882" y="144157"/>
                </a:lnTo>
                <a:lnTo>
                  <a:pt x="360565" y="144157"/>
                </a:lnTo>
                <a:lnTo>
                  <a:pt x="364236" y="140462"/>
                </a:lnTo>
                <a:lnTo>
                  <a:pt x="364236" y="129374"/>
                </a:lnTo>
                <a:lnTo>
                  <a:pt x="356882" y="125679"/>
                </a:lnTo>
                <a:close/>
              </a:path>
              <a:path w="364490" h="347979">
                <a:moveTo>
                  <a:pt x="291885" y="295719"/>
                </a:moveTo>
                <a:lnTo>
                  <a:pt x="180289" y="295719"/>
                </a:lnTo>
                <a:lnTo>
                  <a:pt x="279615" y="347472"/>
                </a:lnTo>
                <a:lnTo>
                  <a:pt x="294335" y="347472"/>
                </a:lnTo>
                <a:lnTo>
                  <a:pt x="298018" y="343763"/>
                </a:lnTo>
                <a:lnTo>
                  <a:pt x="298018" y="332676"/>
                </a:lnTo>
                <a:lnTo>
                  <a:pt x="291885" y="295719"/>
                </a:lnTo>
                <a:close/>
              </a:path>
              <a:path w="364490" h="347979">
                <a:moveTo>
                  <a:pt x="187642" y="0"/>
                </a:moveTo>
                <a:lnTo>
                  <a:pt x="176606" y="0"/>
                </a:lnTo>
                <a:lnTo>
                  <a:pt x="169240" y="7391"/>
                </a:lnTo>
                <a:lnTo>
                  <a:pt x="121411" y="107188"/>
                </a:lnTo>
                <a:lnTo>
                  <a:pt x="11036" y="125679"/>
                </a:lnTo>
                <a:lnTo>
                  <a:pt x="349529" y="125679"/>
                </a:lnTo>
                <a:lnTo>
                  <a:pt x="242823" y="107188"/>
                </a:lnTo>
                <a:lnTo>
                  <a:pt x="191325" y="7391"/>
                </a:lnTo>
                <a:lnTo>
                  <a:pt x="191325" y="3695"/>
                </a:lnTo>
                <a:lnTo>
                  <a:pt x="187642" y="0"/>
                </a:lnTo>
                <a:close/>
              </a:path>
            </a:pathLst>
          </a:custGeom>
          <a:solidFill>
            <a:srgbClr val="FFC000"/>
          </a:solidFill>
          <a:ln>
            <a:solidFill>
              <a:schemeClr val="accent4"/>
            </a:solidFill>
          </a:ln>
        </p:spPr>
        <p:txBody>
          <a:bodyPr wrap="square" lIns="0" tIns="0" rIns="0" bIns="0" rtlCol="0"/>
          <a:lstStyle/>
          <a:p>
            <a:endParaRPr sz="2000">
              <a:latin typeface="Candara" panose="020E0502030303020204" pitchFamily="34" charset="0"/>
            </a:endParaRPr>
          </a:p>
        </p:txBody>
      </p:sp>
      <p:sp>
        <p:nvSpPr>
          <p:cNvPr id="78" name="TextBox 77">
            <a:extLst>
              <a:ext uri="{FF2B5EF4-FFF2-40B4-BE49-F238E27FC236}">
                <a16:creationId xmlns:a16="http://schemas.microsoft.com/office/drawing/2014/main" id="{BB44B269-21C9-21CD-A095-A8F8B72FE4E8}"/>
              </a:ext>
            </a:extLst>
          </p:cNvPr>
          <p:cNvSpPr txBox="1"/>
          <p:nvPr/>
        </p:nvSpPr>
        <p:spPr>
          <a:xfrm>
            <a:off x="7152301" y="6510211"/>
            <a:ext cx="4201499" cy="369332"/>
          </a:xfrm>
          <a:prstGeom prst="rect">
            <a:avLst/>
          </a:prstGeom>
          <a:noFill/>
        </p:spPr>
        <p:txBody>
          <a:bodyPr wrap="square" rtlCol="0">
            <a:spAutoFit/>
          </a:bodyPr>
          <a:lstStyle/>
          <a:p>
            <a:pPr algn="r"/>
            <a:r>
              <a:rPr lang="en-US" i="1" dirty="0"/>
              <a:t>(Korn Ferry)</a:t>
            </a:r>
          </a:p>
        </p:txBody>
      </p:sp>
    </p:spTree>
    <p:extLst>
      <p:ext uri="{BB962C8B-B14F-4D97-AF65-F5344CB8AC3E}">
        <p14:creationId xmlns:p14="http://schemas.microsoft.com/office/powerpoint/2010/main" val="31444824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BA79A7CF-01AF-4178-9369-94E0C90EB0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267908" y="2023110"/>
            <a:ext cx="2756451" cy="2846070"/>
          </a:xfrm>
        </p:spPr>
        <p:txBody>
          <a:bodyPr vert="horz" lIns="91440" tIns="45720" rIns="91440" bIns="45720" rtlCol="0" anchor="ctr">
            <a:normAutofit/>
          </a:bodyPr>
          <a:lstStyle/>
          <a:p>
            <a:r>
              <a:rPr lang="en-US" sz="3400" kern="1200" dirty="0">
                <a:solidFill>
                  <a:schemeClr val="tx1"/>
                </a:solidFill>
                <a:latin typeface="Candara" panose="020E0502030303020204" pitchFamily="34" charset="0"/>
              </a:rPr>
              <a:t>Who needs EI? </a:t>
            </a:r>
            <a:br>
              <a:rPr lang="en-US" sz="3400" kern="1200" dirty="0">
                <a:solidFill>
                  <a:schemeClr val="tx1"/>
                </a:solidFill>
                <a:latin typeface="Candara" panose="020E0502030303020204" pitchFamily="34" charset="0"/>
              </a:rPr>
            </a:br>
            <a:br>
              <a:rPr lang="en-US" sz="3400" kern="1200" dirty="0">
                <a:solidFill>
                  <a:schemeClr val="tx1"/>
                </a:solidFill>
                <a:latin typeface="Candara" panose="020E0502030303020204" pitchFamily="34" charset="0"/>
              </a:rPr>
            </a:br>
            <a:r>
              <a:rPr lang="en-US" sz="3400" kern="1200" dirty="0">
                <a:solidFill>
                  <a:schemeClr val="tx1"/>
                </a:solidFill>
                <a:latin typeface="Candara" panose="020E0502030303020204" pitchFamily="34" charset="0"/>
              </a:rPr>
              <a:t>Ask employees…</a:t>
            </a:r>
          </a:p>
        </p:txBody>
      </p:sp>
      <p:sp>
        <p:nvSpPr>
          <p:cNvPr id="24" name="Rectangle 23">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433973" y="-827233"/>
            <a:ext cx="1715478" cy="85834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085" y="664308"/>
            <a:ext cx="8082632" cy="560034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5238" y="1467298"/>
            <a:ext cx="7608304" cy="3994359"/>
          </a:xfrm>
          <a:prstGeom prst="rect">
            <a:avLst/>
          </a:prstGeom>
        </p:spPr>
      </p:pic>
      <p:sp>
        <p:nvSpPr>
          <p:cNvPr id="28" name="Rectangle 27">
            <a:extLst>
              <a:ext uri="{FF2B5EF4-FFF2-40B4-BE49-F238E27FC236}">
                <a16:creationId xmlns:a16="http://schemas.microsoft.com/office/drawing/2014/main" id="{90F533E9-6690-41A8-A372-4C6C622D0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950447" y="3392097"/>
            <a:ext cx="1719072"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12629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29969</TotalTime>
  <Words>4482</Words>
  <Application>Microsoft Office PowerPoint</Application>
  <PresentationFormat>Widescreen</PresentationFormat>
  <Paragraphs>728</Paragraphs>
  <Slides>56</Slides>
  <Notes>44</Notes>
  <HiddenSlides>19</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56</vt:i4>
      </vt:variant>
    </vt:vector>
  </HeadingPairs>
  <TitlesOfParts>
    <vt:vector size="67" baseType="lpstr">
      <vt:lpstr>Arial</vt:lpstr>
      <vt:lpstr>Avenir Book</vt:lpstr>
      <vt:lpstr>Avenir Medium</vt:lpstr>
      <vt:lpstr>Calibri</vt:lpstr>
      <vt:lpstr>Calibri Light</vt:lpstr>
      <vt:lpstr>Candara</vt:lpstr>
      <vt:lpstr>Gill Sans</vt:lpstr>
      <vt:lpstr>Proxima Nova</vt:lpstr>
      <vt:lpstr>Times New Roman</vt:lpstr>
      <vt:lpstr>Wingdings</vt:lpstr>
      <vt:lpstr>Office Theme</vt:lpstr>
      <vt:lpstr>Emotional Intelligence at Work</vt:lpstr>
      <vt:lpstr>Imagine a typical day…</vt:lpstr>
      <vt:lpstr>How the “current of emotions” shapes our day</vt:lpstr>
      <vt:lpstr>PowerPoint Presentation</vt:lpstr>
      <vt:lpstr>Emotions as Currents</vt:lpstr>
      <vt:lpstr>“The rules for work are changing. We are being judged in new ways. Not just by how smart we are, but by how we handle ourselves and each other.”  - Daniel Goleman, Working with Emotional Intelligence</vt:lpstr>
      <vt:lpstr>Emotional Intelligence is a differentiator among leaders. </vt:lpstr>
      <vt:lpstr>People with high EI...</vt:lpstr>
      <vt:lpstr>Who needs EI?   Ask employees…</vt:lpstr>
      <vt:lpstr>So…. WHAT IS EI? </vt:lpstr>
      <vt:lpstr>PowerPoint Presentation</vt:lpstr>
      <vt:lpstr>Emotional &amp; Social Intelligence</vt:lpstr>
      <vt:lpstr>Self-awareness: the heart of emotional intelligence</vt:lpstr>
      <vt:lpstr>PowerPoint Presentation</vt:lpstr>
      <vt:lpstr>PowerPoint Presentation</vt:lpstr>
      <vt:lpstr>Self-management:  the fire and the brakes</vt:lpstr>
      <vt:lpstr>Managing emotions requires…</vt:lpstr>
      <vt:lpstr>Managing the Amygdala Hijack &amp; Increasing positive/decreasing negative emotions</vt:lpstr>
      <vt:lpstr>That moment… when you cannot believe what you just heard or saw…</vt:lpstr>
      <vt:lpstr>The Amygdala Hijack</vt:lpstr>
      <vt:lpstr>Managing Hijacks -  Discussion (pair share)</vt:lpstr>
      <vt:lpstr>PowerPoint Presentation</vt:lpstr>
      <vt:lpstr>managing the hijack: create more space</vt:lpstr>
      <vt:lpstr>Creating space to recover from a hijack</vt:lpstr>
      <vt:lpstr>PowerPoint Presentation</vt:lpstr>
      <vt:lpstr>Important note</vt:lpstr>
      <vt:lpstr>Positive emotions at work</vt:lpstr>
      <vt:lpstr>How do you decrease negative emotions?</vt:lpstr>
      <vt:lpstr>Generating Positive Emotions Discussion</vt:lpstr>
      <vt:lpstr>Positive emotion go-to’s:  generate gratitude express appreciation find your play-list</vt:lpstr>
      <vt:lpstr>Social awareness: tuning in</vt:lpstr>
      <vt:lpstr>What emotions do you see expressed in the workplace?</vt:lpstr>
      <vt:lpstr>PowerPoint Presentation</vt:lpstr>
      <vt:lpstr>Empathy has always been critical. It is taking on new meaning now. </vt:lpstr>
      <vt:lpstr>Empathy drives positive work outcomes</vt:lpstr>
      <vt:lpstr>What is empathy?</vt:lpstr>
      <vt:lpstr>The Empathy Exercise</vt:lpstr>
      <vt:lpstr>PowerPoint Presentation</vt:lpstr>
      <vt:lpstr>PowerPoint Presentation</vt:lpstr>
      <vt:lpstr>The Empathy Exercise, cont’d</vt:lpstr>
      <vt:lpstr>PowerPoint Presentation</vt:lpstr>
      <vt:lpstr>PowerPoint Presentation</vt:lpstr>
      <vt:lpstr>PowerPoint Presentation</vt:lpstr>
      <vt:lpstr>PowerPoint Presentation</vt:lpstr>
      <vt:lpstr>Relationship management: making a difference</vt:lpstr>
      <vt:lpstr>“I've learned that people will forget what you said, people will forget what you did, but people will never forget how you made them feel.”  - Maya Angelou </vt:lpstr>
      <vt:lpstr>PowerPoint Presentation</vt:lpstr>
      <vt:lpstr>Summary</vt:lpstr>
      <vt:lpstr>At this point, you might be thinking:  Hm…. This EI is pretty good stuff.  - Where can I get some? - How can I help my employees get more of this?</vt:lpstr>
      <vt:lpstr>Master of Business Leadership and Innovation</vt:lpstr>
      <vt:lpstr>Outcomes for participants</vt:lpstr>
      <vt:lpstr>PowerPoint Presentation</vt:lpstr>
      <vt:lpstr>PowerPoint Presentation</vt:lpstr>
      <vt:lpstr>Admission Requirements</vt:lpstr>
      <vt:lpstr>PowerPoint Presentation</vt:lpstr>
      <vt:lpstr>Thank you! </vt:lpstr>
    </vt:vector>
  </TitlesOfParts>
  <Company>Yale SOM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Organizational Analysis: The Congruence Model</dc:title>
  <dc:creator>ses69</dc:creator>
  <cp:lastModifiedBy>Sandra Spataro</cp:lastModifiedBy>
  <cp:revision>182</cp:revision>
  <cp:lastPrinted>2021-05-13T12:23:21Z</cp:lastPrinted>
  <dcterms:created xsi:type="dcterms:W3CDTF">2004-03-17T17:12:43Z</dcterms:created>
  <dcterms:modified xsi:type="dcterms:W3CDTF">2024-08-29T20:16:02Z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6</vt:i4>
  </property>
</Properties>
</file>