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0" r:id="rId3"/>
    <p:sldId id="262" r:id="rId4"/>
    <p:sldId id="263" r:id="rId5"/>
    <p:sldId id="264" r:id="rId6"/>
    <p:sldId id="261" r:id="rId7"/>
    <p:sldId id="282" r:id="rId8"/>
    <p:sldId id="271" r:id="rId9"/>
    <p:sldId id="281" r:id="rId10"/>
    <p:sldId id="275" r:id="rId11"/>
    <p:sldId id="272" r:id="rId12"/>
    <p:sldId id="284" r:id="rId13"/>
    <p:sldId id="273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234D937-77D7-4BDB-BD84-6BC603527EF9}">
          <p14:sldIdLst>
            <p14:sldId id="256"/>
            <p14:sldId id="260"/>
            <p14:sldId id="262"/>
            <p14:sldId id="263"/>
            <p14:sldId id="264"/>
            <p14:sldId id="261"/>
            <p14:sldId id="282"/>
            <p14:sldId id="271"/>
            <p14:sldId id="281"/>
            <p14:sldId id="275"/>
            <p14:sldId id="272"/>
            <p14:sldId id="284"/>
          </p14:sldIdLst>
        </p14:section>
        <p14:section name="Untitled Section" id="{314A20A0-2F72-4CEE-AD34-2A561706D592}">
          <p14:sldIdLst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532" y="-5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00D42-ACAE-46BD-81C0-769135191925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225273-D4E9-4329-928F-AE8AB888A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2120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234E54-8291-4016-8091-0EBBF335FBE5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3B067-94F5-4377-9AB1-0A3C1C8EA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975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83B067-94F5-4377-9AB1-0A3C1C8EA16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686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0" y="13216"/>
            <a:ext cx="9144000" cy="70173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pPr algn="ctr"/>
            <a:endParaRPr lang="en-US" sz="5400" b="1" dirty="0"/>
          </a:p>
          <a:p>
            <a:pPr algn="ctr"/>
            <a:endParaRPr lang="en-US" sz="5400" b="1" dirty="0"/>
          </a:p>
          <a:p>
            <a:pPr algn="ctr"/>
            <a:endParaRPr lang="en-US" sz="5400" b="1" dirty="0"/>
          </a:p>
          <a:p>
            <a:pPr algn="ctr"/>
            <a:endParaRPr lang="en-US" sz="5400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010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2215-FEA1-476F-A919-8FCCE830A6AA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E386D-EE77-43F3-90CF-5BB902BE4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287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2215-FEA1-476F-A919-8FCCE830A6AA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E386D-EE77-43F3-90CF-5BB902BE4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23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5AB3B-ED18-46E0-B24A-E69DBBD91A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409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2215-FEA1-476F-A919-8FCCE830A6AA}" type="datetimeFigureOut">
              <a:rPr lang="en-US" smtClean="0"/>
              <a:t>7/4/2023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E386D-EE77-43F3-90CF-5BB902BE4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40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2215-FEA1-476F-A919-8FCCE830A6AA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E386D-EE77-43F3-90CF-5BB902BE4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0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2215-FEA1-476F-A919-8FCCE830A6AA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E386D-EE77-43F3-90CF-5BB902BE4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2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2215-FEA1-476F-A919-8FCCE830A6AA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E386D-EE77-43F3-90CF-5BB902BE4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386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2215-FEA1-476F-A919-8FCCE830A6AA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E386D-EE77-43F3-90CF-5BB902BE4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330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2215-FEA1-476F-A919-8FCCE830A6AA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E386D-EE77-43F3-90CF-5BB902BE4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91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2215-FEA1-476F-A919-8FCCE830A6AA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E386D-EE77-43F3-90CF-5BB902BE4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279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F2215-FEA1-476F-A919-8FCCE830A6AA}" type="datetimeFigureOut">
              <a:rPr lang="en-US" smtClean="0"/>
              <a:t>7/4/2023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E386D-EE77-43F3-90CF-5BB902BE4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457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25000"/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Welcome To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E386D-EE77-43F3-90CF-5BB902BE4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61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971800"/>
            <a:ext cx="91440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Behavioral Interviewing</a:t>
            </a:r>
            <a:r>
              <a:rPr lang="en-US" sz="2000" i="1" dirty="0"/>
              <a:t>                                                 </a:t>
            </a:r>
          </a:p>
          <a:p>
            <a:pPr algn="ctr"/>
            <a:r>
              <a:rPr lang="en-US" sz="2800" i="1" dirty="0"/>
              <a:t>Tips and tricks to making the cut!</a:t>
            </a:r>
            <a:br>
              <a:rPr lang="en-US" sz="2800" i="1" dirty="0"/>
            </a:br>
            <a:endParaRPr lang="en-US" sz="2800" i="1" dirty="0"/>
          </a:p>
          <a:p>
            <a:pPr algn="ctr"/>
            <a:r>
              <a:rPr lang="en-US" sz="2000" i="1" dirty="0"/>
              <a:t>                             </a:t>
            </a:r>
            <a:endParaRPr lang="en-US" sz="2400" i="1" dirty="0"/>
          </a:p>
          <a:p>
            <a:pPr algn="ctr"/>
            <a:endParaRPr lang="en-US" sz="24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2057399" y="4343400"/>
            <a:ext cx="5029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/>
              <a:t>Jason D. Nahrgang, SPHR</a:t>
            </a:r>
          </a:p>
          <a:p>
            <a:pPr algn="ctr"/>
            <a:r>
              <a:rPr lang="en-US" sz="2000" i="1" dirty="0"/>
              <a:t>Director of Human Relations</a:t>
            </a:r>
          </a:p>
          <a:p>
            <a:pPr algn="ctr"/>
            <a:r>
              <a:rPr lang="en-US" sz="2000" i="1" dirty="0"/>
              <a:t>Grote Enterprises</a:t>
            </a:r>
          </a:p>
          <a:p>
            <a:pPr algn="ctr"/>
            <a:r>
              <a:rPr lang="en-US" sz="2000" i="1" dirty="0"/>
              <a:t>USAF (retired)</a:t>
            </a:r>
          </a:p>
          <a:p>
            <a:pPr algn="ctr"/>
            <a:endParaRPr lang="en-US" sz="2400" i="1" dirty="0"/>
          </a:p>
        </p:txBody>
      </p:sp>
      <p:pic>
        <p:nvPicPr>
          <p:cNvPr id="3" name="Picture 2" descr="A person holding a sign&#10;&#10;Description automatically generated with low confidence">
            <a:extLst>
              <a:ext uri="{FF2B5EF4-FFF2-40B4-BE49-F238E27FC236}">
                <a16:creationId xmlns:a16="http://schemas.microsoft.com/office/drawing/2014/main" id="{54DAEE81-DE6A-0C20-6738-ADD986E717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681" y="594857"/>
            <a:ext cx="4338637" cy="2376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512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44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Methods and Tactics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8674976" cy="4876800"/>
          </a:xfrm>
        </p:spPr>
        <p:txBody>
          <a:bodyPr>
            <a:normAutofit/>
          </a:bodyPr>
          <a:lstStyle/>
          <a:p>
            <a:r>
              <a:rPr lang="en-US" b="1" dirty="0"/>
              <a:t>C.A.L.L.</a:t>
            </a:r>
          </a:p>
          <a:p>
            <a:pPr lvl="1"/>
            <a:r>
              <a:rPr lang="en-US" dirty="0"/>
              <a:t>Circumstances, Actions, Lasting Legacy</a:t>
            </a:r>
          </a:p>
          <a:p>
            <a:r>
              <a:rPr lang="en-US" b="1" dirty="0"/>
              <a:t>S.T.A.R.</a:t>
            </a:r>
          </a:p>
          <a:p>
            <a:pPr lvl="1"/>
            <a:r>
              <a:rPr lang="en-US" dirty="0"/>
              <a:t>Situation, Tactics, Actions, Results</a:t>
            </a:r>
          </a:p>
          <a:p>
            <a:r>
              <a:rPr lang="en-US" b="1" dirty="0"/>
              <a:t>S.T.A.R.K.</a:t>
            </a:r>
          </a:p>
          <a:p>
            <a:pPr lvl="1"/>
            <a:r>
              <a:rPr lang="en-US" dirty="0"/>
              <a:t>Situation, Tactics, Actions, Results, </a:t>
            </a:r>
            <a:r>
              <a:rPr lang="en-US" i="1" dirty="0"/>
              <a:t>Knowledge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5107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515"/>
            <a:ext cx="9144000" cy="1360488"/>
          </a:xfrm>
        </p:spPr>
        <p:txBody>
          <a:bodyPr>
            <a:normAutofit/>
          </a:bodyPr>
          <a:lstStyle/>
          <a:p>
            <a:r>
              <a:rPr lang="en-US" dirty="0"/>
              <a:t>Any Questions?</a:t>
            </a:r>
            <a:endParaRPr lang="en-US" b="0" dirty="0"/>
          </a:p>
        </p:txBody>
      </p:sp>
      <p:pic>
        <p:nvPicPr>
          <p:cNvPr id="1026" name="Picture 2" descr="Image result for got the jo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515" y="1295400"/>
            <a:ext cx="3400059" cy="2266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got the j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516" y="3682205"/>
            <a:ext cx="3393006" cy="234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ee the source im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968" y="1828800"/>
            <a:ext cx="2445807" cy="366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ight Arrow 2"/>
          <p:cNvSpPr/>
          <p:nvPr/>
        </p:nvSpPr>
        <p:spPr>
          <a:xfrm>
            <a:off x="3411004" y="2405856"/>
            <a:ext cx="1189571" cy="2514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00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8ACC713-6827-480F-987B-2E2C000714DF}"/>
              </a:ext>
            </a:extLst>
          </p:cNvPr>
          <p:cNvSpPr txBox="1"/>
          <p:nvPr/>
        </p:nvSpPr>
        <p:spPr>
          <a:xfrm>
            <a:off x="1219200" y="2286000"/>
            <a:ext cx="701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Jason Nahrgang</a:t>
            </a:r>
          </a:p>
          <a:p>
            <a:pPr algn="ctr"/>
            <a:r>
              <a:rPr lang="en-US" sz="5400" b="1" dirty="0"/>
              <a:t>jdngang@gmail.com</a:t>
            </a:r>
          </a:p>
        </p:txBody>
      </p:sp>
    </p:spTree>
    <p:extLst>
      <p:ext uri="{BB962C8B-B14F-4D97-AF65-F5344CB8AC3E}">
        <p14:creationId xmlns:p14="http://schemas.microsoft.com/office/powerpoint/2010/main" val="3343856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487" y="220394"/>
            <a:ext cx="29309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References</a:t>
            </a:r>
          </a:p>
        </p:txBody>
      </p:sp>
      <p:sp>
        <p:nvSpPr>
          <p:cNvPr id="3" name="TextBox 2"/>
          <p:cNvSpPr txBox="1"/>
          <p:nvPr/>
        </p:nvSpPr>
        <p:spPr>
          <a:xfrm flipH="1">
            <a:off x="281083" y="983397"/>
            <a:ext cx="8336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Armstrong, S; 100 questions: How to Master Behavioral Interviews; Retrieved from: 	http://theessentialhrhandbook.com/files/Sharon100questions.pdf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1083" y="1897248"/>
            <a:ext cx="19588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Images</a:t>
            </a:r>
          </a:p>
        </p:txBody>
      </p:sp>
      <p:sp>
        <p:nvSpPr>
          <p:cNvPr id="5" name="Rectangle 4"/>
          <p:cNvSpPr/>
          <p:nvPr/>
        </p:nvSpPr>
        <p:spPr>
          <a:xfrm>
            <a:off x="257340" y="4023216"/>
            <a:ext cx="86946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http://www.google.com/imgres?imgurl=http%3A%2F%2Fthefairbanksfour.files.wordpress.com%2F2011%2F11%2Finterrogation3.jpg&amp;imgrefurl=http%3A%2F%2Fthefairbanksfour.com%2F2011%2F11%2F29%2Fthe-truth-about-experience-kevins-interrogation%2F&amp;h=424&amp;w=640&amp;tbnid=os-PjGDqPidyjM%3A&amp;zoom=1&amp;docid=GaHz7bRIpU_6SM&amp;ei=aSvlU5LYC4-WyAS51YCQBA&amp;tbm=isch&amp;ved=0CE0QMygmMCY&amp;iact=rc&amp;uact=3&amp;dur=221&amp;page=2&amp;start=20&amp;ndsp=25</a:t>
            </a:r>
          </a:p>
        </p:txBody>
      </p:sp>
      <p:sp>
        <p:nvSpPr>
          <p:cNvPr id="6" name="Rectangle 5"/>
          <p:cNvSpPr/>
          <p:nvPr/>
        </p:nvSpPr>
        <p:spPr>
          <a:xfrm>
            <a:off x="269063" y="5315207"/>
            <a:ext cx="869468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http://www.google.com/imgres?imgurl=http%3A%2F%2Fchristianrep.com%2Fblog%2Fwp-content%2Fuploads%2F2014%2F02%2Fassumptions-iceberg.jpg&amp;imgrefurl=http%3A%2F%2Fchristianrep.com%2Fblog%2F2014%2F02%2F08%2Fassumptions%2F&amp;h=1772&amp;w=1181&amp;tbnid=ZtKy715jT7nE5M%3A&amp;zoom=1&amp;docid=PMnH2_xvYX9nAM&amp;ei=JSzlU6q1IoidygS5moLIDA&amp;tbm=isch&amp;ved=0CI8BEDMoUzBT&amp;iact=rc&amp;uact=3&amp;dur=382&amp;page=5&amp;start=80&amp;ndsp=22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9063" y="3683331"/>
            <a:ext cx="673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Chair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7340" y="5009432"/>
            <a:ext cx="878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Iceberg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37E265-E03E-C6DA-2858-C68062ADAA62}"/>
              </a:ext>
            </a:extLst>
          </p:cNvPr>
          <p:cNvSpPr txBox="1"/>
          <p:nvPr/>
        </p:nvSpPr>
        <p:spPr>
          <a:xfrm>
            <a:off x="269063" y="2958874"/>
            <a:ext cx="1887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You’re Hired Block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BE32AE-4CD3-9EBF-F645-3631B5B30483}"/>
              </a:ext>
            </a:extLst>
          </p:cNvPr>
          <p:cNvSpPr/>
          <p:nvPr/>
        </p:nvSpPr>
        <p:spPr>
          <a:xfrm>
            <a:off x="281083" y="3298759"/>
            <a:ext cx="869468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https://www.masongroup.ca/blog/job-search-hired/</a:t>
            </a:r>
          </a:p>
        </p:txBody>
      </p:sp>
    </p:spTree>
    <p:extLst>
      <p:ext uri="{BB962C8B-B14F-4D97-AF65-F5344CB8AC3E}">
        <p14:creationId xmlns:p14="http://schemas.microsoft.com/office/powerpoint/2010/main" val="2797985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80043" y="305069"/>
            <a:ext cx="313848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/>
              <a:t>Images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9318" y="1628507"/>
            <a:ext cx="1894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Woman Fist Pump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9317" y="3389963"/>
            <a:ext cx="1589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Man Fist Pump</a:t>
            </a:r>
          </a:p>
        </p:txBody>
      </p:sp>
      <p:sp>
        <p:nvSpPr>
          <p:cNvPr id="9" name="Rectangle 8"/>
          <p:cNvSpPr/>
          <p:nvPr/>
        </p:nvSpPr>
        <p:spPr>
          <a:xfrm>
            <a:off x="449318" y="1997840"/>
            <a:ext cx="847790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http://www.google.com/imgres?imgurl=http%3A%2F%2Fus.cdn2.123rf.com%2F168nwm%2Feurobanks%2Feurobanks1309%2Feurobanks130900258%2F22401780-young-asian-businesswoman-with-folder-cheering-isolated-on-white.jpg&amp;imgrefurl=http%3A%2F%2Fwww.123rf.com%2Fstock-photo%2Ffist_pump.html&amp;h=113&amp;w=168&amp;tbnid=eTOyr8PKUUtYHM%3A&amp;zoom=1&amp;docid=Ml7CKcrgn5-kCM&amp;ei=IS_lU9LwGYuryATwn4CADw&amp;tbm=isch&amp;ved=0CCsQMygPMA8&amp;iact=rc&amp;uact=3&amp;dur=147&amp;page=1&amp;start=0&amp;ndsp=25</a:t>
            </a:r>
          </a:p>
        </p:txBody>
      </p:sp>
      <p:sp>
        <p:nvSpPr>
          <p:cNvPr id="10" name="Rectangle 9"/>
          <p:cNvSpPr/>
          <p:nvPr/>
        </p:nvSpPr>
        <p:spPr>
          <a:xfrm>
            <a:off x="449318" y="3759296"/>
            <a:ext cx="847790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http://www.google.com/imgres?imgurl=http%3A%2F%2Fus.cdn3.123rf.com%2F168nwm%2Fatic12%2Fatic121403%2Fatic12140300095%2F26403237-closeup-portrait-of-excited-energetic-happy-screaming-student-business-man-winning-arms-fists-pumped.jpg&amp;imgrefurl=http%3A%2F%2Fwww.123rf.com%2Fstock-photo%2Fpumped.html&amp;h=163&amp;w=168&amp;tbnid=wiQxNEIYAe6x5M%3A&amp;zoom=1&amp;docid=9su6UqJo79gAKM&amp;ei=2i7lU_z3PIOTyASi9oKYDA&amp;tbm=isch&amp;ved=0CFUQMygxMDE&amp;iact=rc&amp;uact=3&amp;dur=342&amp;page=2&amp;start=22&amp;ndsp=34</a:t>
            </a:r>
          </a:p>
        </p:txBody>
      </p:sp>
    </p:spTree>
    <p:extLst>
      <p:ext uri="{BB962C8B-B14F-4D97-AF65-F5344CB8AC3E}">
        <p14:creationId xmlns:p14="http://schemas.microsoft.com/office/powerpoint/2010/main" val="1751211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Behavioral Interview Questions?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Your résumé  tells the hiring manager you can do the job (foot in the door)</a:t>
            </a:r>
          </a:p>
          <a:p>
            <a:r>
              <a:rPr lang="en-US" dirty="0"/>
              <a:t>The interview tells them if you fit in the company culture</a:t>
            </a:r>
          </a:p>
          <a:p>
            <a:r>
              <a:rPr lang="en-US" dirty="0"/>
              <a:t>It also tells you if the company culture is a good fit for </a:t>
            </a:r>
            <a:r>
              <a:rPr lang="en-US" b="1" i="1" u="sng" dirty="0"/>
              <a:t>you!</a:t>
            </a:r>
          </a:p>
          <a:p>
            <a:r>
              <a:rPr lang="en-US" dirty="0"/>
              <a:t>You will spend more time with them each day than you do with your family</a:t>
            </a:r>
          </a:p>
        </p:txBody>
      </p:sp>
    </p:spTree>
    <p:extLst>
      <p:ext uri="{BB962C8B-B14F-4D97-AF65-F5344CB8AC3E}">
        <p14:creationId xmlns:p14="http://schemas.microsoft.com/office/powerpoint/2010/main" val="880112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883" y="69872"/>
            <a:ext cx="9144000" cy="768327"/>
          </a:xfrm>
        </p:spPr>
        <p:txBody>
          <a:bodyPr/>
          <a:lstStyle/>
          <a:p>
            <a:r>
              <a:rPr lang="en-US" dirty="0"/>
              <a:t>So why Employers use them?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7180" y="796292"/>
            <a:ext cx="3774056" cy="551385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8894" y="1553109"/>
            <a:ext cx="219929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To learn what they can’t get from the resume, LinkedIn, social media, etc.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73264" y="1423566"/>
            <a:ext cx="932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Resume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73847" y="1150299"/>
            <a:ext cx="2065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Phone Conversation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21757" y="965633"/>
            <a:ext cx="1635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LinkedIn profile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2607180" y="2057400"/>
            <a:ext cx="6308220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462720" y="1269211"/>
            <a:ext cx="1954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What they know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39477" y="2535216"/>
            <a:ext cx="25827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What they don’t know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48478" y="3710032"/>
            <a:ext cx="1716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Leadership Style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36333" y="2701386"/>
            <a:ext cx="1209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Cultural Fit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10034" y="4579713"/>
            <a:ext cx="2966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Crisis Management Capability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10000" y="5562600"/>
            <a:ext cx="218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Communication Skills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81109" y="3539865"/>
            <a:ext cx="1198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Work Ethic</a:t>
            </a:r>
          </a:p>
        </p:txBody>
      </p:sp>
    </p:spTree>
    <p:extLst>
      <p:ext uri="{BB962C8B-B14F-4D97-AF65-F5344CB8AC3E}">
        <p14:creationId xmlns:p14="http://schemas.microsoft.com/office/powerpoint/2010/main" val="2042393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360488"/>
          </a:xfrm>
        </p:spPr>
        <p:txBody>
          <a:bodyPr>
            <a:normAutofit/>
          </a:bodyPr>
          <a:lstStyle/>
          <a:p>
            <a:r>
              <a:rPr lang="en-US" sz="3500" dirty="0"/>
              <a:t>What does Behavioral Interviewing </a:t>
            </a:r>
            <a:br>
              <a:rPr lang="en-US" sz="3500" dirty="0"/>
            </a:br>
            <a:r>
              <a:rPr lang="en-US" sz="3500" dirty="0"/>
              <a:t>Accomplish?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4294967295"/>
          </p:nvPr>
        </p:nvSpPr>
        <p:spPr>
          <a:xfrm>
            <a:off x="765313" y="1905000"/>
            <a:ext cx="7613374" cy="324650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800" dirty="0"/>
              <a:t>Shows employers:</a:t>
            </a:r>
          </a:p>
          <a:p>
            <a:r>
              <a:rPr lang="en-US" dirty="0"/>
              <a:t>How well you respond</a:t>
            </a:r>
          </a:p>
          <a:p>
            <a:r>
              <a:rPr lang="en-US" dirty="0"/>
              <a:t>Your ability to communicate</a:t>
            </a:r>
          </a:p>
          <a:p>
            <a:r>
              <a:rPr lang="en-US" dirty="0"/>
              <a:t>A glimpse into your potential to “fit”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800" dirty="0"/>
              <a:t>Shows YOU:</a:t>
            </a:r>
          </a:p>
          <a:p>
            <a:r>
              <a:rPr lang="en-US" dirty="0"/>
              <a:t>Whether or not the company is a good fit for </a:t>
            </a:r>
            <a:r>
              <a:rPr lang="en-US" u="sng" dirty="0"/>
              <a:t>you!</a:t>
            </a:r>
          </a:p>
          <a:p>
            <a:endParaRPr lang="en-US" dirty="0"/>
          </a:p>
          <a:p>
            <a:pPr marL="742950" indent="-742950">
              <a:buFont typeface="+mj-lt"/>
              <a:buAutoNum type="arabicPeriod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20708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Behavioral Interviewing Areas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Decision Making:</a:t>
            </a:r>
            <a:r>
              <a:rPr lang="en-US" dirty="0"/>
              <a:t>  Decisiveness/ability to handle stress</a:t>
            </a:r>
          </a:p>
          <a:p>
            <a:r>
              <a:rPr lang="en-US" b="1" dirty="0"/>
              <a:t>Problem Solving:  </a:t>
            </a:r>
            <a:r>
              <a:rPr lang="en-US" dirty="0"/>
              <a:t>Logic, information, individually or in a group </a:t>
            </a:r>
          </a:p>
          <a:p>
            <a:r>
              <a:rPr lang="en-US" b="1" dirty="0"/>
              <a:t>Leadership:</a:t>
            </a:r>
            <a:r>
              <a:rPr lang="en-US" dirty="0"/>
              <a:t>  What is your leadership style?</a:t>
            </a:r>
          </a:p>
          <a:p>
            <a:r>
              <a:rPr lang="en-US" b="1" dirty="0"/>
              <a:t>Motivation:</a:t>
            </a:r>
            <a:r>
              <a:rPr lang="en-US" dirty="0"/>
              <a:t>  How you influence others?</a:t>
            </a:r>
          </a:p>
          <a:p>
            <a:r>
              <a:rPr lang="en-US" b="1" dirty="0"/>
              <a:t>Communication:</a:t>
            </a:r>
            <a:r>
              <a:rPr lang="en-US" dirty="0"/>
              <a:t>  Preferred methods </a:t>
            </a:r>
          </a:p>
          <a:p>
            <a:r>
              <a:rPr lang="en-US" b="1" dirty="0"/>
              <a:t>Interpersonal skills:  </a:t>
            </a:r>
            <a:r>
              <a:rPr lang="en-US" dirty="0"/>
              <a:t>How you’d fit</a:t>
            </a:r>
          </a:p>
          <a:p>
            <a:r>
              <a:rPr lang="en-US" b="1" dirty="0"/>
              <a:t>Planning:  </a:t>
            </a:r>
            <a:r>
              <a:rPr lang="en-US" dirty="0"/>
              <a:t>Do you think tactically or strategically?</a:t>
            </a:r>
          </a:p>
          <a:p>
            <a:r>
              <a:rPr lang="en-US" b="1" dirty="0"/>
              <a:t>Organizational Skills:  </a:t>
            </a:r>
            <a:r>
              <a:rPr lang="en-US" dirty="0"/>
              <a:t>Can you handle multiple tasks?</a:t>
            </a:r>
          </a:p>
        </p:txBody>
      </p:sp>
    </p:spTree>
    <p:extLst>
      <p:ext uri="{BB962C8B-B14F-4D97-AF65-F5344CB8AC3E}">
        <p14:creationId xmlns:p14="http://schemas.microsoft.com/office/powerpoint/2010/main" val="3472898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3987"/>
            <a:ext cx="9144000" cy="1360488"/>
          </a:xfrm>
        </p:spPr>
        <p:txBody>
          <a:bodyPr>
            <a:normAutofit/>
          </a:bodyPr>
          <a:lstStyle/>
          <a:p>
            <a:r>
              <a:rPr lang="en-US" sz="3800" dirty="0"/>
              <a:t>What Does Behavioral Interviewing</a:t>
            </a:r>
            <a:br>
              <a:rPr lang="en-US" sz="3800" dirty="0"/>
            </a:br>
            <a:r>
              <a:rPr lang="en-US" sz="3800" dirty="0"/>
              <a:t> Feel Like?</a:t>
            </a:r>
          </a:p>
        </p:txBody>
      </p:sp>
      <p:pic>
        <p:nvPicPr>
          <p:cNvPr id="2052" name="Picture 4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0837" y="1524000"/>
            <a:ext cx="3362325" cy="4738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9085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5C893-3AA6-47F3-9AA2-D068A4D46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8575"/>
            <a:ext cx="8229600" cy="1143000"/>
          </a:xfrm>
        </p:spPr>
        <p:txBody>
          <a:bodyPr/>
          <a:lstStyle/>
          <a:p>
            <a:r>
              <a:rPr lang="en-US" dirty="0"/>
              <a:t>Be Ready:  Some Tips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DABA4-DFE1-403D-9D88-33ABA7813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3151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b="1" i="1" u="sng" dirty="0"/>
              <a:t>Practice and prepare!</a:t>
            </a:r>
          </a:p>
          <a:p>
            <a:r>
              <a:rPr lang="en-US" dirty="0"/>
              <a:t>Research the company (show what you know)</a:t>
            </a:r>
          </a:p>
          <a:p>
            <a:r>
              <a:rPr lang="en-US" dirty="0"/>
              <a:t>Get ready ahead of time (reduces stress)</a:t>
            </a:r>
          </a:p>
          <a:p>
            <a:pPr lvl="1"/>
            <a:r>
              <a:rPr lang="en-US" dirty="0"/>
              <a:t>Dress the part</a:t>
            </a:r>
          </a:p>
          <a:p>
            <a:pPr lvl="1"/>
            <a:r>
              <a:rPr lang="en-US" dirty="0"/>
              <a:t>Materials (resume, notes, paper, pen/pencil)</a:t>
            </a:r>
          </a:p>
          <a:p>
            <a:pPr lvl="1"/>
            <a:r>
              <a:rPr lang="en-US" dirty="0"/>
              <a:t>Travel time/arrival time/how to get there</a:t>
            </a:r>
          </a:p>
          <a:p>
            <a:r>
              <a:rPr lang="en-US" dirty="0"/>
              <a:t>Be on time (DO NOT be late…don’t cut it close!)</a:t>
            </a:r>
          </a:p>
          <a:p>
            <a:r>
              <a:rPr lang="en-US" dirty="0"/>
              <a:t>Relax! (Or at least try)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67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446"/>
            <a:ext cx="8229600" cy="1143000"/>
          </a:xfrm>
        </p:spPr>
        <p:txBody>
          <a:bodyPr/>
          <a:lstStyle/>
          <a:p>
            <a:r>
              <a:rPr lang="en-US" dirty="0"/>
              <a:t>Successful Methods and Tactics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8503526" cy="4488166"/>
          </a:xfrm>
        </p:spPr>
        <p:txBody>
          <a:bodyPr>
            <a:normAutofit/>
          </a:bodyPr>
          <a:lstStyle/>
          <a:p>
            <a:r>
              <a:rPr lang="en-US" sz="3000" dirty="0"/>
              <a:t>Make sure you understand the question / </a:t>
            </a:r>
            <a:r>
              <a:rPr lang="en-US" sz="3000" b="1" dirty="0"/>
              <a:t>answer   the question that was asked</a:t>
            </a:r>
          </a:p>
          <a:p>
            <a:r>
              <a:rPr lang="en-US" sz="3000" dirty="0"/>
              <a:t>Take time to form your answer</a:t>
            </a:r>
          </a:p>
          <a:p>
            <a:r>
              <a:rPr lang="en-US" sz="3000" dirty="0"/>
              <a:t>Have more than one story for each area (7 stories)</a:t>
            </a:r>
          </a:p>
          <a:p>
            <a:r>
              <a:rPr lang="en-US" sz="3000" dirty="0"/>
              <a:t>End on a positive note whenever possible</a:t>
            </a:r>
          </a:p>
          <a:p>
            <a:r>
              <a:rPr lang="en-US" sz="3000" dirty="0"/>
              <a:t>If asked about a failure, be honest and convey </a:t>
            </a:r>
            <a:r>
              <a:rPr lang="en-US" sz="3000" i="1" u="sng" dirty="0"/>
              <a:t>what you learned </a:t>
            </a:r>
          </a:p>
          <a:p>
            <a:r>
              <a:rPr lang="en-US" sz="3000" dirty="0"/>
              <a:t>If you don’t have a good answer, don’t fake it!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321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Methods and Tactics</a:t>
            </a:r>
            <a:br>
              <a:rPr lang="en-US" dirty="0"/>
            </a:br>
            <a:r>
              <a:rPr lang="en-US" dirty="0"/>
              <a:t>for Answering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8674976" cy="4495800"/>
          </a:xfrm>
        </p:spPr>
        <p:txBody>
          <a:bodyPr>
            <a:normAutofit/>
          </a:bodyPr>
          <a:lstStyle/>
          <a:p>
            <a:r>
              <a:rPr lang="en-US" dirty="0"/>
              <a:t>Answer the question that was asked (requires careful listening)</a:t>
            </a:r>
          </a:p>
          <a:p>
            <a:r>
              <a:rPr lang="en-US" dirty="0"/>
              <a:t>Be complete but concise</a:t>
            </a:r>
          </a:p>
          <a:p>
            <a:r>
              <a:rPr lang="en-US" dirty="0"/>
              <a:t>Give concrete examples from your experience</a:t>
            </a:r>
          </a:p>
          <a:p>
            <a:r>
              <a:rPr lang="en-US" dirty="0"/>
              <a:t>What you did, how you did it, what was the result and what did you learn</a:t>
            </a:r>
          </a:p>
        </p:txBody>
      </p:sp>
    </p:spTree>
    <p:extLst>
      <p:ext uri="{BB962C8B-B14F-4D97-AF65-F5344CB8AC3E}">
        <p14:creationId xmlns:p14="http://schemas.microsoft.com/office/powerpoint/2010/main" val="3815755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3807</TotalTime>
  <Words>998</Words>
  <Application>Microsoft Office PowerPoint</Application>
  <PresentationFormat>On-screen Show (4:3)</PresentationFormat>
  <Paragraphs>89</Paragraphs>
  <Slides>14</Slides>
  <Notes>1</Notes>
  <HiddenSlides>3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Why Behavioral Interview Questions?</vt:lpstr>
      <vt:lpstr>So why Employers use them?</vt:lpstr>
      <vt:lpstr>What does Behavioral Interviewing  Accomplish?</vt:lpstr>
      <vt:lpstr>Behavioral Interviewing Areas </vt:lpstr>
      <vt:lpstr>What Does Behavioral Interviewing  Feel Like?</vt:lpstr>
      <vt:lpstr>Be Ready:  Some Tips </vt:lpstr>
      <vt:lpstr>Successful Methods and Tactics</vt:lpstr>
      <vt:lpstr>Methods and Tactics for Answering Questions</vt:lpstr>
      <vt:lpstr>Methods and Tactics (cont’d)</vt:lpstr>
      <vt:lpstr>Any Questions?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 Gailey</dc:creator>
  <cp:lastModifiedBy>j n</cp:lastModifiedBy>
  <cp:revision>72</cp:revision>
  <dcterms:created xsi:type="dcterms:W3CDTF">2016-07-07T16:03:17Z</dcterms:created>
  <dcterms:modified xsi:type="dcterms:W3CDTF">2023-07-04T23:20:50Z</dcterms:modified>
</cp:coreProperties>
</file>