
<file path=[Content_Types].xml><?xml version="1.0" encoding="utf-8"?>
<Types xmlns="http://schemas.openxmlformats.org/package/2006/content-types">
  <Default Extension="emf" ContentType="image/x-em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2"/>
  </p:notesMasterIdLst>
  <p:sldIdLst>
    <p:sldId id="256" r:id="rId2"/>
    <p:sldId id="267" r:id="rId3"/>
    <p:sldId id="352" r:id="rId4"/>
    <p:sldId id="345" r:id="rId5"/>
    <p:sldId id="350" r:id="rId6"/>
    <p:sldId id="259" r:id="rId7"/>
    <p:sldId id="288" r:id="rId8"/>
    <p:sldId id="266" r:id="rId9"/>
    <p:sldId id="287" r:id="rId10"/>
    <p:sldId id="353" r:id="rId11"/>
    <p:sldId id="284" r:id="rId12"/>
    <p:sldId id="285" r:id="rId13"/>
    <p:sldId id="351" r:id="rId14"/>
    <p:sldId id="279" r:id="rId15"/>
    <p:sldId id="280" r:id="rId16"/>
    <p:sldId id="286" r:id="rId17"/>
    <p:sldId id="260" r:id="rId18"/>
    <p:sldId id="258" r:id="rId19"/>
    <p:sldId id="281" r:id="rId20"/>
    <p:sldId id="28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34A347-E490-4B09-BABE-B94E2AC2F65E}" v="3" dt="2024-09-29T19:59:24.6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3" d="100"/>
          <a:sy n="123" d="100"/>
        </p:scale>
        <p:origin x="11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gie Taylor" userId="c03850481b72cef0" providerId="LiveId" clId="{E934A347-E490-4B09-BABE-B94E2AC2F65E}"/>
    <pc:docChg chg="custSel addSld delSld modSld sldOrd">
      <pc:chgData name="Angie Taylor" userId="c03850481b72cef0" providerId="LiveId" clId="{E934A347-E490-4B09-BABE-B94E2AC2F65E}" dt="2024-10-01T10:45:23.022" v="717" actId="20577"/>
      <pc:docMkLst>
        <pc:docMk/>
      </pc:docMkLst>
      <pc:sldChg chg="del">
        <pc:chgData name="Angie Taylor" userId="c03850481b72cef0" providerId="LiveId" clId="{E934A347-E490-4B09-BABE-B94E2AC2F65E}" dt="2024-09-29T19:55:00.279" v="29" actId="2696"/>
        <pc:sldMkLst>
          <pc:docMk/>
          <pc:sldMk cId="3607898001" sldId="257"/>
        </pc:sldMkLst>
      </pc:sldChg>
      <pc:sldChg chg="add ord">
        <pc:chgData name="Angie Taylor" userId="c03850481b72cef0" providerId="LiveId" clId="{E934A347-E490-4B09-BABE-B94E2AC2F65E}" dt="2024-09-29T19:59:27.138" v="215"/>
        <pc:sldMkLst>
          <pc:docMk/>
          <pc:sldMk cId="0" sldId="258"/>
        </pc:sldMkLst>
      </pc:sldChg>
      <pc:sldChg chg="modSp mod">
        <pc:chgData name="Angie Taylor" userId="c03850481b72cef0" providerId="LiveId" clId="{E934A347-E490-4B09-BABE-B94E2AC2F65E}" dt="2024-09-29T20:09:34.275" v="648" actId="113"/>
        <pc:sldMkLst>
          <pc:docMk/>
          <pc:sldMk cId="1815826180" sldId="259"/>
        </pc:sldMkLst>
        <pc:spChg chg="mod">
          <ac:chgData name="Angie Taylor" userId="c03850481b72cef0" providerId="LiveId" clId="{E934A347-E490-4B09-BABE-B94E2AC2F65E}" dt="2024-09-29T20:09:34.275" v="648" actId="113"/>
          <ac:spMkLst>
            <pc:docMk/>
            <pc:sldMk cId="1815826180" sldId="259"/>
            <ac:spMk id="3" creationId="{66D55EC2-FD06-4CAC-B7BD-5BBE3FC06539}"/>
          </ac:spMkLst>
        </pc:spChg>
      </pc:sldChg>
      <pc:sldChg chg="add ord">
        <pc:chgData name="Angie Taylor" userId="c03850481b72cef0" providerId="LiveId" clId="{E934A347-E490-4B09-BABE-B94E2AC2F65E}" dt="2024-09-29T19:58:39.343" v="208"/>
        <pc:sldMkLst>
          <pc:docMk/>
          <pc:sldMk cId="3744059305" sldId="260"/>
        </pc:sldMkLst>
      </pc:sldChg>
      <pc:sldChg chg="modSp mod">
        <pc:chgData name="Angie Taylor" userId="c03850481b72cef0" providerId="LiveId" clId="{E934A347-E490-4B09-BABE-B94E2AC2F65E}" dt="2024-09-29T19:54:50.774" v="28" actId="20577"/>
        <pc:sldMkLst>
          <pc:docMk/>
          <pc:sldMk cId="2212215362" sldId="266"/>
        </pc:sldMkLst>
        <pc:spChg chg="mod">
          <ac:chgData name="Angie Taylor" userId="c03850481b72cef0" providerId="LiveId" clId="{E934A347-E490-4B09-BABE-B94E2AC2F65E}" dt="2024-09-29T19:54:50.774" v="28" actId="20577"/>
          <ac:spMkLst>
            <pc:docMk/>
            <pc:sldMk cId="2212215362" sldId="266"/>
            <ac:spMk id="3" creationId="{746730CF-F520-48B1-8894-8C8AA5649949}"/>
          </ac:spMkLst>
        </pc:spChg>
      </pc:sldChg>
      <pc:sldChg chg="modSp mod">
        <pc:chgData name="Angie Taylor" userId="c03850481b72cef0" providerId="LiveId" clId="{E934A347-E490-4B09-BABE-B94E2AC2F65E}" dt="2024-09-29T19:53:34.742" v="13" actId="20577"/>
        <pc:sldMkLst>
          <pc:docMk/>
          <pc:sldMk cId="3460098287" sldId="267"/>
        </pc:sldMkLst>
        <pc:spChg chg="mod">
          <ac:chgData name="Angie Taylor" userId="c03850481b72cef0" providerId="LiveId" clId="{E934A347-E490-4B09-BABE-B94E2AC2F65E}" dt="2024-09-29T19:53:34.742" v="13" actId="20577"/>
          <ac:spMkLst>
            <pc:docMk/>
            <pc:sldMk cId="3460098287" sldId="267"/>
            <ac:spMk id="3" creationId="{C2687BB0-5D37-4EB7-BAE0-4EF2C039FA37}"/>
          </ac:spMkLst>
        </pc:spChg>
      </pc:sldChg>
      <pc:sldChg chg="del">
        <pc:chgData name="Angie Taylor" userId="c03850481b72cef0" providerId="LiveId" clId="{E934A347-E490-4B09-BABE-B94E2AC2F65E}" dt="2024-09-29T19:55:12.347" v="31" actId="2696"/>
        <pc:sldMkLst>
          <pc:docMk/>
          <pc:sldMk cId="3508432736" sldId="269"/>
        </pc:sldMkLst>
      </pc:sldChg>
      <pc:sldChg chg="del">
        <pc:chgData name="Angie Taylor" userId="c03850481b72cef0" providerId="LiveId" clId="{E934A347-E490-4B09-BABE-B94E2AC2F65E}" dt="2024-09-29T19:55:35.938" v="33" actId="2696"/>
        <pc:sldMkLst>
          <pc:docMk/>
          <pc:sldMk cId="2878828062" sldId="270"/>
        </pc:sldMkLst>
      </pc:sldChg>
      <pc:sldChg chg="del">
        <pc:chgData name="Angie Taylor" userId="c03850481b72cef0" providerId="LiveId" clId="{E934A347-E490-4B09-BABE-B94E2AC2F65E}" dt="2024-09-29T19:55:40.721" v="34" actId="2696"/>
        <pc:sldMkLst>
          <pc:docMk/>
          <pc:sldMk cId="1567726847" sldId="271"/>
        </pc:sldMkLst>
      </pc:sldChg>
      <pc:sldChg chg="del">
        <pc:chgData name="Angie Taylor" userId="c03850481b72cef0" providerId="LiveId" clId="{E934A347-E490-4B09-BABE-B94E2AC2F65E}" dt="2024-09-29T19:55:29.951" v="32" actId="2696"/>
        <pc:sldMkLst>
          <pc:docMk/>
          <pc:sldMk cId="3357986193" sldId="272"/>
        </pc:sldMkLst>
      </pc:sldChg>
      <pc:sldChg chg="del">
        <pc:chgData name="Angie Taylor" userId="c03850481b72cef0" providerId="LiveId" clId="{E934A347-E490-4B09-BABE-B94E2AC2F65E}" dt="2024-09-29T19:55:43.737" v="35" actId="2696"/>
        <pc:sldMkLst>
          <pc:docMk/>
          <pc:sldMk cId="2111534898" sldId="273"/>
        </pc:sldMkLst>
      </pc:sldChg>
      <pc:sldChg chg="del">
        <pc:chgData name="Angie Taylor" userId="c03850481b72cef0" providerId="LiveId" clId="{E934A347-E490-4B09-BABE-B94E2AC2F65E}" dt="2024-09-29T19:55:48.990" v="36" actId="2696"/>
        <pc:sldMkLst>
          <pc:docMk/>
          <pc:sldMk cId="3183614711" sldId="274"/>
        </pc:sldMkLst>
      </pc:sldChg>
      <pc:sldChg chg="del">
        <pc:chgData name="Angie Taylor" userId="c03850481b72cef0" providerId="LiveId" clId="{E934A347-E490-4B09-BABE-B94E2AC2F65E}" dt="2024-09-29T19:55:52.757" v="37" actId="2696"/>
        <pc:sldMkLst>
          <pc:docMk/>
          <pc:sldMk cId="4268939448" sldId="275"/>
        </pc:sldMkLst>
      </pc:sldChg>
      <pc:sldChg chg="del">
        <pc:chgData name="Angie Taylor" userId="c03850481b72cef0" providerId="LiveId" clId="{E934A347-E490-4B09-BABE-B94E2AC2F65E}" dt="2024-09-29T19:55:57.805" v="38" actId="2696"/>
        <pc:sldMkLst>
          <pc:docMk/>
          <pc:sldMk cId="1036299065" sldId="276"/>
        </pc:sldMkLst>
      </pc:sldChg>
      <pc:sldChg chg="del">
        <pc:chgData name="Angie Taylor" userId="c03850481b72cef0" providerId="LiveId" clId="{E934A347-E490-4B09-BABE-B94E2AC2F65E}" dt="2024-09-29T20:03:49.805" v="545" actId="2696"/>
        <pc:sldMkLst>
          <pc:docMk/>
          <pc:sldMk cId="956896967" sldId="277"/>
        </pc:sldMkLst>
      </pc:sldChg>
      <pc:sldChg chg="del">
        <pc:chgData name="Angie Taylor" userId="c03850481b72cef0" providerId="LiveId" clId="{E934A347-E490-4B09-BABE-B94E2AC2F65E}" dt="2024-09-29T19:56:30.065" v="41" actId="2696"/>
        <pc:sldMkLst>
          <pc:docMk/>
          <pc:sldMk cId="1681727515" sldId="278"/>
        </pc:sldMkLst>
      </pc:sldChg>
      <pc:sldChg chg="modSp mod">
        <pc:chgData name="Angie Taylor" userId="c03850481b72cef0" providerId="LiveId" clId="{E934A347-E490-4B09-BABE-B94E2AC2F65E}" dt="2024-09-29T20:06:40.412" v="636" actId="20577"/>
        <pc:sldMkLst>
          <pc:docMk/>
          <pc:sldMk cId="3376181335" sldId="279"/>
        </pc:sldMkLst>
        <pc:spChg chg="mod">
          <ac:chgData name="Angie Taylor" userId="c03850481b72cef0" providerId="LiveId" clId="{E934A347-E490-4B09-BABE-B94E2AC2F65E}" dt="2024-09-29T20:06:40.412" v="636" actId="20577"/>
          <ac:spMkLst>
            <pc:docMk/>
            <pc:sldMk cId="3376181335" sldId="279"/>
            <ac:spMk id="3" creationId="{51CB704C-DE8D-41F7-96F5-32DCAF9C2200}"/>
          </ac:spMkLst>
        </pc:spChg>
      </pc:sldChg>
      <pc:sldChg chg="modSp mod">
        <pc:chgData name="Angie Taylor" userId="c03850481b72cef0" providerId="LiveId" clId="{E934A347-E490-4B09-BABE-B94E2AC2F65E}" dt="2024-09-29T20:07:13.336" v="639" actId="255"/>
        <pc:sldMkLst>
          <pc:docMk/>
          <pc:sldMk cId="987120960" sldId="280"/>
        </pc:sldMkLst>
        <pc:spChg chg="mod">
          <ac:chgData name="Angie Taylor" userId="c03850481b72cef0" providerId="LiveId" clId="{E934A347-E490-4B09-BABE-B94E2AC2F65E}" dt="2024-09-29T20:07:13.336" v="639" actId="255"/>
          <ac:spMkLst>
            <pc:docMk/>
            <pc:sldMk cId="987120960" sldId="280"/>
            <ac:spMk id="3" creationId="{A827F2BD-0271-4B37-AE20-4E5C7A8A1750}"/>
          </ac:spMkLst>
        </pc:spChg>
      </pc:sldChg>
      <pc:sldChg chg="modSp mod">
        <pc:chgData name="Angie Taylor" userId="c03850481b72cef0" providerId="LiveId" clId="{E934A347-E490-4B09-BABE-B94E2AC2F65E}" dt="2024-09-29T20:00:03.577" v="221" actId="14100"/>
        <pc:sldMkLst>
          <pc:docMk/>
          <pc:sldMk cId="747000879" sldId="281"/>
        </pc:sldMkLst>
        <pc:spChg chg="mod">
          <ac:chgData name="Angie Taylor" userId="c03850481b72cef0" providerId="LiveId" clId="{E934A347-E490-4B09-BABE-B94E2AC2F65E}" dt="2024-09-29T20:00:03.577" v="221" actId="14100"/>
          <ac:spMkLst>
            <pc:docMk/>
            <pc:sldMk cId="747000879" sldId="281"/>
            <ac:spMk id="3" creationId="{00000000-0000-0000-0000-000000000000}"/>
          </ac:spMkLst>
        </pc:spChg>
        <pc:picChg chg="mod">
          <ac:chgData name="Angie Taylor" userId="c03850481b72cef0" providerId="LiveId" clId="{E934A347-E490-4B09-BABE-B94E2AC2F65E}" dt="2024-09-29T19:59:59.324" v="220" actId="1076"/>
          <ac:picMkLst>
            <pc:docMk/>
            <pc:sldMk cId="747000879" sldId="281"/>
            <ac:picMk id="5" creationId="{AAA57384-01A6-4ACD-A37A-EE9F743AAE7A}"/>
          </ac:picMkLst>
        </pc:picChg>
      </pc:sldChg>
      <pc:sldChg chg="del">
        <pc:chgData name="Angie Taylor" userId="c03850481b72cef0" providerId="LiveId" clId="{E934A347-E490-4B09-BABE-B94E2AC2F65E}" dt="2024-09-29T19:55:05.016" v="30" actId="2696"/>
        <pc:sldMkLst>
          <pc:docMk/>
          <pc:sldMk cId="3388089985" sldId="283"/>
        </pc:sldMkLst>
      </pc:sldChg>
      <pc:sldChg chg="modSp mod">
        <pc:chgData name="Angie Taylor" userId="c03850481b72cef0" providerId="LiveId" clId="{E934A347-E490-4B09-BABE-B94E2AC2F65E}" dt="2024-09-29T20:05:09.243" v="574" actId="14100"/>
        <pc:sldMkLst>
          <pc:docMk/>
          <pc:sldMk cId="1225805356" sldId="284"/>
        </pc:sldMkLst>
        <pc:spChg chg="mod">
          <ac:chgData name="Angie Taylor" userId="c03850481b72cef0" providerId="LiveId" clId="{E934A347-E490-4B09-BABE-B94E2AC2F65E}" dt="2024-09-29T20:05:09.243" v="574" actId="14100"/>
          <ac:spMkLst>
            <pc:docMk/>
            <pc:sldMk cId="1225805356" sldId="284"/>
            <ac:spMk id="3" creationId="{0CD6BBDF-958C-41DF-AEE7-2106A4230287}"/>
          </ac:spMkLst>
        </pc:spChg>
      </pc:sldChg>
      <pc:sldChg chg="modSp mod">
        <pc:chgData name="Angie Taylor" userId="c03850481b72cef0" providerId="LiveId" clId="{E934A347-E490-4B09-BABE-B94E2AC2F65E}" dt="2024-09-29T19:56:23.593" v="40" actId="14100"/>
        <pc:sldMkLst>
          <pc:docMk/>
          <pc:sldMk cId="1286849067" sldId="285"/>
        </pc:sldMkLst>
        <pc:spChg chg="mod">
          <ac:chgData name="Angie Taylor" userId="c03850481b72cef0" providerId="LiveId" clId="{E934A347-E490-4B09-BABE-B94E2AC2F65E}" dt="2024-09-29T19:56:23.593" v="40" actId="14100"/>
          <ac:spMkLst>
            <pc:docMk/>
            <pc:sldMk cId="1286849067" sldId="285"/>
            <ac:spMk id="3" creationId="{0CD6BBDF-958C-41DF-AEE7-2106A4230287}"/>
          </ac:spMkLst>
        </pc:spChg>
      </pc:sldChg>
      <pc:sldChg chg="modSp mod">
        <pc:chgData name="Angie Taylor" userId="c03850481b72cef0" providerId="LiveId" clId="{E934A347-E490-4B09-BABE-B94E2AC2F65E}" dt="2024-09-29T20:10:45.683" v="652" actId="122"/>
        <pc:sldMkLst>
          <pc:docMk/>
          <pc:sldMk cId="3164806342" sldId="286"/>
        </pc:sldMkLst>
        <pc:spChg chg="mod">
          <ac:chgData name="Angie Taylor" userId="c03850481b72cef0" providerId="LiveId" clId="{E934A347-E490-4B09-BABE-B94E2AC2F65E}" dt="2024-09-29T20:10:45.683" v="652" actId="122"/>
          <ac:spMkLst>
            <pc:docMk/>
            <pc:sldMk cId="3164806342" sldId="286"/>
            <ac:spMk id="3" creationId="{A827F2BD-0271-4B37-AE20-4E5C7A8A1750}"/>
          </ac:spMkLst>
        </pc:spChg>
      </pc:sldChg>
      <pc:sldChg chg="modSp mod">
        <pc:chgData name="Angie Taylor" userId="c03850481b72cef0" providerId="LiveId" clId="{E934A347-E490-4B09-BABE-B94E2AC2F65E}" dt="2024-09-29T20:09:50.174" v="649" actId="122"/>
        <pc:sldMkLst>
          <pc:docMk/>
          <pc:sldMk cId="1436391341" sldId="288"/>
        </pc:sldMkLst>
        <pc:spChg chg="mod">
          <ac:chgData name="Angie Taylor" userId="c03850481b72cef0" providerId="LiveId" clId="{E934A347-E490-4B09-BABE-B94E2AC2F65E}" dt="2024-09-29T20:09:50.174" v="649" actId="122"/>
          <ac:spMkLst>
            <pc:docMk/>
            <pc:sldMk cId="1436391341" sldId="288"/>
            <ac:spMk id="3" creationId="{66D55EC2-FD06-4CAC-B7BD-5BBE3FC06539}"/>
          </ac:spMkLst>
        </pc:spChg>
      </pc:sldChg>
      <pc:sldChg chg="del">
        <pc:chgData name="Angie Taylor" userId="c03850481b72cef0" providerId="LiveId" clId="{E934A347-E490-4B09-BABE-B94E2AC2F65E}" dt="2024-09-29T20:07:36.609" v="641" actId="2696"/>
        <pc:sldMkLst>
          <pc:docMk/>
          <pc:sldMk cId="92521956" sldId="289"/>
        </pc:sldMkLst>
      </pc:sldChg>
      <pc:sldChg chg="del">
        <pc:chgData name="Angie Taylor" userId="c03850481b72cef0" providerId="LiveId" clId="{E934A347-E490-4B09-BABE-B94E2AC2F65E}" dt="2024-09-29T19:58:07.425" v="205" actId="2696"/>
        <pc:sldMkLst>
          <pc:docMk/>
          <pc:sldMk cId="1726716527" sldId="343"/>
        </pc:sldMkLst>
      </pc:sldChg>
      <pc:sldChg chg="del">
        <pc:chgData name="Angie Taylor" userId="c03850481b72cef0" providerId="LiveId" clId="{E934A347-E490-4B09-BABE-B94E2AC2F65E}" dt="2024-09-29T19:53:50.119" v="14" actId="2696"/>
        <pc:sldMkLst>
          <pc:docMk/>
          <pc:sldMk cId="2331511929" sldId="344"/>
        </pc:sldMkLst>
      </pc:sldChg>
      <pc:sldChg chg="modSp mod">
        <pc:chgData name="Angie Taylor" userId="c03850481b72cef0" providerId="LiveId" clId="{E934A347-E490-4B09-BABE-B94E2AC2F65E}" dt="2024-09-29T20:09:16.925" v="646" actId="255"/>
        <pc:sldMkLst>
          <pc:docMk/>
          <pc:sldMk cId="1181381998" sldId="345"/>
        </pc:sldMkLst>
        <pc:spChg chg="mod">
          <ac:chgData name="Angie Taylor" userId="c03850481b72cef0" providerId="LiveId" clId="{E934A347-E490-4B09-BABE-B94E2AC2F65E}" dt="2024-09-29T20:09:16.925" v="646" actId="255"/>
          <ac:spMkLst>
            <pc:docMk/>
            <pc:sldMk cId="1181381998" sldId="345"/>
            <ac:spMk id="3" creationId="{C2687BB0-5D37-4EB7-BAE0-4EF2C039FA37}"/>
          </ac:spMkLst>
        </pc:spChg>
      </pc:sldChg>
      <pc:sldChg chg="del">
        <pc:chgData name="Angie Taylor" userId="c03850481b72cef0" providerId="LiveId" clId="{E934A347-E490-4B09-BABE-B94E2AC2F65E}" dt="2024-09-29T19:53:52.902" v="15" actId="2696"/>
        <pc:sldMkLst>
          <pc:docMk/>
          <pc:sldMk cId="2568908807" sldId="346"/>
        </pc:sldMkLst>
      </pc:sldChg>
      <pc:sldChg chg="del">
        <pc:chgData name="Angie Taylor" userId="c03850481b72cef0" providerId="LiveId" clId="{E934A347-E490-4B09-BABE-B94E2AC2F65E}" dt="2024-09-29T19:54:14.808" v="18" actId="2696"/>
        <pc:sldMkLst>
          <pc:docMk/>
          <pc:sldMk cId="3058112459" sldId="347"/>
        </pc:sldMkLst>
      </pc:sldChg>
      <pc:sldChg chg="del">
        <pc:chgData name="Angie Taylor" userId="c03850481b72cef0" providerId="LiveId" clId="{E934A347-E490-4B09-BABE-B94E2AC2F65E}" dt="2024-09-29T19:53:56.469" v="16" actId="2696"/>
        <pc:sldMkLst>
          <pc:docMk/>
          <pc:sldMk cId="2820068275" sldId="348"/>
        </pc:sldMkLst>
      </pc:sldChg>
      <pc:sldChg chg="del">
        <pc:chgData name="Angie Taylor" userId="c03850481b72cef0" providerId="LiveId" clId="{E934A347-E490-4B09-BABE-B94E2AC2F65E}" dt="2024-09-29T19:54:01.036" v="17" actId="2696"/>
        <pc:sldMkLst>
          <pc:docMk/>
          <pc:sldMk cId="3957300711" sldId="349"/>
        </pc:sldMkLst>
      </pc:sldChg>
      <pc:sldChg chg="modSp mod">
        <pc:chgData name="Angie Taylor" userId="c03850481b72cef0" providerId="LiveId" clId="{E934A347-E490-4B09-BABE-B94E2AC2F65E}" dt="2024-09-29T20:09:01.606" v="645" actId="113"/>
        <pc:sldMkLst>
          <pc:docMk/>
          <pc:sldMk cId="249822846" sldId="350"/>
        </pc:sldMkLst>
        <pc:spChg chg="mod">
          <ac:chgData name="Angie Taylor" userId="c03850481b72cef0" providerId="LiveId" clId="{E934A347-E490-4B09-BABE-B94E2AC2F65E}" dt="2024-09-29T20:09:01.606" v="645" actId="113"/>
          <ac:spMkLst>
            <pc:docMk/>
            <pc:sldMk cId="249822846" sldId="350"/>
            <ac:spMk id="3" creationId="{C2687BB0-5D37-4EB7-BAE0-4EF2C039FA37}"/>
          </ac:spMkLst>
        </pc:spChg>
      </pc:sldChg>
      <pc:sldChg chg="modSp mod">
        <pc:chgData name="Angie Taylor" userId="c03850481b72cef0" providerId="LiveId" clId="{E934A347-E490-4B09-BABE-B94E2AC2F65E}" dt="2024-10-01T10:45:23.022" v="717" actId="20577"/>
        <pc:sldMkLst>
          <pc:docMk/>
          <pc:sldMk cId="3342596210" sldId="351"/>
        </pc:sldMkLst>
        <pc:spChg chg="mod">
          <ac:chgData name="Angie Taylor" userId="c03850481b72cef0" providerId="LiveId" clId="{E934A347-E490-4B09-BABE-B94E2AC2F65E}" dt="2024-10-01T10:45:23.022" v="717" actId="20577"/>
          <ac:spMkLst>
            <pc:docMk/>
            <pc:sldMk cId="3342596210" sldId="351"/>
            <ac:spMk id="3" creationId="{6A97420F-7B21-4519-9E0E-2E18F20FFDA0}"/>
          </ac:spMkLst>
        </pc:spChg>
      </pc:sldChg>
      <pc:sldChg chg="add del ord">
        <pc:chgData name="Angie Taylor" userId="c03850481b72cef0" providerId="LiveId" clId="{E934A347-E490-4B09-BABE-B94E2AC2F65E}" dt="2024-09-29T19:59:12.181" v="212" actId="2696"/>
        <pc:sldMkLst>
          <pc:docMk/>
          <pc:sldMk cId="2564132987" sldId="353"/>
        </pc:sldMkLst>
      </pc:sldChg>
      <pc:sldChg chg="modSp add mod">
        <pc:chgData name="Angie Taylor" userId="c03850481b72cef0" providerId="LiveId" clId="{E934A347-E490-4B09-BABE-B94E2AC2F65E}" dt="2024-09-29T20:04:40.887" v="572" actId="14100"/>
        <pc:sldMkLst>
          <pc:docMk/>
          <pc:sldMk cId="2698767128" sldId="353"/>
        </pc:sldMkLst>
        <pc:spChg chg="mod">
          <ac:chgData name="Angie Taylor" userId="c03850481b72cef0" providerId="LiveId" clId="{E934A347-E490-4B09-BABE-B94E2AC2F65E}" dt="2024-09-29T20:04:40.887" v="572" actId="14100"/>
          <ac:spMkLst>
            <pc:docMk/>
            <pc:sldMk cId="2698767128" sldId="353"/>
            <ac:spMk id="3" creationId="{0CD6BBDF-958C-41DF-AEE7-2106A4230287}"/>
          </ac:spMkLst>
        </pc:spChg>
      </pc:sldChg>
      <pc:sldChg chg="add del">
        <pc:chgData name="Angie Taylor" userId="c03850481b72cef0" providerId="LiveId" clId="{E934A347-E490-4B09-BABE-B94E2AC2F65E}" dt="2024-09-29T20:04:59.961" v="573" actId="2696"/>
        <pc:sldMkLst>
          <pc:docMk/>
          <pc:sldMk cId="4008718498" sldId="35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469552-AF30-4DFD-9667-D0E255835F82}" type="datetimeFigureOut">
              <a:rPr lang="en-US" smtClean="0"/>
              <a:t>9/29/2024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139939-87E9-4051-A51C-486E5DEC0829}" type="slidenum">
              <a:rPr lang="en-US" smtClean="0"/>
              <a:t>‹#›</a:t>
            </a:fld>
            <a:endParaRPr lang="en-US"/>
          </a:p>
        </p:txBody>
      </p:sp>
    </p:spTree>
    <p:extLst>
      <p:ext uri="{BB962C8B-B14F-4D97-AF65-F5344CB8AC3E}">
        <p14:creationId xmlns:p14="http://schemas.microsoft.com/office/powerpoint/2010/main" val="3214636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306713bb712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306713bb712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g306713bb712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17</a:t>
            </a:fld>
            <a:endParaRPr/>
          </a:p>
        </p:txBody>
      </p:sp>
    </p:spTree>
    <p:extLst>
      <p:ext uri="{BB962C8B-B14F-4D97-AF65-F5344CB8AC3E}">
        <p14:creationId xmlns:p14="http://schemas.microsoft.com/office/powerpoint/2010/main" val="2454737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306713bb712_0_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306713bb712_0_2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 name="Google Shape;105;g306713bb712_0_2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18</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7333A89-518F-41FB-BDF7-A4E21E0813B8}" type="datetimeFigureOut">
              <a:rPr lang="en-US" smtClean="0"/>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5E0FC6-2610-40BE-B456-FD97F59DEAC9}" type="slidenum">
              <a:rPr lang="en-US" smtClean="0"/>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55741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7333A89-518F-41FB-BDF7-A4E21E0813B8}" type="datetimeFigureOut">
              <a:rPr lang="en-US" smtClean="0"/>
              <a:t>9/29/2024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5E0FC6-2610-40BE-B456-FD97F59DEAC9}" type="slidenum">
              <a:rPr lang="en-US" smtClean="0"/>
              <a:t>‹#›</a:t>
            </a:fld>
            <a:endParaRPr lang="en-US" dirty="0"/>
          </a:p>
        </p:txBody>
      </p:sp>
    </p:spTree>
    <p:extLst>
      <p:ext uri="{BB962C8B-B14F-4D97-AF65-F5344CB8AC3E}">
        <p14:creationId xmlns:p14="http://schemas.microsoft.com/office/powerpoint/2010/main" val="367191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333A89-518F-41FB-BDF7-A4E21E0813B8}" type="datetimeFigureOut">
              <a:rPr lang="en-US" smtClean="0"/>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5E0FC6-2610-40BE-B456-FD97F59DEAC9}" type="slidenum">
              <a:rPr lang="en-US" smtClean="0"/>
              <a:t>‹#›</a:t>
            </a:fld>
            <a:endParaRPr lang="en-US" dirty="0"/>
          </a:p>
        </p:txBody>
      </p:sp>
    </p:spTree>
    <p:extLst>
      <p:ext uri="{BB962C8B-B14F-4D97-AF65-F5344CB8AC3E}">
        <p14:creationId xmlns:p14="http://schemas.microsoft.com/office/powerpoint/2010/main" val="1264699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333A89-518F-41FB-BDF7-A4E21E0813B8}" type="datetimeFigureOut">
              <a:rPr lang="en-US" smtClean="0"/>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5E0FC6-2610-40BE-B456-FD97F59DEAC9}" type="slidenum">
              <a:rPr lang="en-US" smtClean="0"/>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657557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333A89-518F-41FB-BDF7-A4E21E0813B8}" type="datetimeFigureOut">
              <a:rPr lang="en-US" smtClean="0"/>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5E0FC6-2610-40BE-B456-FD97F59DEAC9}" type="slidenum">
              <a:rPr lang="en-US" smtClean="0"/>
              <a:t>‹#›</a:t>
            </a:fld>
            <a:endParaRPr lang="en-US" dirty="0"/>
          </a:p>
        </p:txBody>
      </p:sp>
    </p:spTree>
    <p:extLst>
      <p:ext uri="{BB962C8B-B14F-4D97-AF65-F5344CB8AC3E}">
        <p14:creationId xmlns:p14="http://schemas.microsoft.com/office/powerpoint/2010/main" val="4036706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333A89-518F-41FB-BDF7-A4E21E0813B8}" type="datetimeFigureOut">
              <a:rPr lang="en-US" smtClean="0"/>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5E0FC6-2610-40BE-B456-FD97F59DEAC9}" type="slidenum">
              <a:rPr lang="en-US" smtClean="0"/>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8267973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333A89-518F-41FB-BDF7-A4E21E0813B8}" type="datetimeFigureOut">
              <a:rPr lang="en-US" smtClean="0"/>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5E0FC6-2610-40BE-B456-FD97F59DEAC9}" type="slidenum">
              <a:rPr lang="en-US" smtClean="0"/>
              <a:t>‹#›</a:t>
            </a:fld>
            <a:endParaRPr lang="en-US" dirty="0"/>
          </a:p>
        </p:txBody>
      </p:sp>
    </p:spTree>
    <p:extLst>
      <p:ext uri="{BB962C8B-B14F-4D97-AF65-F5344CB8AC3E}">
        <p14:creationId xmlns:p14="http://schemas.microsoft.com/office/powerpoint/2010/main" val="26296540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333A89-518F-41FB-BDF7-A4E21E0813B8}" type="datetimeFigureOut">
              <a:rPr lang="en-US" smtClean="0"/>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5E0FC6-2610-40BE-B456-FD97F59DEAC9}" type="slidenum">
              <a:rPr lang="en-US" smtClean="0"/>
              <a:t>‹#›</a:t>
            </a:fld>
            <a:endParaRPr lang="en-US" dirty="0"/>
          </a:p>
        </p:txBody>
      </p:sp>
    </p:spTree>
    <p:extLst>
      <p:ext uri="{BB962C8B-B14F-4D97-AF65-F5344CB8AC3E}">
        <p14:creationId xmlns:p14="http://schemas.microsoft.com/office/powerpoint/2010/main" val="818583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333A89-518F-41FB-BDF7-A4E21E0813B8}" type="datetimeFigureOut">
              <a:rPr lang="en-US" smtClean="0"/>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5E0FC6-2610-40BE-B456-FD97F59DEAC9}" type="slidenum">
              <a:rPr lang="en-US" smtClean="0"/>
              <a:t>‹#›</a:t>
            </a:fld>
            <a:endParaRPr lang="en-US" dirty="0"/>
          </a:p>
        </p:txBody>
      </p:sp>
    </p:spTree>
    <p:extLst>
      <p:ext uri="{BB962C8B-B14F-4D97-AF65-F5344CB8AC3E}">
        <p14:creationId xmlns:p14="http://schemas.microsoft.com/office/powerpoint/2010/main" val="2254813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333A89-518F-41FB-BDF7-A4E21E0813B8}" type="datetimeFigureOut">
              <a:rPr lang="en-US" smtClean="0"/>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5E0FC6-2610-40BE-B456-FD97F59DEAC9}" type="slidenum">
              <a:rPr lang="en-US" smtClean="0"/>
              <a:t>‹#›</a:t>
            </a:fld>
            <a:endParaRPr lang="en-US" dirty="0"/>
          </a:p>
        </p:txBody>
      </p:sp>
    </p:spTree>
    <p:extLst>
      <p:ext uri="{BB962C8B-B14F-4D97-AF65-F5344CB8AC3E}">
        <p14:creationId xmlns:p14="http://schemas.microsoft.com/office/powerpoint/2010/main" val="3341741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333A89-518F-41FB-BDF7-A4E21E0813B8}" type="datetimeFigureOut">
              <a:rPr lang="en-US" smtClean="0"/>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5E0FC6-2610-40BE-B456-FD97F59DEAC9}" type="slidenum">
              <a:rPr lang="en-US" smtClean="0"/>
              <a:t>‹#›</a:t>
            </a:fld>
            <a:endParaRPr lang="en-US" dirty="0"/>
          </a:p>
        </p:txBody>
      </p:sp>
    </p:spTree>
    <p:extLst>
      <p:ext uri="{BB962C8B-B14F-4D97-AF65-F5344CB8AC3E}">
        <p14:creationId xmlns:p14="http://schemas.microsoft.com/office/powerpoint/2010/main" val="1769386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333A89-518F-41FB-BDF7-A4E21E0813B8}" type="datetimeFigureOut">
              <a:rPr lang="en-US" smtClean="0"/>
              <a:t>9/29/2024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5E0FC6-2610-40BE-B456-FD97F59DEAC9}" type="slidenum">
              <a:rPr lang="en-US" smtClean="0"/>
              <a:t>‹#›</a:t>
            </a:fld>
            <a:endParaRPr lang="en-US" dirty="0"/>
          </a:p>
        </p:txBody>
      </p:sp>
    </p:spTree>
    <p:extLst>
      <p:ext uri="{BB962C8B-B14F-4D97-AF65-F5344CB8AC3E}">
        <p14:creationId xmlns:p14="http://schemas.microsoft.com/office/powerpoint/2010/main" val="1069288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333A89-518F-41FB-BDF7-A4E21E0813B8}" type="datetimeFigureOut">
              <a:rPr lang="en-US" smtClean="0"/>
              <a:t>9/29/2024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5E0FC6-2610-40BE-B456-FD97F59DEAC9}" type="slidenum">
              <a:rPr lang="en-US" smtClean="0"/>
              <a:t>‹#›</a:t>
            </a:fld>
            <a:endParaRPr lang="en-US" dirty="0"/>
          </a:p>
        </p:txBody>
      </p:sp>
    </p:spTree>
    <p:extLst>
      <p:ext uri="{BB962C8B-B14F-4D97-AF65-F5344CB8AC3E}">
        <p14:creationId xmlns:p14="http://schemas.microsoft.com/office/powerpoint/2010/main" val="3647607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333A89-518F-41FB-BDF7-A4E21E0813B8}" type="datetimeFigureOut">
              <a:rPr lang="en-US" smtClean="0"/>
              <a:t>9/29/2024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5E0FC6-2610-40BE-B456-FD97F59DEAC9}" type="slidenum">
              <a:rPr lang="en-US" smtClean="0"/>
              <a:t>‹#›</a:t>
            </a:fld>
            <a:endParaRPr lang="en-US" dirty="0"/>
          </a:p>
        </p:txBody>
      </p:sp>
    </p:spTree>
    <p:extLst>
      <p:ext uri="{BB962C8B-B14F-4D97-AF65-F5344CB8AC3E}">
        <p14:creationId xmlns:p14="http://schemas.microsoft.com/office/powerpoint/2010/main" val="474298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333A89-518F-41FB-BDF7-A4E21E0813B8}" type="datetimeFigureOut">
              <a:rPr lang="en-US" smtClean="0"/>
              <a:t>9/29/2024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5E0FC6-2610-40BE-B456-FD97F59DEAC9}" type="slidenum">
              <a:rPr lang="en-US" smtClean="0"/>
              <a:t>‹#›</a:t>
            </a:fld>
            <a:endParaRPr lang="en-US" dirty="0"/>
          </a:p>
        </p:txBody>
      </p:sp>
    </p:spTree>
    <p:extLst>
      <p:ext uri="{BB962C8B-B14F-4D97-AF65-F5344CB8AC3E}">
        <p14:creationId xmlns:p14="http://schemas.microsoft.com/office/powerpoint/2010/main" val="3750330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333A89-518F-41FB-BDF7-A4E21E0813B8}" type="datetimeFigureOut">
              <a:rPr lang="en-US" smtClean="0"/>
              <a:t>9/29/2024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5E0FC6-2610-40BE-B456-FD97F59DEAC9}" type="slidenum">
              <a:rPr lang="en-US" smtClean="0"/>
              <a:t>‹#›</a:t>
            </a:fld>
            <a:endParaRPr lang="en-US" dirty="0"/>
          </a:p>
        </p:txBody>
      </p:sp>
    </p:spTree>
    <p:extLst>
      <p:ext uri="{BB962C8B-B14F-4D97-AF65-F5344CB8AC3E}">
        <p14:creationId xmlns:p14="http://schemas.microsoft.com/office/powerpoint/2010/main" val="3005172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333A89-518F-41FB-BDF7-A4E21E0813B8}" type="datetimeFigureOut">
              <a:rPr lang="en-US" smtClean="0"/>
              <a:t>9/29/2024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5E0FC6-2610-40BE-B456-FD97F59DEAC9}" type="slidenum">
              <a:rPr lang="en-US" smtClean="0"/>
              <a:t>‹#›</a:t>
            </a:fld>
            <a:endParaRPr lang="en-US" dirty="0"/>
          </a:p>
        </p:txBody>
      </p:sp>
    </p:spTree>
    <p:extLst>
      <p:ext uri="{BB962C8B-B14F-4D97-AF65-F5344CB8AC3E}">
        <p14:creationId xmlns:p14="http://schemas.microsoft.com/office/powerpoint/2010/main" val="4191402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7333A89-518F-41FB-BDF7-A4E21E0813B8}" type="datetimeFigureOut">
              <a:rPr lang="en-US" smtClean="0"/>
              <a:t>9/29/2024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F5E0FC6-2610-40BE-B456-FD97F59DEAC9}" type="slidenum">
              <a:rPr lang="en-US" smtClean="0"/>
              <a:t>‹#›</a:t>
            </a:fld>
            <a:endParaRPr lang="en-US" dirty="0"/>
          </a:p>
        </p:txBody>
      </p:sp>
    </p:spTree>
    <p:extLst>
      <p:ext uri="{BB962C8B-B14F-4D97-AF65-F5344CB8AC3E}">
        <p14:creationId xmlns:p14="http://schemas.microsoft.com/office/powerpoint/2010/main" val="216746025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taylorcareerstrategies.com/"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taylorcareerstrategies.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9.xml.rels><?xml version="1.0" encoding="UTF-8" standalone="yes"?>
<Relationships xmlns="http://schemas.openxmlformats.org/package/2006/relationships"><Relationship Id="rId3" Type="http://schemas.openxmlformats.org/officeDocument/2006/relationships/hyperlink" Target="http://rackell24lumberio.blogspot.com/2014/01/happy-29th.html" TargetMode="External"/><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taylorcareerstrategies.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76472-41BB-4ECE-A53A-BC3BE0810884}"/>
              </a:ext>
            </a:extLst>
          </p:cNvPr>
          <p:cNvSpPr>
            <a:spLocks noGrp="1"/>
          </p:cNvSpPr>
          <p:nvPr>
            <p:ph type="ctrTitle"/>
          </p:nvPr>
        </p:nvSpPr>
        <p:spPr/>
        <p:txBody>
          <a:bodyPr/>
          <a:lstStyle/>
          <a:p>
            <a:r>
              <a:rPr lang="en-US" dirty="0"/>
              <a:t>TRANSFERABLE SKILLS</a:t>
            </a:r>
            <a:br>
              <a:rPr lang="en-US" dirty="0"/>
            </a:br>
            <a:endParaRPr lang="en-US" dirty="0"/>
          </a:p>
        </p:txBody>
      </p:sp>
      <p:sp>
        <p:nvSpPr>
          <p:cNvPr id="3" name="Subtitle 2">
            <a:extLst>
              <a:ext uri="{FF2B5EF4-FFF2-40B4-BE49-F238E27FC236}">
                <a16:creationId xmlns:a16="http://schemas.microsoft.com/office/drawing/2014/main" id="{3231C6C4-A99A-4736-A6AC-0D93EFAFD724}"/>
              </a:ext>
            </a:extLst>
          </p:cNvPr>
          <p:cNvSpPr>
            <a:spLocks noGrp="1"/>
          </p:cNvSpPr>
          <p:nvPr>
            <p:ph type="subTitle" idx="1"/>
          </p:nvPr>
        </p:nvSpPr>
        <p:spPr/>
        <p:txBody>
          <a:bodyPr/>
          <a:lstStyle/>
          <a:p>
            <a:endParaRPr lang="en-US" dirty="0"/>
          </a:p>
        </p:txBody>
      </p:sp>
      <p:pic>
        <p:nvPicPr>
          <p:cNvPr id="4" name="Picture 3">
            <a:extLst>
              <a:ext uri="{FF2B5EF4-FFF2-40B4-BE49-F238E27FC236}">
                <a16:creationId xmlns:a16="http://schemas.microsoft.com/office/drawing/2014/main" id="{5C1494EB-D5BB-4BF6-BCF9-0823AFFEC8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77795"/>
            <a:ext cx="12192000" cy="7888941"/>
          </a:xfrm>
          <a:prstGeom prst="rect">
            <a:avLst/>
          </a:prstGeom>
        </p:spPr>
      </p:pic>
    </p:spTree>
    <p:extLst>
      <p:ext uri="{BB962C8B-B14F-4D97-AF65-F5344CB8AC3E}">
        <p14:creationId xmlns:p14="http://schemas.microsoft.com/office/powerpoint/2010/main" val="917733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E33D0-ABD0-4C8E-B5AF-606556FB5A88}"/>
              </a:ext>
            </a:extLst>
          </p:cNvPr>
          <p:cNvSpPr>
            <a:spLocks noGrp="1"/>
          </p:cNvSpPr>
          <p:nvPr>
            <p:ph type="title"/>
          </p:nvPr>
        </p:nvSpPr>
        <p:spPr/>
        <p:txBody>
          <a:bodyPr/>
          <a:lstStyle/>
          <a:p>
            <a:r>
              <a:rPr lang="en-US" b="1" dirty="0"/>
              <a:t>TRANSFERABLE SKILLS</a:t>
            </a:r>
          </a:p>
        </p:txBody>
      </p:sp>
      <p:sp>
        <p:nvSpPr>
          <p:cNvPr id="3" name="Content Placeholder 2">
            <a:extLst>
              <a:ext uri="{FF2B5EF4-FFF2-40B4-BE49-F238E27FC236}">
                <a16:creationId xmlns:a16="http://schemas.microsoft.com/office/drawing/2014/main" id="{0CD6BBDF-958C-41DF-AEE7-2106A4230287}"/>
              </a:ext>
            </a:extLst>
          </p:cNvPr>
          <p:cNvSpPr>
            <a:spLocks noGrp="1"/>
          </p:cNvSpPr>
          <p:nvPr>
            <p:ph idx="1"/>
          </p:nvPr>
        </p:nvSpPr>
        <p:spPr>
          <a:xfrm>
            <a:off x="684212" y="472698"/>
            <a:ext cx="8534400" cy="3828369"/>
          </a:xfrm>
        </p:spPr>
        <p:txBody>
          <a:bodyPr>
            <a:normAutofit fontScale="70000" lnSpcReduction="20000"/>
          </a:bodyPr>
          <a:lstStyle/>
          <a:p>
            <a:r>
              <a:rPr lang="en-US" b="1" dirty="0"/>
              <a:t>A CORE SKILLS ANALYSIS</a:t>
            </a:r>
            <a:r>
              <a:rPr lang="en-US" dirty="0"/>
              <a:t>:</a:t>
            </a:r>
          </a:p>
          <a:p>
            <a:pPr lvl="1"/>
            <a:r>
              <a:rPr lang="en-US" sz="2800" dirty="0"/>
              <a:t>There are two ways to do this: </a:t>
            </a:r>
          </a:p>
          <a:p>
            <a:pPr lvl="1"/>
            <a:r>
              <a:rPr lang="en-US" sz="2800" dirty="0"/>
              <a:t>1) Write a list of your top 3 technical skills</a:t>
            </a:r>
          </a:p>
          <a:p>
            <a:pPr lvl="1"/>
            <a:endParaRPr lang="en-US" sz="2800" dirty="0"/>
          </a:p>
          <a:p>
            <a:pPr lvl="1"/>
            <a:r>
              <a:rPr lang="en-US" sz="2800" dirty="0"/>
              <a:t>These skills should be the foundation of your last position(s)</a:t>
            </a:r>
          </a:p>
          <a:p>
            <a:pPr lvl="1"/>
            <a:r>
              <a:rPr lang="en-US" sz="2800" dirty="0"/>
              <a:t>What skills have I used to make a living in the past?</a:t>
            </a:r>
          </a:p>
          <a:p>
            <a:pPr lvl="1"/>
            <a:endParaRPr lang="en-US" sz="2800" dirty="0"/>
          </a:p>
          <a:p>
            <a:pPr lvl="1"/>
            <a:r>
              <a:rPr lang="en-US" sz="2800" dirty="0"/>
              <a:t>2) Conduct a core skills analysis by moving your duties and tasks to index cards; grouping them in like kind groups; and naming the core skills that evolve from that analysis.</a:t>
            </a:r>
          </a:p>
          <a:p>
            <a:pPr lvl="1"/>
            <a:endParaRPr lang="en-US" sz="2800" dirty="0"/>
          </a:p>
        </p:txBody>
      </p:sp>
      <p:pic>
        <p:nvPicPr>
          <p:cNvPr id="5" name="Picture 4">
            <a:extLst>
              <a:ext uri="{FF2B5EF4-FFF2-40B4-BE49-F238E27FC236}">
                <a16:creationId xmlns:a16="http://schemas.microsoft.com/office/drawing/2014/main" id="{508C3CA8-3867-4EEF-8F42-27F94376CB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709557"/>
            <a:ext cx="12192000" cy="1161143"/>
          </a:xfrm>
          <a:prstGeom prst="rect">
            <a:avLst/>
          </a:prstGeom>
        </p:spPr>
      </p:pic>
    </p:spTree>
    <p:extLst>
      <p:ext uri="{BB962C8B-B14F-4D97-AF65-F5344CB8AC3E}">
        <p14:creationId xmlns:p14="http://schemas.microsoft.com/office/powerpoint/2010/main" val="2698767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E33D0-ABD0-4C8E-B5AF-606556FB5A88}"/>
              </a:ext>
            </a:extLst>
          </p:cNvPr>
          <p:cNvSpPr>
            <a:spLocks noGrp="1"/>
          </p:cNvSpPr>
          <p:nvPr>
            <p:ph type="title"/>
          </p:nvPr>
        </p:nvSpPr>
        <p:spPr/>
        <p:txBody>
          <a:bodyPr/>
          <a:lstStyle/>
          <a:p>
            <a:r>
              <a:rPr lang="en-US" b="1" dirty="0"/>
              <a:t>TRANSFERABLE SKILLS</a:t>
            </a:r>
          </a:p>
        </p:txBody>
      </p:sp>
      <p:sp>
        <p:nvSpPr>
          <p:cNvPr id="3" name="Content Placeholder 2">
            <a:extLst>
              <a:ext uri="{FF2B5EF4-FFF2-40B4-BE49-F238E27FC236}">
                <a16:creationId xmlns:a16="http://schemas.microsoft.com/office/drawing/2014/main" id="{0CD6BBDF-958C-41DF-AEE7-2106A4230287}"/>
              </a:ext>
            </a:extLst>
          </p:cNvPr>
          <p:cNvSpPr>
            <a:spLocks noGrp="1"/>
          </p:cNvSpPr>
          <p:nvPr>
            <p:ph idx="1"/>
          </p:nvPr>
        </p:nvSpPr>
        <p:spPr>
          <a:xfrm>
            <a:off x="852406" y="596685"/>
            <a:ext cx="10501393" cy="5580278"/>
          </a:xfrm>
        </p:spPr>
        <p:txBody>
          <a:bodyPr>
            <a:normAutofit/>
          </a:bodyPr>
          <a:lstStyle/>
          <a:p>
            <a:r>
              <a:rPr lang="en-US" b="1" dirty="0"/>
              <a:t>AN ASSESSMENT OF YOUR TECHNICAL SKILLS</a:t>
            </a:r>
            <a:r>
              <a:rPr lang="en-US" dirty="0"/>
              <a:t>:</a:t>
            </a:r>
          </a:p>
          <a:p>
            <a:pPr lvl="1"/>
            <a:r>
              <a:rPr lang="en-US" sz="2800" dirty="0"/>
              <a:t>Your top 3 skills that are technical skills:  Let’s talk about how we prove that you have those skills.</a:t>
            </a:r>
          </a:p>
          <a:p>
            <a:pPr lvl="1"/>
            <a:r>
              <a:rPr lang="en-US" sz="2800" dirty="0"/>
              <a:t>What are the proofs that reflect those technical skills?  The proofs are in your resume.  This is the work you did that proves you have that technical skill.  Can you measure your effectiveness?</a:t>
            </a:r>
          </a:p>
          <a:p>
            <a:pPr lvl="1"/>
            <a:r>
              <a:rPr lang="en-US" sz="2800" dirty="0"/>
              <a:t>Can you discuss these proofs succinctly?</a:t>
            </a:r>
          </a:p>
          <a:p>
            <a:pPr lvl="1"/>
            <a:endParaRPr lang="en-US" sz="2800" dirty="0"/>
          </a:p>
          <a:p>
            <a:pPr lvl="1"/>
            <a:endParaRPr lang="en-US" sz="2800" dirty="0"/>
          </a:p>
        </p:txBody>
      </p:sp>
      <p:pic>
        <p:nvPicPr>
          <p:cNvPr id="5" name="Picture 4">
            <a:extLst>
              <a:ext uri="{FF2B5EF4-FFF2-40B4-BE49-F238E27FC236}">
                <a16:creationId xmlns:a16="http://schemas.microsoft.com/office/drawing/2014/main" id="{508C3CA8-3867-4EEF-8F42-27F94376CB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709557"/>
            <a:ext cx="12192000" cy="1161143"/>
          </a:xfrm>
          <a:prstGeom prst="rect">
            <a:avLst/>
          </a:prstGeom>
        </p:spPr>
      </p:pic>
    </p:spTree>
    <p:extLst>
      <p:ext uri="{BB962C8B-B14F-4D97-AF65-F5344CB8AC3E}">
        <p14:creationId xmlns:p14="http://schemas.microsoft.com/office/powerpoint/2010/main" val="1225805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E33D0-ABD0-4C8E-B5AF-606556FB5A88}"/>
              </a:ext>
            </a:extLst>
          </p:cNvPr>
          <p:cNvSpPr>
            <a:spLocks noGrp="1"/>
          </p:cNvSpPr>
          <p:nvPr>
            <p:ph type="title"/>
          </p:nvPr>
        </p:nvSpPr>
        <p:spPr/>
        <p:txBody>
          <a:bodyPr/>
          <a:lstStyle/>
          <a:p>
            <a:r>
              <a:rPr lang="en-US" b="1" dirty="0"/>
              <a:t>TRANSFERABLE SKILLS</a:t>
            </a:r>
          </a:p>
        </p:txBody>
      </p:sp>
      <p:sp>
        <p:nvSpPr>
          <p:cNvPr id="3" name="Content Placeholder 2">
            <a:extLst>
              <a:ext uri="{FF2B5EF4-FFF2-40B4-BE49-F238E27FC236}">
                <a16:creationId xmlns:a16="http://schemas.microsoft.com/office/drawing/2014/main" id="{0CD6BBDF-958C-41DF-AEE7-2106A4230287}"/>
              </a:ext>
            </a:extLst>
          </p:cNvPr>
          <p:cNvSpPr>
            <a:spLocks noGrp="1"/>
          </p:cNvSpPr>
          <p:nvPr>
            <p:ph idx="1"/>
          </p:nvPr>
        </p:nvSpPr>
        <p:spPr>
          <a:xfrm>
            <a:off x="395207" y="418454"/>
            <a:ext cx="10958593" cy="5758509"/>
          </a:xfrm>
        </p:spPr>
        <p:txBody>
          <a:bodyPr/>
          <a:lstStyle/>
          <a:p>
            <a:pPr marL="0" indent="0">
              <a:buNone/>
            </a:pPr>
            <a:r>
              <a:rPr lang="en-US" b="1" dirty="0"/>
              <a:t>AN ASSESSMENT OF YOUR ESSENTIAL SKILLS</a:t>
            </a:r>
            <a:r>
              <a:rPr lang="en-US" dirty="0"/>
              <a:t>:</a:t>
            </a:r>
          </a:p>
          <a:p>
            <a:pPr lvl="1"/>
            <a:r>
              <a:rPr lang="en-US" sz="2800" dirty="0"/>
              <a:t>Once you have your technical skill proofs, think about your essential skills.</a:t>
            </a:r>
          </a:p>
          <a:p>
            <a:pPr lvl="1"/>
            <a:r>
              <a:rPr lang="en-US" sz="2800" dirty="0"/>
              <a:t>How can you prove you have those skills?</a:t>
            </a:r>
          </a:p>
          <a:p>
            <a:pPr lvl="1"/>
            <a:r>
              <a:rPr lang="en-US" sz="2800" dirty="0"/>
              <a:t>How can you prove you are well organized or a team player?</a:t>
            </a:r>
          </a:p>
          <a:p>
            <a:pPr lvl="1"/>
            <a:endParaRPr lang="en-US" sz="2800" dirty="0"/>
          </a:p>
        </p:txBody>
      </p:sp>
      <p:pic>
        <p:nvPicPr>
          <p:cNvPr id="5" name="Picture 4">
            <a:extLst>
              <a:ext uri="{FF2B5EF4-FFF2-40B4-BE49-F238E27FC236}">
                <a16:creationId xmlns:a16="http://schemas.microsoft.com/office/drawing/2014/main" id="{508C3CA8-3867-4EEF-8F42-27F94376CB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709557"/>
            <a:ext cx="12192000" cy="1161143"/>
          </a:xfrm>
          <a:prstGeom prst="rect">
            <a:avLst/>
          </a:prstGeom>
        </p:spPr>
      </p:pic>
    </p:spTree>
    <p:extLst>
      <p:ext uri="{BB962C8B-B14F-4D97-AF65-F5344CB8AC3E}">
        <p14:creationId xmlns:p14="http://schemas.microsoft.com/office/powerpoint/2010/main" val="1286849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DE9E1-2766-422C-ACBE-08660C43A9DD}"/>
              </a:ext>
            </a:extLst>
          </p:cNvPr>
          <p:cNvSpPr>
            <a:spLocks noGrp="1"/>
          </p:cNvSpPr>
          <p:nvPr>
            <p:ph type="title"/>
          </p:nvPr>
        </p:nvSpPr>
        <p:spPr/>
        <p:txBody>
          <a:bodyPr/>
          <a:lstStyle/>
          <a:p>
            <a:r>
              <a:rPr lang="en-US" b="1" dirty="0"/>
              <a:t>TRANSFERABLE SKILLS</a:t>
            </a:r>
          </a:p>
        </p:txBody>
      </p:sp>
      <p:sp>
        <p:nvSpPr>
          <p:cNvPr id="3" name="Content Placeholder 2">
            <a:extLst>
              <a:ext uri="{FF2B5EF4-FFF2-40B4-BE49-F238E27FC236}">
                <a16:creationId xmlns:a16="http://schemas.microsoft.com/office/drawing/2014/main" id="{6A97420F-7B21-4519-9E0E-2E18F20FFDA0}"/>
              </a:ext>
            </a:extLst>
          </p:cNvPr>
          <p:cNvSpPr>
            <a:spLocks noGrp="1"/>
          </p:cNvSpPr>
          <p:nvPr>
            <p:ph idx="1"/>
          </p:nvPr>
        </p:nvSpPr>
        <p:spPr>
          <a:xfrm>
            <a:off x="838200" y="781844"/>
            <a:ext cx="10515600" cy="4351338"/>
          </a:xfrm>
        </p:spPr>
        <p:txBody>
          <a:bodyPr>
            <a:normAutofit/>
          </a:bodyPr>
          <a:lstStyle/>
          <a:p>
            <a:pPr marL="0" indent="0">
              <a:buNone/>
            </a:pPr>
            <a:r>
              <a:rPr lang="en-US" b="1" dirty="0"/>
              <a:t>Creating a Core Skills Chart:</a:t>
            </a:r>
          </a:p>
          <a:p>
            <a:pPr lvl="1"/>
            <a:r>
              <a:rPr lang="en-US" sz="2800" dirty="0"/>
              <a:t>PowerPoint slide - landscape</a:t>
            </a:r>
          </a:p>
          <a:p>
            <a:pPr lvl="1"/>
            <a:r>
              <a:rPr lang="en-US" sz="2800" dirty="0"/>
              <a:t>Showcase your 3-5 best technical core skills</a:t>
            </a:r>
          </a:p>
          <a:p>
            <a:pPr lvl="1"/>
            <a:r>
              <a:rPr lang="en-US" sz="2800" dirty="0"/>
              <a:t>Proofs – there should be 3-4 proofs under each core skill</a:t>
            </a:r>
          </a:p>
          <a:p>
            <a:pPr lvl="1"/>
            <a:r>
              <a:rPr lang="en-US" sz="2800" dirty="0"/>
              <a:t>These core skills are your technical skills</a:t>
            </a:r>
          </a:p>
          <a:p>
            <a:pPr lvl="1"/>
            <a:r>
              <a:rPr lang="en-US" sz="2800" dirty="0"/>
              <a:t>Your resume header – headshot – company logo</a:t>
            </a:r>
          </a:p>
          <a:p>
            <a:pPr lvl="1"/>
            <a:r>
              <a:rPr lang="en-US" sz="2800" dirty="0"/>
              <a:t>Essential skills – Strengths Finder skills</a:t>
            </a:r>
          </a:p>
          <a:p>
            <a:pPr lvl="1"/>
            <a:endParaRPr lang="en-US" sz="2800" dirty="0"/>
          </a:p>
          <a:p>
            <a:endParaRPr lang="en-US" dirty="0"/>
          </a:p>
        </p:txBody>
      </p:sp>
      <p:pic>
        <p:nvPicPr>
          <p:cNvPr id="5" name="Picture 4">
            <a:extLst>
              <a:ext uri="{FF2B5EF4-FFF2-40B4-BE49-F238E27FC236}">
                <a16:creationId xmlns:a16="http://schemas.microsoft.com/office/drawing/2014/main" id="{BCA44BDD-F068-45D3-A159-4DF6C0F606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709557"/>
            <a:ext cx="12192000" cy="1161143"/>
          </a:xfrm>
          <a:prstGeom prst="rect">
            <a:avLst/>
          </a:prstGeom>
        </p:spPr>
      </p:pic>
    </p:spTree>
    <p:extLst>
      <p:ext uri="{BB962C8B-B14F-4D97-AF65-F5344CB8AC3E}">
        <p14:creationId xmlns:p14="http://schemas.microsoft.com/office/powerpoint/2010/main" val="3342596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7CC23-CAFE-49AF-824D-68C411E91388}"/>
              </a:ext>
            </a:extLst>
          </p:cNvPr>
          <p:cNvSpPr>
            <a:spLocks noGrp="1"/>
          </p:cNvSpPr>
          <p:nvPr>
            <p:ph type="title"/>
          </p:nvPr>
        </p:nvSpPr>
        <p:spPr/>
        <p:txBody>
          <a:bodyPr/>
          <a:lstStyle/>
          <a:p>
            <a:r>
              <a:rPr lang="en-US" b="1" dirty="0"/>
              <a:t>TRANSFERABLE SKILLS</a:t>
            </a:r>
          </a:p>
        </p:txBody>
      </p:sp>
      <p:sp>
        <p:nvSpPr>
          <p:cNvPr id="3" name="Content Placeholder 2">
            <a:extLst>
              <a:ext uri="{FF2B5EF4-FFF2-40B4-BE49-F238E27FC236}">
                <a16:creationId xmlns:a16="http://schemas.microsoft.com/office/drawing/2014/main" id="{51CB704C-DE8D-41F7-96F5-32DCAF9C2200}"/>
              </a:ext>
            </a:extLst>
          </p:cNvPr>
          <p:cNvSpPr>
            <a:spLocks noGrp="1"/>
          </p:cNvSpPr>
          <p:nvPr>
            <p:ph idx="1"/>
          </p:nvPr>
        </p:nvSpPr>
        <p:spPr/>
        <p:txBody>
          <a:bodyPr>
            <a:normAutofit/>
          </a:bodyPr>
          <a:lstStyle/>
          <a:p>
            <a:r>
              <a:rPr lang="en-US" b="1" dirty="0"/>
              <a:t>HOW DO YOU SHOWCASE YOUR TRANSFERABLE SKILLS</a:t>
            </a:r>
          </a:p>
          <a:p>
            <a:r>
              <a:rPr lang="en-US" b="1" dirty="0"/>
              <a:t>Create a Core Skills Chart or……</a:t>
            </a:r>
          </a:p>
          <a:p>
            <a:pPr lvl="1"/>
            <a:r>
              <a:rPr lang="en-US" dirty="0"/>
              <a:t>Use a T-Chart which is a great place to begin to show how you have the required skills for the job and those are usually technical skills</a:t>
            </a:r>
          </a:p>
          <a:p>
            <a:pPr lvl="1"/>
            <a:r>
              <a:rPr lang="en-US" dirty="0"/>
              <a:t>Creating an accomplishments page to showcase your technical skills that you are bringing to the table from your last job</a:t>
            </a:r>
          </a:p>
          <a:p>
            <a:pPr lvl="1"/>
            <a:r>
              <a:rPr lang="en-US" dirty="0"/>
              <a:t>Being able to discuss your top three to five technical skills and how you see them to create a win for your future employer is another way</a:t>
            </a:r>
          </a:p>
          <a:p>
            <a:pPr lvl="1"/>
            <a:r>
              <a:rPr lang="en-US" dirty="0"/>
              <a:t>Practicing with a professional NKYAG coach</a:t>
            </a:r>
          </a:p>
        </p:txBody>
      </p:sp>
      <p:pic>
        <p:nvPicPr>
          <p:cNvPr id="5" name="Picture 4">
            <a:extLst>
              <a:ext uri="{FF2B5EF4-FFF2-40B4-BE49-F238E27FC236}">
                <a16:creationId xmlns:a16="http://schemas.microsoft.com/office/drawing/2014/main" id="{0C86E897-2A67-47E2-8145-9BE1470BA9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709557"/>
            <a:ext cx="12192000" cy="1161143"/>
          </a:xfrm>
          <a:prstGeom prst="rect">
            <a:avLst/>
          </a:prstGeom>
        </p:spPr>
      </p:pic>
    </p:spTree>
    <p:extLst>
      <p:ext uri="{BB962C8B-B14F-4D97-AF65-F5344CB8AC3E}">
        <p14:creationId xmlns:p14="http://schemas.microsoft.com/office/powerpoint/2010/main" val="3376181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04C97-F95C-4B6E-8C23-38205F7CBEA8}"/>
              </a:ext>
            </a:extLst>
          </p:cNvPr>
          <p:cNvSpPr>
            <a:spLocks noGrp="1"/>
          </p:cNvSpPr>
          <p:nvPr>
            <p:ph type="title"/>
          </p:nvPr>
        </p:nvSpPr>
        <p:spPr/>
        <p:txBody>
          <a:bodyPr/>
          <a:lstStyle/>
          <a:p>
            <a:r>
              <a:rPr lang="en-US" b="1" dirty="0"/>
              <a:t>TRANSFERABLE SKILLS</a:t>
            </a:r>
          </a:p>
        </p:txBody>
      </p:sp>
      <p:sp>
        <p:nvSpPr>
          <p:cNvPr id="3" name="Content Placeholder 2">
            <a:extLst>
              <a:ext uri="{FF2B5EF4-FFF2-40B4-BE49-F238E27FC236}">
                <a16:creationId xmlns:a16="http://schemas.microsoft.com/office/drawing/2014/main" id="{A827F2BD-0271-4B37-AE20-4E5C7A8A1750}"/>
              </a:ext>
            </a:extLst>
          </p:cNvPr>
          <p:cNvSpPr>
            <a:spLocks noGrp="1"/>
          </p:cNvSpPr>
          <p:nvPr>
            <p:ph idx="1"/>
          </p:nvPr>
        </p:nvSpPr>
        <p:spPr>
          <a:xfrm>
            <a:off x="684213" y="495946"/>
            <a:ext cx="10669588" cy="5681017"/>
          </a:xfrm>
        </p:spPr>
        <p:txBody>
          <a:bodyPr>
            <a:normAutofit/>
          </a:bodyPr>
          <a:lstStyle/>
          <a:p>
            <a:pPr marL="0" indent="0">
              <a:buNone/>
            </a:pPr>
            <a:r>
              <a:rPr lang="en-US" sz="3600" b="1" dirty="0"/>
              <a:t>Remember, being succinct and direct is important.  We can’t take the employer on a field trip – we need to target our destination and speak to it succinctly.</a:t>
            </a:r>
            <a:endParaRPr lang="en-US" sz="3600" dirty="0"/>
          </a:p>
        </p:txBody>
      </p:sp>
      <p:pic>
        <p:nvPicPr>
          <p:cNvPr id="5" name="Picture 4">
            <a:extLst>
              <a:ext uri="{FF2B5EF4-FFF2-40B4-BE49-F238E27FC236}">
                <a16:creationId xmlns:a16="http://schemas.microsoft.com/office/drawing/2014/main" id="{519405FE-9921-44F5-844F-8FEC09A9A4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709557"/>
            <a:ext cx="12192000" cy="1161143"/>
          </a:xfrm>
          <a:prstGeom prst="rect">
            <a:avLst/>
          </a:prstGeom>
        </p:spPr>
      </p:pic>
    </p:spTree>
    <p:extLst>
      <p:ext uri="{BB962C8B-B14F-4D97-AF65-F5344CB8AC3E}">
        <p14:creationId xmlns:p14="http://schemas.microsoft.com/office/powerpoint/2010/main" val="987120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04C97-F95C-4B6E-8C23-38205F7CBEA8}"/>
              </a:ext>
            </a:extLst>
          </p:cNvPr>
          <p:cNvSpPr>
            <a:spLocks noGrp="1"/>
          </p:cNvSpPr>
          <p:nvPr>
            <p:ph type="title"/>
          </p:nvPr>
        </p:nvSpPr>
        <p:spPr/>
        <p:txBody>
          <a:bodyPr/>
          <a:lstStyle/>
          <a:p>
            <a:r>
              <a:rPr lang="en-US" b="1" dirty="0"/>
              <a:t>TRANSFERABLE SKILLS</a:t>
            </a:r>
          </a:p>
        </p:txBody>
      </p:sp>
      <p:sp>
        <p:nvSpPr>
          <p:cNvPr id="3" name="Content Placeholder 2">
            <a:extLst>
              <a:ext uri="{FF2B5EF4-FFF2-40B4-BE49-F238E27FC236}">
                <a16:creationId xmlns:a16="http://schemas.microsoft.com/office/drawing/2014/main" id="{A827F2BD-0271-4B37-AE20-4E5C7A8A1750}"/>
              </a:ext>
            </a:extLst>
          </p:cNvPr>
          <p:cNvSpPr>
            <a:spLocks noGrp="1"/>
          </p:cNvSpPr>
          <p:nvPr>
            <p:ph idx="1"/>
          </p:nvPr>
        </p:nvSpPr>
        <p:spPr/>
        <p:txBody>
          <a:bodyPr/>
          <a:lstStyle/>
          <a:p>
            <a:endParaRPr lang="en-US" dirty="0"/>
          </a:p>
          <a:p>
            <a:pPr marL="0" indent="0" algn="ctr">
              <a:buNone/>
            </a:pPr>
            <a:r>
              <a:rPr lang="en-US" sz="3600" b="1" dirty="0"/>
              <a:t>These are the core skills I bring to the table and will be transferring them to your company in this position.</a:t>
            </a:r>
          </a:p>
          <a:p>
            <a:pPr algn="ctr"/>
            <a:endParaRPr lang="en-US" dirty="0"/>
          </a:p>
        </p:txBody>
      </p:sp>
      <p:pic>
        <p:nvPicPr>
          <p:cNvPr id="5" name="Picture 4">
            <a:extLst>
              <a:ext uri="{FF2B5EF4-FFF2-40B4-BE49-F238E27FC236}">
                <a16:creationId xmlns:a16="http://schemas.microsoft.com/office/drawing/2014/main" id="{519405FE-9921-44F5-844F-8FEC09A9A4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709557"/>
            <a:ext cx="12192000" cy="1161143"/>
          </a:xfrm>
          <a:prstGeom prst="rect">
            <a:avLst/>
          </a:prstGeom>
        </p:spPr>
      </p:pic>
    </p:spTree>
    <p:extLst>
      <p:ext uri="{BB962C8B-B14F-4D97-AF65-F5344CB8AC3E}">
        <p14:creationId xmlns:p14="http://schemas.microsoft.com/office/powerpoint/2010/main" val="3164806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g306713bb712_0_0"/>
          <p:cNvPicPr preferRelativeResize="0"/>
          <p:nvPr/>
        </p:nvPicPr>
        <p:blipFill>
          <a:blip r:embed="rId3">
            <a:alphaModFix/>
          </a:blip>
          <a:stretch>
            <a:fillRect/>
          </a:stretch>
        </p:blipFill>
        <p:spPr>
          <a:xfrm>
            <a:off x="5423275" y="152400"/>
            <a:ext cx="6553200" cy="6553200"/>
          </a:xfrm>
          <a:prstGeom prst="rect">
            <a:avLst/>
          </a:prstGeom>
          <a:noFill/>
          <a:ln>
            <a:noFill/>
          </a:ln>
        </p:spPr>
      </p:pic>
      <p:sp>
        <p:nvSpPr>
          <p:cNvPr id="100" name="Google Shape;100;g306713bb712_0_0"/>
          <p:cNvSpPr txBox="1">
            <a:spLocks noGrp="1"/>
          </p:cNvSpPr>
          <p:nvPr>
            <p:ph type="subTitle" idx="4294967295"/>
          </p:nvPr>
        </p:nvSpPr>
        <p:spPr>
          <a:xfrm>
            <a:off x="168304" y="317455"/>
            <a:ext cx="5232300" cy="41190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7D2F9A"/>
              </a:buClr>
              <a:buSzPts val="5600"/>
              <a:buNone/>
            </a:pPr>
            <a:r>
              <a:rPr lang="en-US" sz="5600">
                <a:solidFill>
                  <a:srgbClr val="7D2F9A"/>
                </a:solidFill>
                <a:latin typeface="Bad Script"/>
                <a:ea typeface="Bad Script"/>
                <a:cs typeface="Bad Script"/>
                <a:sym typeface="Bad Script"/>
              </a:rPr>
              <a:t>My latest book</a:t>
            </a:r>
            <a:endParaRPr/>
          </a:p>
          <a:p>
            <a:pPr marL="0" lvl="0" indent="0" algn="ctr" rtl="0">
              <a:lnSpc>
                <a:spcPct val="90000"/>
              </a:lnSpc>
              <a:spcBef>
                <a:spcPts val="1000"/>
              </a:spcBef>
              <a:spcAft>
                <a:spcPts val="0"/>
              </a:spcAft>
              <a:buClr>
                <a:schemeClr val="dk1"/>
              </a:buClr>
              <a:buSzPts val="5400"/>
              <a:buNone/>
            </a:pPr>
            <a:r>
              <a:rPr lang="en-US" sz="5400" i="1">
                <a:latin typeface="Candara"/>
                <a:ea typeface="Candara"/>
                <a:cs typeface="Candara"/>
                <a:sym typeface="Candara"/>
              </a:rPr>
              <a:t>Your Next Job: Strategies for </a:t>
            </a:r>
            <a:endParaRPr/>
          </a:p>
          <a:p>
            <a:pPr marL="0" lvl="0" indent="0" algn="ctr" rtl="0">
              <a:lnSpc>
                <a:spcPct val="90000"/>
              </a:lnSpc>
              <a:spcBef>
                <a:spcPts val="1000"/>
              </a:spcBef>
              <a:spcAft>
                <a:spcPts val="0"/>
              </a:spcAft>
              <a:buClr>
                <a:schemeClr val="dk1"/>
              </a:buClr>
              <a:buSzPts val="5400"/>
              <a:buNone/>
            </a:pPr>
            <a:r>
              <a:rPr lang="en-US" sz="5400" i="1">
                <a:latin typeface="Candara"/>
                <a:ea typeface="Candara"/>
                <a:cs typeface="Candara"/>
                <a:sym typeface="Candara"/>
              </a:rPr>
              <a:t>Re-Entering the Workforce</a:t>
            </a:r>
            <a:endParaRPr sz="5400" i="1">
              <a:latin typeface="Bad Script"/>
              <a:ea typeface="Bad Script"/>
              <a:cs typeface="Bad Script"/>
              <a:sym typeface="Bad Script"/>
            </a:endParaRPr>
          </a:p>
        </p:txBody>
      </p:sp>
      <p:sp>
        <p:nvSpPr>
          <p:cNvPr id="101" name="Google Shape;101;g306713bb712_0_0"/>
          <p:cNvSpPr txBox="1"/>
          <p:nvPr/>
        </p:nvSpPr>
        <p:spPr>
          <a:xfrm>
            <a:off x="12" y="5020765"/>
            <a:ext cx="5062800" cy="1941600"/>
          </a:xfrm>
          <a:prstGeom prst="rect">
            <a:avLst/>
          </a:prstGeom>
          <a:noFill/>
          <a:ln>
            <a:noFill/>
          </a:ln>
        </p:spPr>
        <p:txBody>
          <a:bodyPr spcFirstLastPara="1" wrap="square" lIns="91425" tIns="45700" rIns="91425" bIns="45700" anchor="t" anchorCtr="0">
            <a:normAutofit/>
          </a:bodyPr>
          <a:lstStyle/>
          <a:p>
            <a:pPr marL="0" marR="0" lvl="0" indent="0" algn="ctr" rtl="0">
              <a:lnSpc>
                <a:spcPct val="90000"/>
              </a:lnSpc>
              <a:spcBef>
                <a:spcPts val="0"/>
              </a:spcBef>
              <a:spcAft>
                <a:spcPts val="0"/>
              </a:spcAft>
              <a:buClr>
                <a:schemeClr val="dk1"/>
              </a:buClr>
              <a:buSzPts val="2400"/>
              <a:buFont typeface="Arial"/>
              <a:buNone/>
            </a:pPr>
            <a:r>
              <a:rPr lang="en-US" sz="2400" b="0" i="0" u="none" strike="noStrike" cap="none">
                <a:solidFill>
                  <a:schemeClr val="dk1"/>
                </a:solidFill>
                <a:latin typeface="Candara"/>
                <a:ea typeface="Candara"/>
                <a:cs typeface="Candara"/>
                <a:sym typeface="Candara"/>
              </a:rPr>
              <a:t>Visit </a:t>
            </a:r>
            <a:br>
              <a:rPr lang="en-US" sz="2400" b="0" i="0" u="none" strike="noStrike" cap="none">
                <a:solidFill>
                  <a:schemeClr val="dk1"/>
                </a:solidFill>
                <a:latin typeface="Candara"/>
                <a:ea typeface="Candara"/>
                <a:cs typeface="Candara"/>
                <a:sym typeface="Candara"/>
              </a:rPr>
            </a:br>
            <a:r>
              <a:rPr lang="en-US" sz="2400" b="0" i="0" u="sng" strike="noStrike" cap="none">
                <a:solidFill>
                  <a:schemeClr val="dk1"/>
                </a:solidFill>
                <a:latin typeface="Candara"/>
                <a:ea typeface="Candara"/>
                <a:cs typeface="Candara"/>
                <a:sym typeface="Candara"/>
                <a:hlinkClick r:id="rId4">
                  <a:extLst>
                    <a:ext uri="{A12FA001-AC4F-418D-AE19-62706E023703}">
                      <ahyp:hlinkClr xmlns:ahyp="http://schemas.microsoft.com/office/drawing/2018/hyperlinkcolor" val="tx"/>
                    </a:ext>
                  </a:extLst>
                </a:hlinkClick>
              </a:rPr>
              <a:t>www.taylorcareerstrategies.com</a:t>
            </a:r>
            <a:r>
              <a:rPr lang="en-US" sz="2400" b="0" i="0" u="none" strike="noStrike" cap="none">
                <a:solidFill>
                  <a:schemeClr val="dk1"/>
                </a:solidFill>
                <a:latin typeface="Candara"/>
                <a:ea typeface="Candara"/>
                <a:cs typeface="Candara"/>
                <a:sym typeface="Candara"/>
              </a:rPr>
              <a:t> </a:t>
            </a:r>
            <a:br>
              <a:rPr lang="en-US" sz="2400" b="0" i="0" u="none" strike="noStrike" cap="none">
                <a:solidFill>
                  <a:schemeClr val="dk1"/>
                </a:solidFill>
                <a:latin typeface="Candara"/>
                <a:ea typeface="Candara"/>
                <a:cs typeface="Candara"/>
                <a:sym typeface="Candara"/>
              </a:rPr>
            </a:br>
            <a:endParaRPr/>
          </a:p>
          <a:p>
            <a:pPr marL="0" marR="0" lvl="0" indent="0" algn="ctr" rtl="0">
              <a:lnSpc>
                <a:spcPct val="90000"/>
              </a:lnSpc>
              <a:spcBef>
                <a:spcPts val="1000"/>
              </a:spcBef>
              <a:spcAft>
                <a:spcPts val="0"/>
              </a:spcAft>
              <a:buClr>
                <a:schemeClr val="dk1"/>
              </a:buClr>
              <a:buSzPts val="3600"/>
              <a:buFont typeface="Arial"/>
              <a:buNone/>
            </a:pPr>
            <a:r>
              <a:rPr lang="en-US" sz="3600" b="0" i="0" u="none" strike="noStrike" cap="none">
                <a:solidFill>
                  <a:schemeClr val="dk1"/>
                </a:solidFill>
                <a:latin typeface="Candara"/>
                <a:ea typeface="Candara"/>
                <a:cs typeface="Candara"/>
                <a:sym typeface="Candara"/>
              </a:rPr>
              <a:t> </a:t>
            </a:r>
            <a:endParaRPr sz="3600" b="0" i="0" u="none" strike="noStrike" cap="none">
              <a:solidFill>
                <a:srgbClr val="D01859"/>
              </a:solidFill>
              <a:latin typeface="Candara"/>
              <a:ea typeface="Candara"/>
              <a:cs typeface="Candara"/>
              <a:sym typeface="Candara"/>
            </a:endParaRPr>
          </a:p>
        </p:txBody>
      </p:sp>
    </p:spTree>
    <p:extLst>
      <p:ext uri="{BB962C8B-B14F-4D97-AF65-F5344CB8AC3E}">
        <p14:creationId xmlns:p14="http://schemas.microsoft.com/office/powerpoint/2010/main" val="37440593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g306713bb712_0_21"/>
          <p:cNvSpPr txBox="1">
            <a:spLocks noGrp="1"/>
          </p:cNvSpPr>
          <p:nvPr>
            <p:ph type="subTitle" idx="4294967295"/>
          </p:nvPr>
        </p:nvSpPr>
        <p:spPr>
          <a:xfrm>
            <a:off x="168304" y="317455"/>
            <a:ext cx="5232300" cy="41190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7D2F9A"/>
              </a:buClr>
              <a:buSzPts val="5600"/>
              <a:buNone/>
            </a:pPr>
            <a:r>
              <a:rPr lang="en-US" sz="5600">
                <a:solidFill>
                  <a:srgbClr val="7D2F9A"/>
                </a:solidFill>
                <a:latin typeface="Bad Script"/>
                <a:ea typeface="Bad Script"/>
                <a:cs typeface="Bad Script"/>
                <a:sym typeface="Bad Script"/>
              </a:rPr>
              <a:t>My latest book</a:t>
            </a:r>
            <a:endParaRPr/>
          </a:p>
          <a:p>
            <a:pPr marL="0" lvl="0" indent="0" algn="ctr" rtl="0">
              <a:lnSpc>
                <a:spcPct val="90000"/>
              </a:lnSpc>
              <a:spcBef>
                <a:spcPts val="1000"/>
              </a:spcBef>
              <a:spcAft>
                <a:spcPts val="0"/>
              </a:spcAft>
              <a:buClr>
                <a:schemeClr val="dk1"/>
              </a:buClr>
              <a:buSzPts val="5400"/>
              <a:buNone/>
            </a:pPr>
            <a:r>
              <a:rPr lang="en-US" sz="5400" i="1">
                <a:latin typeface="Candara"/>
                <a:ea typeface="Candara"/>
                <a:cs typeface="Candara"/>
                <a:sym typeface="Candara"/>
              </a:rPr>
              <a:t>Your Next Job: Strategies for </a:t>
            </a:r>
            <a:endParaRPr/>
          </a:p>
          <a:p>
            <a:pPr marL="0" lvl="0" indent="0" algn="ctr" rtl="0">
              <a:lnSpc>
                <a:spcPct val="90000"/>
              </a:lnSpc>
              <a:spcBef>
                <a:spcPts val="1000"/>
              </a:spcBef>
              <a:spcAft>
                <a:spcPts val="0"/>
              </a:spcAft>
              <a:buClr>
                <a:schemeClr val="dk1"/>
              </a:buClr>
              <a:buSzPts val="5400"/>
              <a:buNone/>
            </a:pPr>
            <a:r>
              <a:rPr lang="en-US" sz="5400" i="1">
                <a:latin typeface="Candara"/>
                <a:ea typeface="Candara"/>
                <a:cs typeface="Candara"/>
                <a:sym typeface="Candara"/>
              </a:rPr>
              <a:t>Re-Entering the Workforce</a:t>
            </a:r>
            <a:endParaRPr sz="5400" i="1">
              <a:latin typeface="Bad Script"/>
              <a:ea typeface="Bad Script"/>
              <a:cs typeface="Bad Script"/>
              <a:sym typeface="Bad Script"/>
            </a:endParaRPr>
          </a:p>
        </p:txBody>
      </p:sp>
      <p:sp>
        <p:nvSpPr>
          <p:cNvPr id="108" name="Google Shape;108;g306713bb712_0_21"/>
          <p:cNvSpPr txBox="1"/>
          <p:nvPr/>
        </p:nvSpPr>
        <p:spPr>
          <a:xfrm>
            <a:off x="12" y="5020765"/>
            <a:ext cx="5062800" cy="1941600"/>
          </a:xfrm>
          <a:prstGeom prst="rect">
            <a:avLst/>
          </a:prstGeom>
          <a:noFill/>
          <a:ln>
            <a:noFill/>
          </a:ln>
        </p:spPr>
        <p:txBody>
          <a:bodyPr spcFirstLastPara="1" wrap="square" lIns="91425" tIns="45700" rIns="91425" bIns="45700" anchor="t" anchorCtr="0">
            <a:normAutofit/>
          </a:bodyPr>
          <a:lstStyle/>
          <a:p>
            <a:pPr marL="0" marR="0" lvl="0" indent="0" algn="ctr" rtl="0">
              <a:lnSpc>
                <a:spcPct val="90000"/>
              </a:lnSpc>
              <a:spcBef>
                <a:spcPts val="0"/>
              </a:spcBef>
              <a:spcAft>
                <a:spcPts val="0"/>
              </a:spcAft>
              <a:buClr>
                <a:schemeClr val="dk1"/>
              </a:buClr>
              <a:buSzPts val="2400"/>
              <a:buFont typeface="Arial"/>
              <a:buNone/>
            </a:pPr>
            <a:r>
              <a:rPr lang="en-US" sz="2400" b="0" i="0" u="none" strike="noStrike" cap="none">
                <a:solidFill>
                  <a:schemeClr val="dk1"/>
                </a:solidFill>
                <a:latin typeface="Candara"/>
                <a:ea typeface="Candara"/>
                <a:cs typeface="Candara"/>
                <a:sym typeface="Candara"/>
              </a:rPr>
              <a:t>Visit </a:t>
            </a:r>
            <a:br>
              <a:rPr lang="en-US" sz="2400" b="0" i="0" u="none" strike="noStrike" cap="none">
                <a:solidFill>
                  <a:schemeClr val="dk1"/>
                </a:solidFill>
                <a:latin typeface="Candara"/>
                <a:ea typeface="Candara"/>
                <a:cs typeface="Candara"/>
                <a:sym typeface="Candara"/>
              </a:rPr>
            </a:br>
            <a:r>
              <a:rPr lang="en-US" sz="2400" b="0" i="0" u="sng" strike="noStrike" cap="none">
                <a:solidFill>
                  <a:schemeClr val="dk1"/>
                </a:solidFill>
                <a:latin typeface="Candara"/>
                <a:ea typeface="Candara"/>
                <a:cs typeface="Candara"/>
                <a:sym typeface="Candara"/>
                <a:hlinkClick r:id="rId3">
                  <a:extLst>
                    <a:ext uri="{A12FA001-AC4F-418D-AE19-62706E023703}">
                      <ahyp:hlinkClr xmlns:ahyp="http://schemas.microsoft.com/office/drawing/2018/hyperlinkcolor" val="tx"/>
                    </a:ext>
                  </a:extLst>
                </a:hlinkClick>
              </a:rPr>
              <a:t>www.taylorcareerstrategies.com</a:t>
            </a:r>
            <a:r>
              <a:rPr lang="en-US" sz="2400" b="0" i="0" u="none" strike="noStrike" cap="none">
                <a:solidFill>
                  <a:schemeClr val="dk1"/>
                </a:solidFill>
                <a:latin typeface="Candara"/>
                <a:ea typeface="Candara"/>
                <a:cs typeface="Candara"/>
                <a:sym typeface="Candara"/>
              </a:rPr>
              <a:t> </a:t>
            </a:r>
            <a:br>
              <a:rPr lang="en-US" sz="2400" b="0" i="0" u="none" strike="noStrike" cap="none">
                <a:solidFill>
                  <a:schemeClr val="dk1"/>
                </a:solidFill>
                <a:latin typeface="Candara"/>
                <a:ea typeface="Candara"/>
                <a:cs typeface="Candara"/>
                <a:sym typeface="Candara"/>
              </a:rPr>
            </a:br>
            <a:endParaRPr/>
          </a:p>
          <a:p>
            <a:pPr marL="0" marR="0" lvl="0" indent="0" algn="ctr" rtl="0">
              <a:lnSpc>
                <a:spcPct val="90000"/>
              </a:lnSpc>
              <a:spcBef>
                <a:spcPts val="1000"/>
              </a:spcBef>
              <a:spcAft>
                <a:spcPts val="0"/>
              </a:spcAft>
              <a:buClr>
                <a:schemeClr val="dk1"/>
              </a:buClr>
              <a:buSzPts val="3600"/>
              <a:buFont typeface="Arial"/>
              <a:buNone/>
            </a:pPr>
            <a:r>
              <a:rPr lang="en-US" sz="3600" b="0" i="0" u="none" strike="noStrike" cap="none">
                <a:solidFill>
                  <a:schemeClr val="dk1"/>
                </a:solidFill>
                <a:latin typeface="Candara"/>
                <a:ea typeface="Candara"/>
                <a:cs typeface="Candara"/>
                <a:sym typeface="Candara"/>
              </a:rPr>
              <a:t> </a:t>
            </a:r>
            <a:endParaRPr sz="3600" b="0" i="0" u="none" strike="noStrike" cap="none">
              <a:solidFill>
                <a:srgbClr val="D01859"/>
              </a:solidFill>
              <a:latin typeface="Candara"/>
              <a:ea typeface="Candara"/>
              <a:cs typeface="Candara"/>
              <a:sym typeface="Candara"/>
            </a:endParaRPr>
          </a:p>
        </p:txBody>
      </p:sp>
      <p:pic>
        <p:nvPicPr>
          <p:cNvPr id="109" name="Google Shape;109;g306713bb712_0_21"/>
          <p:cNvPicPr preferRelativeResize="0"/>
          <p:nvPr/>
        </p:nvPicPr>
        <p:blipFill>
          <a:blip r:embed="rId4">
            <a:alphaModFix/>
          </a:blip>
          <a:stretch>
            <a:fillRect/>
          </a:stretch>
        </p:blipFill>
        <p:spPr>
          <a:xfrm>
            <a:off x="5334000" y="0"/>
            <a:ext cx="6858000" cy="68580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dirty="0">
                <a:latin typeface="+mn-lt"/>
              </a:rPr>
              <a:t>THANK YOU FOR ATTENDING </a:t>
            </a:r>
            <a:br>
              <a:rPr lang="en-US" sz="6000" dirty="0">
                <a:latin typeface="+mn-lt"/>
              </a:rPr>
            </a:br>
            <a:r>
              <a:rPr lang="en-US" sz="6000" dirty="0">
                <a:latin typeface="+mn-lt"/>
              </a:rPr>
              <a:t>THIS SESSION</a:t>
            </a:r>
          </a:p>
        </p:txBody>
      </p:sp>
      <p:sp>
        <p:nvSpPr>
          <p:cNvPr id="3" name="Content Placeholder 2"/>
          <p:cNvSpPr>
            <a:spLocks noGrp="1"/>
          </p:cNvSpPr>
          <p:nvPr>
            <p:ph idx="1"/>
          </p:nvPr>
        </p:nvSpPr>
        <p:spPr>
          <a:xfrm>
            <a:off x="782664" y="3742841"/>
            <a:ext cx="10571136" cy="2475361"/>
          </a:xfrm>
        </p:spPr>
        <p:txBody>
          <a:bodyPr>
            <a:normAutofit/>
          </a:bodyPr>
          <a:lstStyle/>
          <a:p>
            <a:pPr algn="ctr"/>
            <a:endParaRPr lang="en-US" sz="4800" dirty="0"/>
          </a:p>
        </p:txBody>
      </p:sp>
      <p:pic>
        <p:nvPicPr>
          <p:cNvPr id="5" name="Picture 4">
            <a:extLst>
              <a:ext uri="{FF2B5EF4-FFF2-40B4-BE49-F238E27FC236}">
                <a16:creationId xmlns:a16="http://schemas.microsoft.com/office/drawing/2014/main" id="{AAA57384-01A6-4ACD-A37A-EE9F743AAE7A}"/>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3123488" y="283919"/>
            <a:ext cx="4920608" cy="3354556"/>
          </a:xfrm>
          <a:prstGeom prst="rect">
            <a:avLst/>
          </a:prstGeom>
        </p:spPr>
      </p:pic>
    </p:spTree>
    <p:extLst>
      <p:ext uri="{BB962C8B-B14F-4D97-AF65-F5344CB8AC3E}">
        <p14:creationId xmlns:p14="http://schemas.microsoft.com/office/powerpoint/2010/main" val="747000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EFDBE-B067-4E72-A429-7522FA0A353D}"/>
              </a:ext>
            </a:extLst>
          </p:cNvPr>
          <p:cNvSpPr>
            <a:spLocks noGrp="1"/>
          </p:cNvSpPr>
          <p:nvPr>
            <p:ph type="title"/>
          </p:nvPr>
        </p:nvSpPr>
        <p:spPr/>
        <p:txBody>
          <a:bodyPr/>
          <a:lstStyle/>
          <a:p>
            <a:r>
              <a:rPr lang="en-US" b="1" dirty="0"/>
              <a:t>TRANSFERABLE SKILLS</a:t>
            </a:r>
          </a:p>
        </p:txBody>
      </p:sp>
      <p:sp>
        <p:nvSpPr>
          <p:cNvPr id="3" name="Content Placeholder 2">
            <a:extLst>
              <a:ext uri="{FF2B5EF4-FFF2-40B4-BE49-F238E27FC236}">
                <a16:creationId xmlns:a16="http://schemas.microsoft.com/office/drawing/2014/main" id="{C2687BB0-5D37-4EB7-BAE0-4EF2C039FA37}"/>
              </a:ext>
            </a:extLst>
          </p:cNvPr>
          <p:cNvSpPr>
            <a:spLocks noGrp="1"/>
          </p:cNvSpPr>
          <p:nvPr>
            <p:ph idx="1"/>
          </p:nvPr>
        </p:nvSpPr>
        <p:spPr/>
        <p:txBody>
          <a:bodyPr/>
          <a:lstStyle/>
          <a:p>
            <a:pPr marL="0" indent="0">
              <a:buNone/>
            </a:pPr>
            <a:endParaRPr lang="en-US" dirty="0"/>
          </a:p>
          <a:p>
            <a:pPr algn="ctr"/>
            <a:r>
              <a:rPr lang="en-US" b="1" dirty="0"/>
              <a:t>KENTON COUNTY PUBLIC LIBRARY</a:t>
            </a:r>
          </a:p>
          <a:p>
            <a:pPr algn="ctr"/>
            <a:endParaRPr lang="en-US" b="1" dirty="0"/>
          </a:p>
          <a:p>
            <a:pPr algn="ctr"/>
            <a:r>
              <a:rPr lang="en-US" b="1" dirty="0"/>
              <a:t>DR. ANGIE TAYLOR – TAYLOR CAREER STRATEGIES</a:t>
            </a:r>
          </a:p>
          <a:p>
            <a:pPr marL="0" indent="0" algn="ctr">
              <a:buNone/>
            </a:pPr>
            <a:endParaRPr lang="en-US" b="1" dirty="0"/>
          </a:p>
          <a:p>
            <a:pPr marL="0" indent="0" algn="ctr">
              <a:buNone/>
            </a:pPr>
            <a:r>
              <a:rPr lang="en-US" b="1" dirty="0"/>
              <a:t>October 2, 2024</a:t>
            </a:r>
          </a:p>
        </p:txBody>
      </p:sp>
      <p:pic>
        <p:nvPicPr>
          <p:cNvPr id="5" name="Picture 4">
            <a:extLst>
              <a:ext uri="{FF2B5EF4-FFF2-40B4-BE49-F238E27FC236}">
                <a16:creationId xmlns:a16="http://schemas.microsoft.com/office/drawing/2014/main" id="{0A8F6B7A-A612-4DC5-A516-301F8C3FF0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709557"/>
            <a:ext cx="12192000" cy="1161143"/>
          </a:xfrm>
          <a:prstGeom prst="rect">
            <a:avLst/>
          </a:prstGeom>
        </p:spPr>
      </p:pic>
    </p:spTree>
    <p:extLst>
      <p:ext uri="{BB962C8B-B14F-4D97-AF65-F5344CB8AC3E}">
        <p14:creationId xmlns:p14="http://schemas.microsoft.com/office/powerpoint/2010/main" val="34600982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dirty="0">
                <a:latin typeface="+mn-lt"/>
              </a:rPr>
              <a:t>Taylor Career Strategies, LLC</a:t>
            </a:r>
          </a:p>
        </p:txBody>
      </p:sp>
      <p:sp>
        <p:nvSpPr>
          <p:cNvPr id="3" name="Content Placeholder 2"/>
          <p:cNvSpPr>
            <a:spLocks noGrp="1"/>
          </p:cNvSpPr>
          <p:nvPr>
            <p:ph idx="1"/>
          </p:nvPr>
        </p:nvSpPr>
        <p:spPr/>
        <p:txBody>
          <a:bodyPr>
            <a:normAutofit fontScale="85000" lnSpcReduction="10000"/>
          </a:bodyPr>
          <a:lstStyle/>
          <a:p>
            <a:pPr marL="0" indent="0" algn="ctr">
              <a:buNone/>
            </a:pPr>
            <a:r>
              <a:rPr lang="en-US" sz="4800" dirty="0"/>
              <a:t>Angie Taylor, Ed.D.</a:t>
            </a:r>
          </a:p>
          <a:p>
            <a:pPr marL="0" indent="0" algn="ctr">
              <a:buNone/>
            </a:pPr>
            <a:r>
              <a:rPr lang="en-US" sz="4800" dirty="0"/>
              <a:t>(859) 393-0333</a:t>
            </a:r>
          </a:p>
          <a:p>
            <a:pPr marL="0" indent="0" algn="ctr">
              <a:buNone/>
            </a:pPr>
            <a:r>
              <a:rPr lang="en-US" dirty="0"/>
              <a:t>PO BOX 17652 – FT. MITCHELL, KY  41017</a:t>
            </a:r>
          </a:p>
          <a:p>
            <a:pPr marL="0" indent="0" algn="ctr">
              <a:buNone/>
            </a:pPr>
            <a:r>
              <a:rPr lang="en-US" sz="4800" dirty="0">
                <a:hlinkClick r:id="rId2"/>
              </a:rPr>
              <a:t>www.taylorcareerstrategies.com</a:t>
            </a:r>
            <a:endParaRPr lang="en-US" sz="4800" dirty="0"/>
          </a:p>
          <a:p>
            <a:pPr marL="0" indent="0" algn="ctr">
              <a:buNone/>
            </a:pPr>
            <a:r>
              <a:rPr lang="en-US" sz="4200" dirty="0"/>
              <a:t>angie@taylorcareerstrategies.com</a:t>
            </a:r>
          </a:p>
        </p:txBody>
      </p:sp>
    </p:spTree>
    <p:extLst>
      <p:ext uri="{BB962C8B-B14F-4D97-AF65-F5344CB8AC3E}">
        <p14:creationId xmlns:p14="http://schemas.microsoft.com/office/powerpoint/2010/main" val="1774764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EFDBE-B067-4E72-A429-7522FA0A353D}"/>
              </a:ext>
            </a:extLst>
          </p:cNvPr>
          <p:cNvSpPr>
            <a:spLocks noGrp="1"/>
          </p:cNvSpPr>
          <p:nvPr>
            <p:ph type="title"/>
          </p:nvPr>
        </p:nvSpPr>
        <p:spPr/>
        <p:txBody>
          <a:bodyPr/>
          <a:lstStyle/>
          <a:p>
            <a:r>
              <a:rPr lang="en-US" b="1" dirty="0"/>
              <a:t>TRANSFERABLE SKILLS</a:t>
            </a:r>
          </a:p>
        </p:txBody>
      </p:sp>
      <p:sp>
        <p:nvSpPr>
          <p:cNvPr id="3" name="Content Placeholder 2">
            <a:extLst>
              <a:ext uri="{FF2B5EF4-FFF2-40B4-BE49-F238E27FC236}">
                <a16:creationId xmlns:a16="http://schemas.microsoft.com/office/drawing/2014/main" id="{C2687BB0-5D37-4EB7-BAE0-4EF2C039FA37}"/>
              </a:ext>
            </a:extLst>
          </p:cNvPr>
          <p:cNvSpPr>
            <a:spLocks noGrp="1"/>
          </p:cNvSpPr>
          <p:nvPr>
            <p:ph idx="1"/>
          </p:nvPr>
        </p:nvSpPr>
        <p:spPr/>
        <p:txBody>
          <a:bodyPr/>
          <a:lstStyle/>
          <a:p>
            <a:pPr marL="0" indent="0">
              <a:buNone/>
            </a:pPr>
            <a:endParaRPr lang="en-US" dirty="0"/>
          </a:p>
          <a:p>
            <a:pPr algn="ctr"/>
            <a:r>
              <a:rPr lang="en-US" b="1" dirty="0"/>
              <a:t>KENTON COUNTY PUBLIC LIBRARY</a:t>
            </a:r>
          </a:p>
          <a:p>
            <a:pPr algn="ctr"/>
            <a:endParaRPr lang="en-US" b="1" dirty="0"/>
          </a:p>
          <a:p>
            <a:pPr algn="ctr"/>
            <a:r>
              <a:rPr lang="en-US" b="1" dirty="0"/>
              <a:t>TRANSFERABLE SKILLS – WHAT SKILLS DO YOU BRING TO THE TABLE?</a:t>
            </a:r>
          </a:p>
          <a:p>
            <a:pPr algn="ctr"/>
            <a:endParaRPr lang="en-US" b="1" dirty="0"/>
          </a:p>
        </p:txBody>
      </p:sp>
      <p:pic>
        <p:nvPicPr>
          <p:cNvPr id="5" name="Picture 4">
            <a:extLst>
              <a:ext uri="{FF2B5EF4-FFF2-40B4-BE49-F238E27FC236}">
                <a16:creationId xmlns:a16="http://schemas.microsoft.com/office/drawing/2014/main" id="{0A8F6B7A-A612-4DC5-A516-301F8C3FF0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709557"/>
            <a:ext cx="12192000" cy="1161143"/>
          </a:xfrm>
          <a:prstGeom prst="rect">
            <a:avLst/>
          </a:prstGeom>
        </p:spPr>
      </p:pic>
    </p:spTree>
    <p:extLst>
      <p:ext uri="{BB962C8B-B14F-4D97-AF65-F5344CB8AC3E}">
        <p14:creationId xmlns:p14="http://schemas.microsoft.com/office/powerpoint/2010/main" val="1430511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EFDBE-B067-4E72-A429-7522FA0A353D}"/>
              </a:ext>
            </a:extLst>
          </p:cNvPr>
          <p:cNvSpPr>
            <a:spLocks noGrp="1"/>
          </p:cNvSpPr>
          <p:nvPr>
            <p:ph type="title"/>
          </p:nvPr>
        </p:nvSpPr>
        <p:spPr/>
        <p:txBody>
          <a:bodyPr/>
          <a:lstStyle/>
          <a:p>
            <a:r>
              <a:rPr lang="en-US" b="1" dirty="0"/>
              <a:t>TRANSFERABLE SKILLS</a:t>
            </a:r>
          </a:p>
        </p:txBody>
      </p:sp>
      <p:sp>
        <p:nvSpPr>
          <p:cNvPr id="3" name="Content Placeholder 2">
            <a:extLst>
              <a:ext uri="{FF2B5EF4-FFF2-40B4-BE49-F238E27FC236}">
                <a16:creationId xmlns:a16="http://schemas.microsoft.com/office/drawing/2014/main" id="{C2687BB0-5D37-4EB7-BAE0-4EF2C039FA37}"/>
              </a:ext>
            </a:extLst>
          </p:cNvPr>
          <p:cNvSpPr>
            <a:spLocks noGrp="1"/>
          </p:cNvSpPr>
          <p:nvPr>
            <p:ph idx="1"/>
          </p:nvPr>
        </p:nvSpPr>
        <p:spPr/>
        <p:txBody>
          <a:bodyPr>
            <a:normAutofit/>
          </a:bodyPr>
          <a:lstStyle/>
          <a:p>
            <a:pPr marL="0" indent="0" algn="ctr">
              <a:buNone/>
            </a:pPr>
            <a:r>
              <a:rPr lang="en-US" sz="2400" b="1" dirty="0"/>
              <a:t>What employers want most:</a:t>
            </a:r>
          </a:p>
          <a:p>
            <a:pPr marL="0" indent="0" algn="ctr">
              <a:buNone/>
            </a:pPr>
            <a:endParaRPr lang="en-US" sz="2400" b="1" dirty="0"/>
          </a:p>
          <a:p>
            <a:pPr marL="0" indent="0" algn="ctr">
              <a:buNone/>
            </a:pPr>
            <a:r>
              <a:rPr lang="en-US" sz="2400" b="1" dirty="0"/>
              <a:t>Applicants who understand their core skills</a:t>
            </a:r>
          </a:p>
          <a:p>
            <a:pPr marL="0" indent="0" algn="ctr">
              <a:buNone/>
            </a:pPr>
            <a:endParaRPr lang="en-US" sz="2400" b="1" dirty="0"/>
          </a:p>
          <a:p>
            <a:pPr marL="0" indent="0" algn="ctr">
              <a:buNone/>
            </a:pPr>
            <a:r>
              <a:rPr lang="en-US" sz="2400" b="1" dirty="0"/>
              <a:t>Or</a:t>
            </a:r>
          </a:p>
          <a:p>
            <a:pPr marL="0" indent="0" algn="ctr">
              <a:buNone/>
            </a:pPr>
            <a:endParaRPr lang="en-US" sz="2400" b="1" dirty="0"/>
          </a:p>
          <a:p>
            <a:pPr marL="0" indent="0" algn="ctr">
              <a:buNone/>
            </a:pPr>
            <a:r>
              <a:rPr lang="en-US" sz="2400" b="1" dirty="0"/>
              <a:t>How they earn their money!</a:t>
            </a:r>
          </a:p>
        </p:txBody>
      </p:sp>
      <p:pic>
        <p:nvPicPr>
          <p:cNvPr id="5" name="Picture 4">
            <a:extLst>
              <a:ext uri="{FF2B5EF4-FFF2-40B4-BE49-F238E27FC236}">
                <a16:creationId xmlns:a16="http://schemas.microsoft.com/office/drawing/2014/main" id="{0A8F6B7A-A612-4DC5-A516-301F8C3FF0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709557"/>
            <a:ext cx="12192000" cy="1161143"/>
          </a:xfrm>
          <a:prstGeom prst="rect">
            <a:avLst/>
          </a:prstGeom>
        </p:spPr>
      </p:pic>
    </p:spTree>
    <p:extLst>
      <p:ext uri="{BB962C8B-B14F-4D97-AF65-F5344CB8AC3E}">
        <p14:creationId xmlns:p14="http://schemas.microsoft.com/office/powerpoint/2010/main" val="1181381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EFDBE-B067-4E72-A429-7522FA0A353D}"/>
              </a:ext>
            </a:extLst>
          </p:cNvPr>
          <p:cNvSpPr>
            <a:spLocks noGrp="1"/>
          </p:cNvSpPr>
          <p:nvPr>
            <p:ph type="title"/>
          </p:nvPr>
        </p:nvSpPr>
        <p:spPr/>
        <p:txBody>
          <a:bodyPr/>
          <a:lstStyle/>
          <a:p>
            <a:r>
              <a:rPr lang="en-US" b="1" dirty="0"/>
              <a:t>TRANSFERABLE SKILLS</a:t>
            </a:r>
          </a:p>
        </p:txBody>
      </p:sp>
      <p:sp>
        <p:nvSpPr>
          <p:cNvPr id="3" name="Content Placeholder 2">
            <a:extLst>
              <a:ext uri="{FF2B5EF4-FFF2-40B4-BE49-F238E27FC236}">
                <a16:creationId xmlns:a16="http://schemas.microsoft.com/office/drawing/2014/main" id="{C2687BB0-5D37-4EB7-BAE0-4EF2C039FA37}"/>
              </a:ext>
            </a:extLst>
          </p:cNvPr>
          <p:cNvSpPr>
            <a:spLocks noGrp="1"/>
          </p:cNvSpPr>
          <p:nvPr>
            <p:ph idx="1"/>
          </p:nvPr>
        </p:nvSpPr>
        <p:spPr/>
        <p:txBody>
          <a:bodyPr/>
          <a:lstStyle/>
          <a:p>
            <a:pPr marL="0" indent="0" algn="ctr">
              <a:buNone/>
            </a:pPr>
            <a:r>
              <a:rPr lang="en-US" sz="3600" b="1" dirty="0"/>
              <a:t>Transferable Skills</a:t>
            </a:r>
          </a:p>
          <a:p>
            <a:pPr marL="0" indent="0" algn="ctr">
              <a:buNone/>
            </a:pPr>
            <a:endParaRPr lang="en-US" sz="3600" b="1" dirty="0"/>
          </a:p>
          <a:p>
            <a:pPr marL="0" indent="0" algn="ctr">
              <a:buNone/>
            </a:pPr>
            <a:r>
              <a:rPr lang="en-US" sz="3600" b="1" dirty="0"/>
              <a:t>Please remember transferable skills are your core skills</a:t>
            </a:r>
          </a:p>
          <a:p>
            <a:pPr marL="0" indent="0">
              <a:buNone/>
            </a:pPr>
            <a:endParaRPr lang="en-US" dirty="0"/>
          </a:p>
        </p:txBody>
      </p:sp>
      <p:pic>
        <p:nvPicPr>
          <p:cNvPr id="5" name="Picture 4">
            <a:extLst>
              <a:ext uri="{FF2B5EF4-FFF2-40B4-BE49-F238E27FC236}">
                <a16:creationId xmlns:a16="http://schemas.microsoft.com/office/drawing/2014/main" id="{0A8F6B7A-A612-4DC5-A516-301F8C3FF0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709557"/>
            <a:ext cx="12192000" cy="1161143"/>
          </a:xfrm>
          <a:prstGeom prst="rect">
            <a:avLst/>
          </a:prstGeom>
        </p:spPr>
      </p:pic>
    </p:spTree>
    <p:extLst>
      <p:ext uri="{BB962C8B-B14F-4D97-AF65-F5344CB8AC3E}">
        <p14:creationId xmlns:p14="http://schemas.microsoft.com/office/powerpoint/2010/main" val="249822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99C2E-07D0-497C-A3A0-0A155531C230}"/>
              </a:ext>
            </a:extLst>
          </p:cNvPr>
          <p:cNvSpPr>
            <a:spLocks noGrp="1"/>
          </p:cNvSpPr>
          <p:nvPr>
            <p:ph type="title"/>
          </p:nvPr>
        </p:nvSpPr>
        <p:spPr/>
        <p:txBody>
          <a:bodyPr/>
          <a:lstStyle/>
          <a:p>
            <a:r>
              <a:rPr lang="en-US" b="1" dirty="0"/>
              <a:t>TRANSFERABLE SKILLS</a:t>
            </a:r>
          </a:p>
        </p:txBody>
      </p:sp>
      <p:sp>
        <p:nvSpPr>
          <p:cNvPr id="3" name="Content Placeholder 2">
            <a:extLst>
              <a:ext uri="{FF2B5EF4-FFF2-40B4-BE49-F238E27FC236}">
                <a16:creationId xmlns:a16="http://schemas.microsoft.com/office/drawing/2014/main" id="{66D55EC2-FD06-4CAC-B7BD-5BBE3FC06539}"/>
              </a:ext>
            </a:extLst>
          </p:cNvPr>
          <p:cNvSpPr>
            <a:spLocks noGrp="1"/>
          </p:cNvSpPr>
          <p:nvPr>
            <p:ph idx="1"/>
          </p:nvPr>
        </p:nvSpPr>
        <p:spPr/>
        <p:txBody>
          <a:bodyPr/>
          <a:lstStyle/>
          <a:p>
            <a:pPr algn="ctr"/>
            <a:r>
              <a:rPr lang="en-US" b="1" dirty="0"/>
              <a:t>What are transferable skills?</a:t>
            </a:r>
          </a:p>
          <a:p>
            <a:pPr algn="ctr"/>
            <a:endParaRPr lang="en-US" b="1" dirty="0"/>
          </a:p>
          <a:p>
            <a:pPr algn="ctr"/>
            <a:r>
              <a:rPr lang="en-US" b="1" dirty="0"/>
              <a:t>What makes transferable skills complicated?</a:t>
            </a:r>
          </a:p>
          <a:p>
            <a:pPr marL="0" indent="0" algn="ctr">
              <a:buNone/>
            </a:pPr>
            <a:endParaRPr lang="en-US" b="1" dirty="0"/>
          </a:p>
          <a:p>
            <a:pPr algn="ctr"/>
            <a:r>
              <a:rPr lang="en-US" b="1" dirty="0"/>
              <a:t>How do we make transferable skills more meaningful?</a:t>
            </a:r>
          </a:p>
          <a:p>
            <a:pPr algn="ctr"/>
            <a:endParaRPr lang="en-US" b="1" dirty="0"/>
          </a:p>
          <a:p>
            <a:pPr algn="ctr"/>
            <a:r>
              <a:rPr lang="en-US" b="1" dirty="0"/>
              <a:t>Let’s focus on keeping it simple.</a:t>
            </a:r>
          </a:p>
          <a:p>
            <a:endParaRPr lang="en-US" dirty="0"/>
          </a:p>
        </p:txBody>
      </p:sp>
      <p:pic>
        <p:nvPicPr>
          <p:cNvPr id="5" name="Picture 4">
            <a:extLst>
              <a:ext uri="{FF2B5EF4-FFF2-40B4-BE49-F238E27FC236}">
                <a16:creationId xmlns:a16="http://schemas.microsoft.com/office/drawing/2014/main" id="{164844B4-AFF3-4BBA-AD2D-9DECBE7ED7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709557"/>
            <a:ext cx="12192000" cy="1161143"/>
          </a:xfrm>
          <a:prstGeom prst="rect">
            <a:avLst/>
          </a:prstGeom>
        </p:spPr>
      </p:pic>
    </p:spTree>
    <p:extLst>
      <p:ext uri="{BB962C8B-B14F-4D97-AF65-F5344CB8AC3E}">
        <p14:creationId xmlns:p14="http://schemas.microsoft.com/office/powerpoint/2010/main" val="1815826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99C2E-07D0-497C-A3A0-0A155531C230}"/>
              </a:ext>
            </a:extLst>
          </p:cNvPr>
          <p:cNvSpPr>
            <a:spLocks noGrp="1"/>
          </p:cNvSpPr>
          <p:nvPr>
            <p:ph type="title"/>
          </p:nvPr>
        </p:nvSpPr>
        <p:spPr/>
        <p:txBody>
          <a:bodyPr/>
          <a:lstStyle/>
          <a:p>
            <a:r>
              <a:rPr lang="en-US" b="1" dirty="0"/>
              <a:t>TRANSFERABLE SKILLS</a:t>
            </a:r>
          </a:p>
        </p:txBody>
      </p:sp>
      <p:sp>
        <p:nvSpPr>
          <p:cNvPr id="3" name="Content Placeholder 2">
            <a:extLst>
              <a:ext uri="{FF2B5EF4-FFF2-40B4-BE49-F238E27FC236}">
                <a16:creationId xmlns:a16="http://schemas.microsoft.com/office/drawing/2014/main" id="{66D55EC2-FD06-4CAC-B7BD-5BBE3FC06539}"/>
              </a:ext>
            </a:extLst>
          </p:cNvPr>
          <p:cNvSpPr>
            <a:spLocks noGrp="1"/>
          </p:cNvSpPr>
          <p:nvPr>
            <p:ph idx="1"/>
          </p:nvPr>
        </p:nvSpPr>
        <p:spPr/>
        <p:txBody>
          <a:bodyPr>
            <a:normAutofit fontScale="92500" lnSpcReduction="20000"/>
          </a:bodyPr>
          <a:lstStyle/>
          <a:p>
            <a:r>
              <a:rPr lang="en-US" dirty="0"/>
              <a:t>This is important to remember:</a:t>
            </a:r>
          </a:p>
          <a:p>
            <a:endParaRPr lang="en-US" dirty="0"/>
          </a:p>
          <a:p>
            <a:pPr marL="0" indent="0" algn="ctr">
              <a:buNone/>
            </a:pPr>
            <a:r>
              <a:rPr lang="en-US" sz="5400" dirty="0"/>
              <a:t>ANY SKILL IS TRANSFERABLE IF THE EMPLOYER NEEDS IT AND YOU CAN PROVE THAT YOU HAVE IT!</a:t>
            </a:r>
          </a:p>
        </p:txBody>
      </p:sp>
      <p:pic>
        <p:nvPicPr>
          <p:cNvPr id="5" name="Picture 4">
            <a:extLst>
              <a:ext uri="{FF2B5EF4-FFF2-40B4-BE49-F238E27FC236}">
                <a16:creationId xmlns:a16="http://schemas.microsoft.com/office/drawing/2014/main" id="{164844B4-AFF3-4BBA-AD2D-9DECBE7ED7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709557"/>
            <a:ext cx="12192000" cy="1161143"/>
          </a:xfrm>
          <a:prstGeom prst="rect">
            <a:avLst/>
          </a:prstGeom>
        </p:spPr>
      </p:pic>
    </p:spTree>
    <p:extLst>
      <p:ext uri="{BB962C8B-B14F-4D97-AF65-F5344CB8AC3E}">
        <p14:creationId xmlns:p14="http://schemas.microsoft.com/office/powerpoint/2010/main" val="1436391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797F7-53FA-4197-8144-9D4B48C9A8DA}"/>
              </a:ext>
            </a:extLst>
          </p:cNvPr>
          <p:cNvSpPr>
            <a:spLocks noGrp="1"/>
          </p:cNvSpPr>
          <p:nvPr>
            <p:ph type="title"/>
          </p:nvPr>
        </p:nvSpPr>
        <p:spPr/>
        <p:txBody>
          <a:bodyPr/>
          <a:lstStyle/>
          <a:p>
            <a:r>
              <a:rPr lang="en-US" b="1" dirty="0"/>
              <a:t>TRANSFERABLE SKILLS</a:t>
            </a:r>
          </a:p>
        </p:txBody>
      </p:sp>
      <p:sp>
        <p:nvSpPr>
          <p:cNvPr id="3" name="Content Placeholder 2">
            <a:extLst>
              <a:ext uri="{FF2B5EF4-FFF2-40B4-BE49-F238E27FC236}">
                <a16:creationId xmlns:a16="http://schemas.microsoft.com/office/drawing/2014/main" id="{746730CF-F520-48B1-8894-8C8AA5649949}"/>
              </a:ext>
            </a:extLst>
          </p:cNvPr>
          <p:cNvSpPr>
            <a:spLocks noGrp="1"/>
          </p:cNvSpPr>
          <p:nvPr>
            <p:ph idx="1"/>
          </p:nvPr>
        </p:nvSpPr>
        <p:spPr/>
        <p:txBody>
          <a:bodyPr>
            <a:normAutofit fontScale="85000" lnSpcReduction="20000"/>
          </a:bodyPr>
          <a:lstStyle/>
          <a:p>
            <a:r>
              <a:rPr lang="en-US" dirty="0"/>
              <a:t>There are two types of transferable skills:</a:t>
            </a:r>
          </a:p>
          <a:p>
            <a:endParaRPr lang="en-US" dirty="0"/>
          </a:p>
          <a:p>
            <a:pPr marL="457200" lvl="1" indent="0">
              <a:buNone/>
            </a:pPr>
            <a:r>
              <a:rPr lang="en-US" sz="2800" dirty="0"/>
              <a:t>1.  Essential Skills – sometimes called soft skills – this 	includes self-management capabilities and 	interpersonal relationship skills you gain while 	working with others.</a:t>
            </a:r>
          </a:p>
          <a:p>
            <a:pPr marL="457200" lvl="1" indent="0">
              <a:buNone/>
            </a:pPr>
            <a:endParaRPr lang="en-US" sz="2800" dirty="0"/>
          </a:p>
          <a:p>
            <a:pPr marL="457200" lvl="1" indent="0">
              <a:buNone/>
            </a:pPr>
            <a:r>
              <a:rPr lang="en-US" sz="2800" dirty="0"/>
              <a:t>2.  Technical Skills – skills gained from the actual 	performance of a 	job and gained through work 	experience at a specific job.</a:t>
            </a:r>
            <a:endParaRPr lang="en-US" dirty="0"/>
          </a:p>
        </p:txBody>
      </p:sp>
      <p:pic>
        <p:nvPicPr>
          <p:cNvPr id="5" name="Picture 4">
            <a:extLst>
              <a:ext uri="{FF2B5EF4-FFF2-40B4-BE49-F238E27FC236}">
                <a16:creationId xmlns:a16="http://schemas.microsoft.com/office/drawing/2014/main" id="{AFFCFEBF-00D4-43C6-9818-75BF3DC004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709557"/>
            <a:ext cx="12192000" cy="1161143"/>
          </a:xfrm>
          <a:prstGeom prst="rect">
            <a:avLst/>
          </a:prstGeom>
        </p:spPr>
      </p:pic>
    </p:spTree>
    <p:extLst>
      <p:ext uri="{BB962C8B-B14F-4D97-AF65-F5344CB8AC3E}">
        <p14:creationId xmlns:p14="http://schemas.microsoft.com/office/powerpoint/2010/main" val="2212215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9B29-7ED6-4207-9BD8-844B08C6A0A1}"/>
              </a:ext>
            </a:extLst>
          </p:cNvPr>
          <p:cNvSpPr>
            <a:spLocks noGrp="1"/>
          </p:cNvSpPr>
          <p:nvPr>
            <p:ph type="title"/>
          </p:nvPr>
        </p:nvSpPr>
        <p:spPr/>
        <p:txBody>
          <a:bodyPr/>
          <a:lstStyle/>
          <a:p>
            <a:r>
              <a:rPr lang="en-US" b="1" dirty="0"/>
              <a:t>TRANSFERABLE SKILLS</a:t>
            </a:r>
          </a:p>
        </p:txBody>
      </p:sp>
      <p:sp>
        <p:nvSpPr>
          <p:cNvPr id="3" name="Content Placeholder 2">
            <a:extLst>
              <a:ext uri="{FF2B5EF4-FFF2-40B4-BE49-F238E27FC236}">
                <a16:creationId xmlns:a16="http://schemas.microsoft.com/office/drawing/2014/main" id="{68ED54F5-C3BC-4AF0-9D5A-33FC51ABA266}"/>
              </a:ext>
            </a:extLst>
          </p:cNvPr>
          <p:cNvSpPr>
            <a:spLocks noGrp="1"/>
          </p:cNvSpPr>
          <p:nvPr>
            <p:ph idx="1"/>
          </p:nvPr>
        </p:nvSpPr>
        <p:spPr/>
        <p:txBody>
          <a:bodyPr/>
          <a:lstStyle/>
          <a:p>
            <a:pPr algn="ctr"/>
            <a:r>
              <a:rPr lang="en-US" b="1" dirty="0"/>
              <a:t>TECHNICAL SKILLS</a:t>
            </a:r>
          </a:p>
          <a:p>
            <a:r>
              <a:rPr lang="en-US" dirty="0"/>
              <a:t>Here are some technical skills that are transferable:</a:t>
            </a:r>
          </a:p>
          <a:p>
            <a:endParaRPr lang="en-US" dirty="0"/>
          </a:p>
          <a:p>
            <a:r>
              <a:rPr lang="en-US" dirty="0"/>
              <a:t>project management, technical writing, data analysis, Software proficiency, operations management, sales, business analytics, CRM. Marketing, quality control, accounting, manufacturing, nursing, IT.</a:t>
            </a:r>
          </a:p>
          <a:p>
            <a:endParaRPr lang="en-US" dirty="0"/>
          </a:p>
          <a:p>
            <a:r>
              <a:rPr lang="en-US" dirty="0"/>
              <a:t>And a myriad of other skills that are technical in nature</a:t>
            </a:r>
          </a:p>
          <a:p>
            <a:pPr marL="0" indent="0">
              <a:buNone/>
            </a:pPr>
            <a:endParaRPr lang="en-US" dirty="0"/>
          </a:p>
          <a:p>
            <a:endParaRPr lang="en-US" dirty="0"/>
          </a:p>
          <a:p>
            <a:endParaRPr lang="en-US" dirty="0"/>
          </a:p>
        </p:txBody>
      </p:sp>
      <p:pic>
        <p:nvPicPr>
          <p:cNvPr id="5" name="Picture 4">
            <a:extLst>
              <a:ext uri="{FF2B5EF4-FFF2-40B4-BE49-F238E27FC236}">
                <a16:creationId xmlns:a16="http://schemas.microsoft.com/office/drawing/2014/main" id="{9D7D3FA5-5DC6-4FF5-8D15-6F5143E980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709557"/>
            <a:ext cx="12192000" cy="1161143"/>
          </a:xfrm>
          <a:prstGeom prst="rect">
            <a:avLst/>
          </a:prstGeom>
        </p:spPr>
      </p:pic>
    </p:spTree>
    <p:extLst>
      <p:ext uri="{BB962C8B-B14F-4D97-AF65-F5344CB8AC3E}">
        <p14:creationId xmlns:p14="http://schemas.microsoft.com/office/powerpoint/2010/main" val="1934633297"/>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9779</TotalTime>
  <Words>747</Words>
  <Application>Microsoft Office PowerPoint</Application>
  <PresentationFormat>Widescreen</PresentationFormat>
  <Paragraphs>109</Paragraphs>
  <Slides>20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Bad Script</vt:lpstr>
      <vt:lpstr>Calibri</vt:lpstr>
      <vt:lpstr>Candara</vt:lpstr>
      <vt:lpstr>Century Gothic</vt:lpstr>
      <vt:lpstr>Wingdings 3</vt:lpstr>
      <vt:lpstr>Slice</vt:lpstr>
      <vt:lpstr>TRANSFERABLE SKILLS </vt:lpstr>
      <vt:lpstr>TRANSFERABLE SKILLS</vt:lpstr>
      <vt:lpstr>TRANSFERABLE SKILLS</vt:lpstr>
      <vt:lpstr>TRANSFERABLE SKILLS</vt:lpstr>
      <vt:lpstr>TRANSFERABLE SKILLS</vt:lpstr>
      <vt:lpstr>TRANSFERABLE SKILLS</vt:lpstr>
      <vt:lpstr>TRANSFERABLE SKILLS</vt:lpstr>
      <vt:lpstr>TRANSFERABLE SKILLS</vt:lpstr>
      <vt:lpstr>TRANSFERABLE SKILLS</vt:lpstr>
      <vt:lpstr>TRANSFERABLE SKILLS</vt:lpstr>
      <vt:lpstr>TRANSFERABLE SKILLS</vt:lpstr>
      <vt:lpstr>TRANSFERABLE SKILLS</vt:lpstr>
      <vt:lpstr>TRANSFERABLE SKILLS</vt:lpstr>
      <vt:lpstr>TRANSFERABLE SKILLS</vt:lpstr>
      <vt:lpstr>TRANSFERABLE SKILLS</vt:lpstr>
      <vt:lpstr>TRANSFERABLE SKILLS</vt:lpstr>
      <vt:lpstr>PowerPoint Presentation</vt:lpstr>
      <vt:lpstr>PowerPoint Presentation</vt:lpstr>
      <vt:lpstr>THANK YOU FOR ATTENDING  THIS SESSION</vt:lpstr>
      <vt:lpstr>Taylor Career Strategies, LLC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TRANSFERABLE SKILLS</dc:title>
  <dc:creator>Sharon Craig</dc:creator>
  <cp:lastModifiedBy>Angie Taylor</cp:lastModifiedBy>
  <cp:revision>75</cp:revision>
  <dcterms:created xsi:type="dcterms:W3CDTF">2018-10-20T02:42:10Z</dcterms:created>
  <dcterms:modified xsi:type="dcterms:W3CDTF">2024-10-01T10:45:31Z</dcterms:modified>
</cp:coreProperties>
</file>