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4B87C-223E-45D2-9325-48282FB3511C}" v="2" dt="2025-02-12T12:09:03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8" autoAdjust="0"/>
    <p:restoredTop sz="94660"/>
  </p:normalViewPr>
  <p:slideViewPr>
    <p:cSldViewPr snapToGrid="0">
      <p:cViewPr>
        <p:scale>
          <a:sx n="90" d="100"/>
          <a:sy n="90" d="100"/>
        </p:scale>
        <p:origin x="2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2T01:27:43.774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2T01:28:03.369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2T01:28:13.321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3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70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9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80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6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7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0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6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6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4DF76-D5D9-4D1A-980B-C78BFEC4CA6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7288B8-46CC-45FF-872E-38F046FA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entonlibrary.bibliocommons.com/events/672cc87a083abe2f00c9a5b7" TargetMode="External"/><Relationship Id="rId2" Type="http://schemas.openxmlformats.org/officeDocument/2006/relationships/hyperlink" Target="https://kentonlibrary.bibliocommons.com/events/67057666fe866657168980f6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kentonlibrary.org/careerandjobservices/job-search-tool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5153" y="1180806"/>
            <a:ext cx="4230674" cy="3799942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800" b="1" i="1" dirty="0"/>
              <a:t>The Power of the 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2600" y="3423024"/>
            <a:ext cx="5821420" cy="1428883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NKY Accountability Group </a:t>
            </a:r>
          </a:p>
          <a:p>
            <a:pPr algn="l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</a:rPr>
              <a:t>February 12, 2025</a:t>
            </a:r>
          </a:p>
          <a:p>
            <a:pPr algn="l">
              <a:lnSpc>
                <a:spcPct val="90000"/>
              </a:lnSpc>
            </a:pPr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31B70686-C413-6EBB-7209-A27331B0D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346" y="8598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FE0270-A9B1-59B2-2BAB-BE6FC32881EE}"/>
              </a:ext>
            </a:extLst>
          </p:cNvPr>
          <p:cNvSpPr txBox="1"/>
          <p:nvPr/>
        </p:nvSpPr>
        <p:spPr>
          <a:xfrm>
            <a:off x="5140797" y="5262433"/>
            <a:ext cx="4699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Mark Stall, Esq.</a:t>
            </a:r>
          </a:p>
          <a:p>
            <a:r>
              <a:rPr lang="en-US" sz="2400" i="1" dirty="0"/>
              <a:t>Stall Legal</a:t>
            </a:r>
          </a:p>
          <a:p>
            <a:r>
              <a:rPr lang="en-US" sz="2400" dirty="0"/>
              <a:t>Mstall@Stall-Legal.com</a:t>
            </a:r>
          </a:p>
        </p:txBody>
      </p:sp>
      <p:pic>
        <p:nvPicPr>
          <p:cNvPr id="1028" name="Picture 4" descr="Mark Stall">
            <a:extLst>
              <a:ext uri="{FF2B5EF4-FFF2-40B4-BE49-F238E27FC236}">
                <a16:creationId xmlns:a16="http://schemas.microsoft.com/office/drawing/2014/main" id="{3BA3850A-B675-F908-2734-46EE8BF75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422" y="3176739"/>
            <a:ext cx="28575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8919-3441-7081-AAD9-A0DA31DAD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906"/>
          </a:xfrm>
        </p:spPr>
        <p:txBody>
          <a:bodyPr/>
          <a:lstStyle/>
          <a:p>
            <a:r>
              <a:rPr lang="en-US" dirty="0"/>
              <a:t>Practical Tips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3D5E7-5044-2927-5AA9-F497C5942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0581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Write the Questions in Your Portfolio, </a:t>
            </a:r>
            <a:r>
              <a:rPr lang="en-US" b="1" i="1" dirty="0"/>
              <a:t>(U</a:t>
            </a:r>
            <a:r>
              <a:rPr lang="en-US" b="1" dirty="0"/>
              <a:t>se </a:t>
            </a:r>
            <a:r>
              <a:rPr lang="en-US" b="1" i="1" dirty="0"/>
              <a:t>Your Portfolio a Bit Like Linus’s Blanket)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Keep Both Your Answers and Your Questions Short and Tight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Rely on Reputable Information Sources for Your Research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Feel Free to “Re-use Questions” with Different Interviewers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If Possible, Utilize Info From the Interview as the Basis for a Question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As Appropriate, Work Your Research into the Question. For example, </a:t>
            </a:r>
            <a:r>
              <a:rPr lang="en-US" b="1" i="1" dirty="0"/>
              <a:t>“A recent WSJ article </a:t>
            </a:r>
            <a:r>
              <a:rPr lang="en-US" b="1" i="1" dirty="0" err="1"/>
              <a:t>mentioned_________,What</a:t>
            </a:r>
            <a:r>
              <a:rPr lang="en-US" b="1" i="1" dirty="0"/>
              <a:t> is your Perspective on ________?”</a:t>
            </a:r>
            <a:r>
              <a:rPr lang="en-US" b="1" dirty="0"/>
              <a:t>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Preparation and Practice Makes a Positive Difference 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Keep Smiling !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3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7" name="Picture 6" descr="Yellow question mark">
            <a:extLst>
              <a:ext uri="{FF2B5EF4-FFF2-40B4-BE49-F238E27FC236}">
                <a16:creationId xmlns:a16="http://schemas.microsoft.com/office/drawing/2014/main" id="{6B5A37F8-8555-F05C-E4C4-8054911A38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5230" r="757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EEDFB99-D25A-7D24-E0F2-A125718D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17197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352D-9C6F-3EA0-E9A6-AE201925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022A0-C9CB-42DB-7B40-9F61D19A6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Today’s Presentation is Just One of the Building Blocks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Why Questions are a Critical Part of my Interview Strategy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What Questions Convey to the Interviewer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Elements of a Good Question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The Power of Research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Watch That Tone! </a:t>
            </a:r>
            <a:r>
              <a:rPr lang="en-US" sz="2000" b="1" i="1" dirty="0"/>
              <a:t>Effective Question Delivery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Examples of Good Questions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Practical Tips &amp; Reminders   </a:t>
            </a:r>
          </a:p>
        </p:txBody>
      </p:sp>
    </p:spTree>
    <p:extLst>
      <p:ext uri="{BB962C8B-B14F-4D97-AF65-F5344CB8AC3E}">
        <p14:creationId xmlns:p14="http://schemas.microsoft.com/office/powerpoint/2010/main" val="165919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8797-76D5-9CBB-6DDA-17209C10B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419"/>
          </a:xfrm>
        </p:spPr>
        <p:txBody>
          <a:bodyPr/>
          <a:lstStyle/>
          <a:p>
            <a:r>
              <a:rPr lang="en-US" dirty="0"/>
              <a:t>Just One of the Building Blocks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28CD6C-8166-E30B-963E-3920593D151D}"/>
              </a:ext>
            </a:extLst>
          </p:cNvPr>
          <p:cNvSpPr txBox="1"/>
          <p:nvPr/>
        </p:nvSpPr>
        <p:spPr>
          <a:xfrm>
            <a:off x="412955" y="768678"/>
            <a:ext cx="8738419" cy="4939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</a:pPr>
            <a:endParaRPr lang="en-US" sz="1800" kern="100" dirty="0"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</a:pPr>
            <a:endParaRPr lang="en-US" kern="100" dirty="0"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</a:pPr>
            <a:endParaRPr lang="en-US" sz="1800" kern="100" dirty="0"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 KCPL’s </a:t>
            </a:r>
            <a:r>
              <a:rPr lang="en-US" sz="1800" i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Interviewing Skills Workshop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with  Steve Tracy</a:t>
            </a: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Attend the  </a:t>
            </a:r>
            <a:r>
              <a:rPr lang="en-US" sz="1800" i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Ace Your Next Interview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class with Career Navigator Alisha Copley</a:t>
            </a: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 Matthew Marvin’s book 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“Ten Keys to Crushing the Interview”</a:t>
            </a: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Grab the Popcorn and Your Portfolio and Watch these videos (all available on</a:t>
            </a:r>
            <a:r>
              <a:rPr lang="en-US" i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the CJS Job Search Tools Site</a:t>
            </a:r>
            <a:r>
              <a:rPr lang="en-US" i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</a:t>
            </a:r>
          </a:p>
          <a:p>
            <a:pPr marL="800100" lvl="1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Evening with “Nailed It” Author, Matthew Marvin</a:t>
            </a:r>
          </a:p>
          <a:p>
            <a:pPr marL="800100" lvl="1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Telling the Stories You Need to Get the Job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Bob Goodwin</a:t>
            </a:r>
          </a:p>
          <a:p>
            <a:pPr marL="800100" lvl="1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“Looking Good in a Virtual Interview “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Katherine Nero</a:t>
            </a:r>
          </a:p>
        </p:txBody>
      </p:sp>
    </p:spTree>
    <p:extLst>
      <p:ext uri="{BB962C8B-B14F-4D97-AF65-F5344CB8AC3E}">
        <p14:creationId xmlns:p14="http://schemas.microsoft.com/office/powerpoint/2010/main" val="354723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0576-DC11-A019-F6EC-4BADDC57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FBE48-93E4-BF02-CA97-C3D1535E0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9149"/>
            <a:ext cx="8596668" cy="4582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Interviews are a form of conversation or exchange of information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Best Interviews Involve a Mutual Exchange of Information</a:t>
            </a:r>
          </a:p>
          <a:p>
            <a:pPr>
              <a:lnSpc>
                <a:spcPct val="110000"/>
              </a:lnSpc>
            </a:pPr>
            <a:r>
              <a:rPr lang="en-US" b="1" dirty="0"/>
              <a:t>Interview as a Proxy for Future Job Performance </a:t>
            </a:r>
          </a:p>
          <a:p>
            <a:pPr lvl="2">
              <a:lnSpc>
                <a:spcPct val="150000"/>
              </a:lnSpc>
            </a:pPr>
            <a:r>
              <a:rPr lang="en-US" sz="1800" b="1" dirty="0"/>
              <a:t>Level of Engagement and Interest</a:t>
            </a:r>
          </a:p>
          <a:p>
            <a:pPr lvl="2"/>
            <a:r>
              <a:rPr lang="en-US" sz="1800" b="1" dirty="0"/>
              <a:t>Ability to Communicate</a:t>
            </a:r>
          </a:p>
          <a:p>
            <a:pPr lvl="2"/>
            <a:r>
              <a:rPr lang="en-US" sz="1800" b="1" dirty="0"/>
              <a:t>How You Think and Process Information</a:t>
            </a:r>
          </a:p>
          <a:p>
            <a:pPr lvl="2"/>
            <a:r>
              <a:rPr lang="en-US" sz="1800" b="1" dirty="0"/>
              <a:t>Curiosity </a:t>
            </a:r>
          </a:p>
          <a:p>
            <a:pPr lvl="2"/>
            <a:r>
              <a:rPr lang="en-US" sz="1800" b="1" dirty="0"/>
              <a:t>Level of Knowledge</a:t>
            </a:r>
          </a:p>
          <a:p>
            <a:r>
              <a:rPr lang="en-US" b="1" dirty="0"/>
              <a:t>Consider What Impression You Create When You Do Not Have Any Questions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4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610AA-9760-A7F3-4C68-608BCC5A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Well Thought Out Questions Convey?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1E995-9065-235D-CF14-51ED3F9F8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Interest in the Organization &amp; the Position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General Curiosity &amp; Interest in Learning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General Familiarity with and Knowledge of the Topic</a:t>
            </a:r>
          </a:p>
          <a:p>
            <a:pPr>
              <a:lnSpc>
                <a:spcPct val="150000"/>
              </a:lnSpc>
            </a:pPr>
            <a:r>
              <a:rPr lang="en-US" b="1" dirty="0"/>
              <a:t>Work Ethic – </a:t>
            </a:r>
            <a:r>
              <a:rPr lang="en-US" b="1" i="1" dirty="0"/>
              <a:t>Willing to Invest Time in Being Prepared 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Planning / Preparedness Habits &amp; Skills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Respect for the Interviewer’s Time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Other Skills 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EF4F09C-E355-0AEA-8785-E1A0E6E03664}"/>
                  </a:ext>
                </a:extLst>
              </p14:cNvPr>
              <p14:cNvContentPartPr/>
              <p14:nvPr/>
            </p14:nvContentPartPr>
            <p14:xfrm>
              <a:off x="904080" y="-65024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EF4F09C-E355-0AEA-8785-E1A0E6E036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7600" y="-656360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0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98B2-796E-0CD6-9E78-D4F378FA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0533"/>
          </a:xfrm>
        </p:spPr>
        <p:txBody>
          <a:bodyPr>
            <a:normAutofit/>
          </a:bodyPr>
          <a:lstStyle/>
          <a:p>
            <a:r>
              <a:rPr lang="en-US" dirty="0"/>
              <a:t>The Elements of “Good Questions”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09899-4010-1C61-5ABE-5C1A47C95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Consistent with Info in the Job Description and on Company Website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Demonstrates a General Understanding of the Organization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Based on “Quality Research” About the Organization or Industry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Focused on the Positive </a:t>
            </a:r>
            <a:r>
              <a:rPr lang="en-US" sz="2000" b="1" i="1" dirty="0"/>
              <a:t>(e.g.- Be Careful Asking About Skeletons)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Open-Ended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Focus “</a:t>
            </a:r>
            <a:r>
              <a:rPr lang="en-US" sz="2000" b="1" i="1" dirty="0"/>
              <a:t>Not on Where the Puck is, But Where It is Going”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87CCCAE-99A7-E3FF-BF17-837764D2576F}"/>
                  </a:ext>
                </a:extLst>
              </p14:cNvPr>
              <p14:cNvContentPartPr/>
              <p14:nvPr/>
            </p14:nvContentPartPr>
            <p14:xfrm>
              <a:off x="1574507" y="111734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87CCCAE-99A7-E3FF-BF17-837764D257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8387" y="1111227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479AF20-37DB-A85E-02B2-132E9327C481}"/>
                  </a:ext>
                </a:extLst>
              </p14:cNvPr>
              <p14:cNvContentPartPr/>
              <p14:nvPr/>
            </p14:nvContentPartPr>
            <p14:xfrm>
              <a:off x="1015787" y="1007187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479AF20-37DB-A85E-02B2-132E9327C4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9667" y="1001067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487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AF55C-38F2-5CC6-23B6-9B39C4BB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867"/>
          </a:xfrm>
        </p:spPr>
        <p:txBody>
          <a:bodyPr/>
          <a:lstStyle/>
          <a:p>
            <a:r>
              <a:rPr lang="en-US" i="1" dirty="0"/>
              <a:t>The Power of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7B81D-8749-3669-25B6-F9B21969E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Bare Minimum Level of Research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Job Description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Organization’s Website, LinkedIn and Facebook Page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Standard Level of Research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Google-type Research </a:t>
            </a:r>
            <a:r>
              <a:rPr lang="en-US" i="1" dirty="0"/>
              <a:t>Re: Organization, Industry and Positions w/I Focus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LinkedIn </a:t>
            </a:r>
            <a:r>
              <a:rPr lang="en-US" i="1" dirty="0"/>
              <a:t>(Assuming you know who you will be speaking to)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Trusted Online Resources, including Glassdoor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Periodicals and Trusted Online Resources Re: Organization, Industry &amp; 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&amp; </a:t>
            </a:r>
            <a:r>
              <a:rPr lang="en-US" dirty="0" err="1"/>
              <a:t>Fmr</a:t>
            </a:r>
            <a:r>
              <a:rPr lang="en-US" dirty="0"/>
              <a:t>. Employees of Organization, its Suppliers, and Customers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Securities Analyst &amp; Market Expert Reports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Advanced Research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Prepare a SWOT Analysis </a:t>
            </a:r>
            <a:r>
              <a:rPr lang="en-US" i="1" dirty="0"/>
              <a:t>(Strengths, Weaknesses, Opportunities &amp; Threats)</a:t>
            </a:r>
          </a:p>
        </p:txBody>
      </p:sp>
    </p:spTree>
    <p:extLst>
      <p:ext uri="{BB962C8B-B14F-4D97-AF65-F5344CB8AC3E}">
        <p14:creationId xmlns:p14="http://schemas.microsoft.com/office/powerpoint/2010/main" val="330389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F6D1-1B7F-C3CF-D526-41CA45207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/>
          <a:lstStyle/>
          <a:p>
            <a:r>
              <a:rPr lang="en-US" dirty="0"/>
              <a:t>Examples of “Good Questions”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8228-475E-0312-B63B-EB7E82551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1153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What Do You Consider to Be </a:t>
            </a:r>
            <a:r>
              <a:rPr lang="en-US" b="1" dirty="0">
                <a:highlight>
                  <a:srgbClr val="FFFF00"/>
                </a:highlight>
              </a:rPr>
              <a:t>2-3 of the Most Important Current Initiatives </a:t>
            </a:r>
            <a:r>
              <a:rPr lang="en-US" b="1" dirty="0"/>
              <a:t>within the Organization regarding </a:t>
            </a:r>
            <a:r>
              <a:rPr lang="en-US" b="1" i="1" dirty="0"/>
              <a:t>__[Growing Sales, Quality Mgt, Etc.]__?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What Do You Expect will be </a:t>
            </a:r>
            <a:r>
              <a:rPr lang="en-US" b="1" dirty="0">
                <a:highlight>
                  <a:srgbClr val="FFFF00"/>
                </a:highlight>
              </a:rPr>
              <a:t>2 of the Most Significant Challenges Facing the Organization </a:t>
            </a:r>
            <a:r>
              <a:rPr lang="en-US" b="1" dirty="0"/>
              <a:t>in the Next 3-5 Years?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How Do You </a:t>
            </a:r>
            <a:r>
              <a:rPr lang="en-US" b="1" dirty="0">
                <a:highlight>
                  <a:srgbClr val="FFFF00"/>
                </a:highlight>
              </a:rPr>
              <a:t>Evaluate the Organization’s Overall Position in the Marketplace </a:t>
            </a:r>
            <a:r>
              <a:rPr lang="en-US" b="1" dirty="0"/>
              <a:t>with Respect to </a:t>
            </a:r>
            <a:r>
              <a:rPr lang="en-US" b="1" i="1" dirty="0"/>
              <a:t>___[Product Quality, R&amp;D, Global Competitiveness, Cost and Pricing Structure]__?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What </a:t>
            </a:r>
            <a:r>
              <a:rPr lang="en-US" b="1" dirty="0">
                <a:highlight>
                  <a:srgbClr val="FFFF00"/>
                </a:highlight>
              </a:rPr>
              <a:t>2-3 Personal Traits That You Believe Are Most Important</a:t>
            </a:r>
            <a:r>
              <a:rPr lang="en-US" b="1" dirty="0"/>
              <a:t> In Order to Be Successful in the Position?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How is the Organization leveraging Technology</a:t>
            </a:r>
            <a:r>
              <a:rPr lang="en-US" b="1" dirty="0"/>
              <a:t>, including AI, to Become More Competitive? How Would You Describe Evaluate the Results in the Last Two Years?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What are </a:t>
            </a:r>
            <a:r>
              <a:rPr lang="en-US" b="1" dirty="0">
                <a:highlight>
                  <a:srgbClr val="FFFF00"/>
                </a:highlight>
              </a:rPr>
              <a:t>Two Pieces of Advice That You Would Give a Son or Daughter </a:t>
            </a:r>
            <a:r>
              <a:rPr lang="en-US" b="1" dirty="0"/>
              <a:t>Who Applied for This Position?</a:t>
            </a:r>
          </a:p>
        </p:txBody>
      </p:sp>
    </p:spTree>
    <p:extLst>
      <p:ext uri="{BB962C8B-B14F-4D97-AF65-F5344CB8AC3E}">
        <p14:creationId xmlns:p14="http://schemas.microsoft.com/office/powerpoint/2010/main" val="33272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F2755-FEA5-1006-3357-57F345A4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9277"/>
          </a:xfrm>
        </p:spPr>
        <p:txBody>
          <a:bodyPr/>
          <a:lstStyle/>
          <a:p>
            <a:r>
              <a:rPr lang="en-US" dirty="0"/>
              <a:t>Delivery Can Make The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C03D6-81F4-2112-177B-0F7C7432F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153"/>
            <a:ext cx="8596668" cy="44752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i="1" dirty="0"/>
          </a:p>
          <a:p>
            <a:pPr marL="0" indent="0" algn="ctr">
              <a:buNone/>
            </a:pPr>
            <a:r>
              <a:rPr lang="en-US" sz="2800" i="1" dirty="0"/>
              <a:t>“It is Not the Question but the Tone”  </a:t>
            </a:r>
          </a:p>
          <a:p>
            <a:pPr marL="0" indent="0">
              <a:buNone/>
            </a:pPr>
            <a:endParaRPr lang="en-US" sz="28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Remain Positive and Upbeat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Ask the Question w/a Genuine Sense of Curiosity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Avoid “Personalizing“ the Question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Practice </a:t>
            </a:r>
          </a:p>
        </p:txBody>
      </p:sp>
    </p:spTree>
    <p:extLst>
      <p:ext uri="{BB962C8B-B14F-4D97-AF65-F5344CB8AC3E}">
        <p14:creationId xmlns:p14="http://schemas.microsoft.com/office/powerpoint/2010/main" val="23917538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730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Courier New</vt:lpstr>
      <vt:lpstr>Trebuchet MS</vt:lpstr>
      <vt:lpstr>Wingdings 3</vt:lpstr>
      <vt:lpstr>Facet</vt:lpstr>
      <vt:lpstr>The Power of the Question</vt:lpstr>
      <vt:lpstr>Overview </vt:lpstr>
      <vt:lpstr>Just One of the Building Blocks</vt:lpstr>
      <vt:lpstr>Interviews </vt:lpstr>
      <vt:lpstr>What Well Thought Out Questions Convey?</vt:lpstr>
      <vt:lpstr>The Elements of “Good Questions” </vt:lpstr>
      <vt:lpstr>The Power of Research </vt:lpstr>
      <vt:lpstr>Examples of “Good Questions”</vt:lpstr>
      <vt:lpstr>Delivery Can Make The Difference</vt:lpstr>
      <vt:lpstr>Practical Tips 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Stall</dc:creator>
  <cp:lastModifiedBy>Mark Stall</cp:lastModifiedBy>
  <cp:revision>3</cp:revision>
  <dcterms:created xsi:type="dcterms:W3CDTF">2025-02-12T00:29:48Z</dcterms:created>
  <dcterms:modified xsi:type="dcterms:W3CDTF">2025-02-12T12:50:07Z</dcterms:modified>
</cp:coreProperties>
</file>