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8229600" cx="14630400"/>
  <p:notesSz cx="8229600" cy="14630400"/>
  <p:embeddedFontLst>
    <p:embeddedFont>
      <p:font typeface="PT Serif"/>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TSerif-regular.fntdata"/><Relationship Id="rId11" Type="http://schemas.openxmlformats.org/officeDocument/2006/relationships/slide" Target="slides/slide7.xml"/><Relationship Id="rId22" Type="http://schemas.openxmlformats.org/officeDocument/2006/relationships/font" Target="fonts/PTSerif-italic.fntdata"/><Relationship Id="rId10" Type="http://schemas.openxmlformats.org/officeDocument/2006/relationships/slide" Target="slides/slide6.xml"/><Relationship Id="rId21" Type="http://schemas.openxmlformats.org/officeDocument/2006/relationships/font" Target="fonts/PTSerif-bold.fntdata"/><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font" Target="fonts/PTSerif-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t>‹#›</a:t>
            </a:fld>
            <a:endParaRPr b="0" i="0" sz="1200" u="none" cap="none" strike="noStrik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dive in, let me tell you a little about myself. I’m not just someone who talks about careers—I’ve lived the ups and downs of figuring out what I wanted to do. From being a professional dancer to navigating career shifts, financial struggles, and ultimately finding my way into HR and coaching, I’ve experienced it all."</a:t>
            </a:r>
            <a:br>
              <a:rPr lang="en-US"/>
            </a:br>
            <a:br>
              <a:rPr lang="en-US"/>
            </a:br>
            <a:r>
              <a:rPr lang="en-US"/>
              <a:t>"I’ve worked with hundreds of professionals, helping them align with fulfilling careers, and today, I want to help you do the same. This isn’t just another career talk; it’s an interactive experience to help you reflect, reframe, and take control of your professional future."</a:t>
            </a:r>
            <a:br>
              <a:rPr lang="en-US"/>
            </a:br>
            <a:br>
              <a:rPr lang="en-US"/>
            </a:br>
            <a:r>
              <a:rPr b="1" lang="en-US"/>
              <a:t>What We Will Focus On…</a:t>
            </a:r>
            <a:br>
              <a:rPr lang="en-US"/>
            </a:br>
            <a:br>
              <a:rPr lang="en-US"/>
            </a:br>
            <a:r>
              <a:rPr lang="en-US"/>
              <a:t>"I know career talks can be dry, but this won’t be a boring lecture. This session is about YOU. We’ll go through exercises and frameworks that will help you get unstuck and move toward a job you love. This will be a mix of introspection, science-backed insights, and practical exercises."</a:t>
            </a:r>
            <a:br>
              <a:rPr lang="en-US"/>
            </a:br>
            <a:br>
              <a:rPr lang="en-US"/>
            </a:br>
            <a:r>
              <a:rPr lang="en-US"/>
              <a:t>"You’ll leave here with actionable steps and a better sense of where you’re heading next."</a:t>
            </a:r>
            <a:endParaRPr/>
          </a:p>
        </p:txBody>
      </p:sp>
      <p:sp>
        <p:nvSpPr>
          <p:cNvPr id="74" name="Google Shape;7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Speaker Notes:</a:t>
            </a:r>
            <a:br>
              <a:rPr lang="en-US"/>
            </a:br>
            <a:br>
              <a:rPr lang="en-US"/>
            </a:br>
            <a:r>
              <a:rPr lang="en-US"/>
              <a:t>"Let’s be real—no matter how much you love the work you do, if the company environment isn’t a fit, you’re going to be miserable."</a:t>
            </a:r>
            <a:br>
              <a:rPr lang="en-US"/>
            </a:br>
            <a:br>
              <a:rPr lang="en-US"/>
            </a:br>
            <a:r>
              <a:rPr lang="en-US"/>
              <a:t>"Think of it this way: A shark thrives in the ocean but wouldn’t last a day in a freshwater lake. A cactus flourishes in the desert but would drown in a rainforest. The same goes for you—your work environment can either help you thrive or completely drain you."</a:t>
            </a:r>
            <a:br>
              <a:rPr lang="en-US"/>
            </a:br>
            <a:br>
              <a:rPr lang="en-US"/>
            </a:br>
            <a:r>
              <a:rPr lang="en-US"/>
              <a:t>"So how do we figure out what kind of company culture and environment is the best fit for YOU?"</a:t>
            </a:r>
            <a:endParaRPr/>
          </a:p>
        </p:txBody>
      </p:sp>
      <p:sp>
        <p:nvSpPr>
          <p:cNvPr id="243" name="Google Shape;24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Exercise: The Company Culture Matchmaker</a:t>
            </a:r>
            <a:br>
              <a:rPr b="1" lang="en-US"/>
            </a:br>
            <a:br>
              <a:rPr lang="en-US"/>
            </a:br>
            <a:r>
              <a:rPr b="1" lang="en-US"/>
              <a:t> Activity: </a:t>
            </a:r>
            <a:r>
              <a:rPr lang="en-US"/>
              <a:t>Think about your past workplaces (or any teams you’ve been a part of). Write down your answers to the following:</a:t>
            </a:r>
            <a:br>
              <a:rPr lang="en-US"/>
            </a:br>
            <a:br>
              <a:rPr lang="en-US"/>
            </a:br>
            <a:r>
              <a:rPr b="1" lang="en-US"/>
              <a:t>The Best Work Environment I’ve Ever Experienced Was…</a:t>
            </a:r>
            <a:br>
              <a:rPr lang="en-US"/>
            </a:br>
            <a:br>
              <a:rPr lang="en-US"/>
            </a:br>
            <a:r>
              <a:rPr lang="en-US"/>
              <a:t>-What made it great? (Supportive team? Fast-paced? Creative freedom?)</a:t>
            </a:r>
            <a:br>
              <a:rPr lang="en-US"/>
            </a:br>
            <a:br>
              <a:rPr lang="en-US"/>
            </a:br>
            <a:r>
              <a:rPr lang="en-US"/>
              <a:t>-What role did leadership play in shaping that experience?</a:t>
            </a:r>
            <a:br>
              <a:rPr lang="en-US"/>
            </a:br>
            <a:br>
              <a:rPr lang="en-US"/>
            </a:br>
            <a:r>
              <a:rPr lang="en-US"/>
              <a:t>-What was the decision-making process like? Structured or flexible?</a:t>
            </a:r>
            <a:br>
              <a:rPr lang="en-US"/>
            </a:br>
            <a:br>
              <a:rPr lang="en-US"/>
            </a:br>
            <a:r>
              <a:rPr b="1" lang="en-US"/>
              <a:t>The Worst Work Environment I’ve Experienced Was…</a:t>
            </a:r>
            <a:br>
              <a:rPr lang="en-US"/>
            </a:br>
            <a:br>
              <a:rPr lang="en-US"/>
            </a:br>
            <a:r>
              <a:rPr lang="en-US"/>
              <a:t>-What made it difficult? (Micromanagement? Lack of growth? No autonomy?)</a:t>
            </a:r>
            <a:br>
              <a:rPr lang="en-US"/>
            </a:br>
            <a:br>
              <a:rPr lang="en-US"/>
            </a:br>
            <a:r>
              <a:rPr lang="en-US"/>
              <a:t>-How did it impact your motivation and performance?</a:t>
            </a:r>
            <a:br>
              <a:rPr lang="en-US"/>
            </a:br>
            <a:br>
              <a:rPr lang="en-US"/>
            </a:br>
            <a:r>
              <a:rPr b="1" lang="en-US"/>
              <a:t>My Ideal Work Environment Would Be…</a:t>
            </a:r>
            <a:br>
              <a:rPr lang="en-US"/>
            </a:br>
            <a:br>
              <a:rPr lang="en-US"/>
            </a:br>
            <a:r>
              <a:rPr lang="en-US"/>
              <a:t>-What kind of people would you work with?</a:t>
            </a:r>
            <a:br>
              <a:rPr lang="en-US"/>
            </a:br>
            <a:br>
              <a:rPr lang="en-US"/>
            </a:br>
            <a:r>
              <a:rPr lang="en-US"/>
              <a:t>-How would your performance be measured?</a:t>
            </a:r>
            <a:br>
              <a:rPr lang="en-US"/>
            </a:br>
            <a:br>
              <a:rPr lang="en-US"/>
            </a:br>
            <a:r>
              <a:rPr lang="en-US"/>
              <a:t>-What level of flexibility or structure would you prefer?</a:t>
            </a:r>
            <a:br>
              <a:rPr lang="en-US"/>
            </a:br>
            <a:br>
              <a:rPr lang="en-US"/>
            </a:br>
            <a:r>
              <a:rPr lang="en-US"/>
              <a:t>"This is a powerful self-awareness tool. When you understand the culture you thrive in, you can make better career choices and avoid toxic work environments."</a:t>
            </a:r>
            <a:endParaRPr/>
          </a:p>
        </p:txBody>
      </p:sp>
      <p:sp>
        <p:nvSpPr>
          <p:cNvPr id="261" name="Google Shape;26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Common Workplace Cultures &amp; Who Thrives in Them</a:t>
            </a:r>
            <a:br>
              <a:rPr lang="en-US"/>
            </a:br>
            <a:br>
              <a:rPr lang="en-US"/>
            </a:br>
            <a:r>
              <a:rPr lang="en-US"/>
              <a:t>(Read through and have participants identify which resonates most with them!)</a:t>
            </a:r>
            <a:br>
              <a:rPr lang="en-US"/>
            </a:br>
            <a:br>
              <a:rPr lang="en-US"/>
            </a:br>
            <a:r>
              <a:rPr b="1" lang="en-US"/>
              <a:t>Fast-Paced &amp; High-Pressure (e.g., Startups, Finance, Sales);</a:t>
            </a:r>
            <a:r>
              <a:rPr lang="en-US"/>
              <a:t> </a:t>
            </a:r>
            <a:endParaRPr/>
          </a:p>
          <a:p>
            <a:pPr indent="0" lvl="0" marL="0" rtl="0" algn="l">
              <a:spcBef>
                <a:spcPts val="0"/>
              </a:spcBef>
              <a:spcAft>
                <a:spcPts val="0"/>
              </a:spcAft>
              <a:buNone/>
            </a:pPr>
            <a:r>
              <a:rPr lang="en-US"/>
              <a:t>-Best for: Highly motivated, adaptable, and results-driven individuals.</a:t>
            </a:r>
            <a:br>
              <a:rPr lang="en-US"/>
            </a:br>
            <a:br>
              <a:rPr lang="en-US"/>
            </a:br>
            <a:r>
              <a:rPr lang="en-US"/>
              <a:t>-Example: A fintech startup where employees wear multiple hats and decisions are made quickly.</a:t>
            </a:r>
            <a:br>
              <a:rPr lang="en-US"/>
            </a:br>
            <a:br>
              <a:rPr lang="en-US"/>
            </a:br>
            <a:r>
              <a:rPr lang="en-US"/>
              <a:t>- Challenges: Can be overwhelming for people who need structure and work-life balance.</a:t>
            </a:r>
            <a:br>
              <a:rPr lang="en-US"/>
            </a:br>
            <a:br>
              <a:rPr lang="en-US"/>
            </a:br>
            <a:r>
              <a:rPr b="1" lang="en-US"/>
              <a:t>Creative &amp; Free-Flowing (e.g., Marketing Agencies, Media, Arts &amp; Design)</a:t>
            </a:r>
            <a:r>
              <a:rPr lang="en-US"/>
              <a:t>; </a:t>
            </a:r>
            <a:endParaRPr/>
          </a:p>
          <a:p>
            <a:pPr indent="0" lvl="0" marL="0" rtl="0" algn="l">
              <a:spcBef>
                <a:spcPts val="0"/>
              </a:spcBef>
              <a:spcAft>
                <a:spcPts val="0"/>
              </a:spcAft>
              <a:buNone/>
            </a:pPr>
            <a:r>
              <a:rPr lang="en-US"/>
              <a:t>-</a:t>
            </a:r>
            <a:r>
              <a:rPr lang="en-US"/>
              <a:t>Best for: Individuals who love innovation, collaboration, and self-expression.</a:t>
            </a:r>
            <a:br>
              <a:rPr lang="en-US"/>
            </a:br>
            <a:br>
              <a:rPr lang="en-US"/>
            </a:br>
            <a:r>
              <a:rPr lang="en-US"/>
              <a:t>-Example: A design agency where ideas are fluid, feedback is ongoing, and creativity is king.</a:t>
            </a:r>
            <a:br>
              <a:rPr lang="en-US"/>
            </a:br>
            <a:br>
              <a:rPr lang="en-US"/>
            </a:br>
            <a:r>
              <a:rPr lang="en-US"/>
              <a:t>- Challenges: Lack of clear structure may be frustrating for people who prefer defined processes.</a:t>
            </a:r>
            <a:br>
              <a:rPr lang="en-US"/>
            </a:br>
            <a:br>
              <a:rPr lang="en-US"/>
            </a:br>
            <a:r>
              <a:rPr b="1" lang="en-US"/>
              <a:t>Corporate &amp; Highly Structured (e.g., Large Enterprises, Government, Law Firms)</a:t>
            </a:r>
            <a:br>
              <a:rPr b="1" lang="en-US"/>
            </a:br>
            <a:br>
              <a:rPr lang="en-US"/>
            </a:br>
            <a:r>
              <a:rPr lang="en-US"/>
              <a:t>-Best for: People who excel with clear rules, hierarchy, and predictable growth.</a:t>
            </a:r>
            <a:br>
              <a:rPr lang="en-US"/>
            </a:br>
            <a:br>
              <a:rPr lang="en-US"/>
            </a:br>
            <a:r>
              <a:rPr lang="en-US"/>
              <a:t>-Example: A Fortune 500 company where there’s a formal leadership path and structured policies.</a:t>
            </a:r>
            <a:br>
              <a:rPr lang="en-US"/>
            </a:br>
            <a:br>
              <a:rPr lang="en-US"/>
            </a:br>
            <a:r>
              <a:rPr lang="en-US"/>
              <a:t> -Challenges: May feel rigid or bureaucratic to those who prefer flexibility.</a:t>
            </a:r>
            <a:br>
              <a:rPr lang="en-US"/>
            </a:br>
            <a:br>
              <a:rPr lang="en-US"/>
            </a:br>
            <a:r>
              <a:rPr b="1" lang="en-US"/>
              <a:t>Mission-Driven &amp; Socially Impactful (e.g., Nonprofits, Education, Healthcare)</a:t>
            </a:r>
            <a:br>
              <a:rPr b="1" lang="en-US"/>
            </a:br>
            <a:br>
              <a:rPr lang="en-US"/>
            </a:br>
            <a:r>
              <a:rPr lang="en-US"/>
              <a:t>-Best for: Individuals who find motivation in helping others and working toward a cause.</a:t>
            </a:r>
            <a:br>
              <a:rPr lang="en-US"/>
            </a:br>
            <a:br>
              <a:rPr lang="en-US"/>
            </a:br>
            <a:r>
              <a:rPr lang="en-US"/>
              <a:t>-Example: A nonprofit focused on social justice, where passion for the mission drives the work.</a:t>
            </a:r>
            <a:br>
              <a:rPr lang="en-US"/>
            </a:br>
            <a:br>
              <a:rPr lang="en-US"/>
            </a:br>
            <a:r>
              <a:rPr lang="en-US"/>
              <a:t>- Challenges: Salaries may be lower, and resources can be limited.</a:t>
            </a:r>
            <a:br>
              <a:rPr lang="en-US"/>
            </a:br>
            <a:br>
              <a:rPr lang="en-US"/>
            </a:br>
            <a:r>
              <a:rPr b="1" lang="en-US"/>
              <a:t>Independent &amp; Remote Work (e.g., Freelancing, Consulting, Tech Remote Teams)</a:t>
            </a:r>
            <a:br>
              <a:rPr b="1" lang="en-US"/>
            </a:br>
            <a:br>
              <a:rPr lang="en-US"/>
            </a:br>
            <a:r>
              <a:rPr lang="en-US"/>
              <a:t>-Best for: Self-motivated individuals who prefer autonomy and flexible schedules.</a:t>
            </a:r>
            <a:br>
              <a:rPr lang="en-US"/>
            </a:br>
            <a:br>
              <a:rPr lang="en-US"/>
            </a:br>
            <a:r>
              <a:rPr lang="en-US"/>
              <a:t>-Example: A remote-first company where employees manage their own time and projects.</a:t>
            </a:r>
            <a:br>
              <a:rPr lang="en-US"/>
            </a:br>
            <a:br>
              <a:rPr lang="en-US"/>
            </a:br>
            <a:r>
              <a:rPr lang="en-US"/>
              <a:t>- Challenges: Can feel isolating for those who crave daily team interaction.</a:t>
            </a:r>
            <a:endParaRPr/>
          </a:p>
        </p:txBody>
      </p:sp>
      <p:sp>
        <p:nvSpPr>
          <p:cNvPr id="291" name="Google Shape;29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Insights from Dr. Laurie Santos (Happiness Lab) on Workplace Satisfaction</a:t>
            </a:r>
            <a:br>
              <a:rPr b="1" lang="en-US"/>
            </a:br>
            <a:br>
              <a:rPr lang="en-US"/>
            </a:br>
            <a:r>
              <a:rPr lang="en-US"/>
              <a:t> “Happiness at work is not just about paychecks—it’s about belonging, autonomy, and feeling valued.”</a:t>
            </a:r>
            <a:br>
              <a:rPr lang="en-US"/>
            </a:br>
            <a:br>
              <a:rPr lang="en-US"/>
            </a:br>
            <a:r>
              <a:rPr b="1" lang="en-US"/>
              <a:t>Research from Yale’s Happiness Lab shows that:</a:t>
            </a:r>
            <a:br>
              <a:rPr lang="en-US"/>
            </a:br>
            <a:br>
              <a:rPr lang="en-US"/>
            </a:br>
            <a:r>
              <a:rPr lang="en-US"/>
              <a:t>People are happiest at work when they feel a sense of purpose and autonomy.</a:t>
            </a:r>
            <a:br>
              <a:rPr lang="en-US"/>
            </a:br>
            <a:br>
              <a:rPr lang="en-US"/>
            </a:br>
            <a:r>
              <a:rPr lang="en-US"/>
              <a:t>Workplace friendships boost engagement and satisfaction by up to 50%.</a:t>
            </a:r>
            <a:br>
              <a:rPr lang="en-US"/>
            </a:br>
            <a:br>
              <a:rPr lang="en-US"/>
            </a:br>
            <a:r>
              <a:rPr lang="en-US"/>
              <a:t>A toxic work environment can increase stress levels more than a low salary.</a:t>
            </a:r>
            <a:br>
              <a:rPr lang="en-US"/>
            </a:br>
            <a:br>
              <a:rPr lang="en-US"/>
            </a:br>
            <a:r>
              <a:rPr lang="en-US"/>
              <a:t> </a:t>
            </a:r>
            <a:r>
              <a:rPr b="1" lang="en-US"/>
              <a:t>Takeaway:</a:t>
            </a:r>
            <a:r>
              <a:rPr lang="en-US"/>
              <a:t> Even the “perfect job” can be miserable in the wrong environment. Find a culture where you can truly thrive!</a:t>
            </a:r>
            <a:endParaRPr/>
          </a:p>
        </p:txBody>
      </p:sp>
      <p:sp>
        <p:nvSpPr>
          <p:cNvPr id="321" name="Google Shape;3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Closing Takeaway: Your Work Environment Matters—Choose Wisely</a:t>
            </a:r>
            <a:br>
              <a:rPr lang="en-US"/>
            </a:br>
            <a:br>
              <a:rPr lang="en-US"/>
            </a:br>
            <a:r>
              <a:rPr lang="en-US"/>
              <a:t>"The biggest career mistake people make is focusing only on the job title and salary, while ignoring the work environment."</a:t>
            </a:r>
            <a:br>
              <a:rPr lang="en-US"/>
            </a:br>
            <a:br>
              <a:rPr lang="en-US"/>
            </a:br>
            <a:r>
              <a:rPr lang="en-US"/>
              <a:t> </a:t>
            </a:r>
            <a:r>
              <a:rPr b="1" lang="en-US"/>
              <a:t>Call to Action: </a:t>
            </a:r>
            <a:r>
              <a:rPr lang="en-US"/>
              <a:t>Look at your list of “ideal work environment” traits. Before accepting your next job, do research! Ask employees, read Glassdoor reviews, and interview the company as much as they interview you.</a:t>
            </a:r>
            <a:endParaRPr/>
          </a:p>
        </p:txBody>
      </p:sp>
      <p:sp>
        <p:nvSpPr>
          <p:cNvPr id="336" name="Google Shape;33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start with a personal story. I began my career in dance, following what I thought was my dream. I moved to NYC, took gigs, worked hard… and then reality hit. $100,000 in debt, constant financial stress, and eventually, I got fired. I had a full-blown quarter-life crisis. Can anyone here relate?" (Pause for reactions.)</a:t>
            </a:r>
            <a:br>
              <a:rPr lang="en-US"/>
            </a:br>
            <a:br>
              <a:rPr lang="en-US"/>
            </a:br>
            <a:r>
              <a:rPr lang="en-US"/>
              <a:t>"That was the moment I realized something important: sometimes, doing what you love isn’t the same as doing what you should do for a career. I had to figure out my skills, my strengths, and where I could actually thrive. That’s what led me to HR, consulting, and ultimately, helping people like you find jobs that truly fit them."</a:t>
            </a:r>
            <a:endParaRPr/>
          </a:p>
        </p:txBody>
      </p:sp>
      <p:sp>
        <p:nvSpPr>
          <p:cNvPr id="84" name="Google Shape;8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None/>
            </a:pPr>
            <a:r>
              <a:rPr lang="en-US"/>
              <a:t>Speaker Notes:</a:t>
            </a:r>
            <a:br>
              <a:rPr lang="en-US"/>
            </a:br>
            <a:br>
              <a:rPr lang="en-US"/>
            </a:br>
            <a:r>
              <a:rPr lang="en-US"/>
              <a:t>"How many of you have ever thought about your career like dating? If you were looking for a life partner, would you just settle for the first person you met? Or would you take the time to figure out what you actually want?"</a:t>
            </a:r>
            <a:br>
              <a:rPr lang="en-US"/>
            </a:br>
            <a:br>
              <a:rPr lang="en-US"/>
            </a:br>
            <a:r>
              <a:rPr lang="en-US"/>
              <a:t>"The same applies to your job. You have to understand yourself first before you can make the right career moves."</a:t>
            </a:r>
            <a:br>
              <a:rPr lang="en-US"/>
            </a:br>
            <a:br>
              <a:rPr lang="en-US"/>
            </a:br>
            <a:r>
              <a:rPr b="1" lang="en-US"/>
              <a:t>Exercise: Past Joy Mapping</a:t>
            </a:r>
            <a:br>
              <a:rPr lang="en-US"/>
            </a:br>
            <a:br>
              <a:rPr lang="en-US"/>
            </a:br>
            <a:r>
              <a:rPr b="1" lang="en-US"/>
              <a:t> Activity:</a:t>
            </a:r>
            <a:r>
              <a:rPr lang="en-US"/>
              <a:t> Think of 3 moments in your life when you felt the happiest and most fulfilled—this could be work-related or personal. Write them down.</a:t>
            </a:r>
            <a:br>
              <a:rPr lang="en-US"/>
            </a:br>
            <a:br>
              <a:rPr lang="en-US"/>
            </a:br>
            <a:r>
              <a:rPr b="1" lang="en-US"/>
              <a:t> Reflection Questions:</a:t>
            </a:r>
            <a:br>
              <a:rPr lang="en-US"/>
            </a:br>
            <a:br>
              <a:rPr lang="en-US"/>
            </a:br>
            <a:r>
              <a:rPr lang="en-US"/>
              <a:t>What were you doing in those moments?</a:t>
            </a:r>
            <a:br>
              <a:rPr lang="en-US"/>
            </a:br>
            <a:br>
              <a:rPr lang="en-US"/>
            </a:br>
            <a:r>
              <a:rPr lang="en-US"/>
              <a:t>What skills or qualities were you using?</a:t>
            </a:r>
            <a:br>
              <a:rPr lang="en-US"/>
            </a:br>
            <a:br>
              <a:rPr lang="en-US"/>
            </a:br>
            <a:r>
              <a:rPr lang="en-US"/>
              <a:t>What kind of environment were you in?</a:t>
            </a:r>
            <a:br>
              <a:rPr lang="en-US"/>
            </a:br>
            <a:br>
              <a:rPr lang="en-US"/>
            </a:br>
            <a:r>
              <a:rPr lang="en-US"/>
              <a:t>Were you leading, collaborating, creating, solving problems?</a:t>
            </a:r>
            <a:br>
              <a:rPr lang="en-US"/>
            </a:br>
            <a:br>
              <a:rPr lang="en-US"/>
            </a:br>
            <a:r>
              <a:rPr lang="en-US"/>
              <a:t>"Now, look for patterns. Do you see any common themes? This is a clue about what kind of work might fulfill you."</a:t>
            </a:r>
            <a:br>
              <a:rPr lang="en-US"/>
            </a:br>
            <a:br>
              <a:rPr lang="en-US"/>
            </a:br>
            <a:endParaRPr/>
          </a:p>
        </p:txBody>
      </p:sp>
      <p:sp>
        <p:nvSpPr>
          <p:cNvPr id="112" name="Google Shape;1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make any real change, we have to get real with ourselves. Often, people chase careers based on money, prestige, or what they ‘should’ do, rather than what they actually want. It’s time to be honest."</a:t>
            </a:r>
            <a:br>
              <a:rPr lang="en-US"/>
            </a:br>
            <a:br>
              <a:rPr lang="en-US"/>
            </a:br>
            <a:r>
              <a:rPr b="1" lang="en-US"/>
              <a:t>Exercise: The Confidence Boost &amp; Gratitude Practice</a:t>
            </a:r>
            <a:br>
              <a:rPr b="1" lang="en-US"/>
            </a:br>
            <a:br>
              <a:rPr lang="en-US"/>
            </a:br>
            <a:r>
              <a:rPr b="1" lang="en-US"/>
              <a:t> Activity: </a:t>
            </a:r>
            <a:r>
              <a:rPr lang="en-US"/>
              <a:t>Write down your greatest accomplishment—big or small. Something that made you feel proud.</a:t>
            </a:r>
            <a:br>
              <a:rPr lang="en-US"/>
            </a:br>
            <a:br>
              <a:rPr lang="en-US"/>
            </a:br>
            <a:r>
              <a:rPr b="1" lang="en-US"/>
              <a:t> Reflection:</a:t>
            </a:r>
            <a:br>
              <a:rPr lang="en-US"/>
            </a:br>
            <a:br>
              <a:rPr lang="en-US"/>
            </a:br>
            <a:r>
              <a:rPr lang="en-US"/>
              <a:t>What did it take to achieve this?</a:t>
            </a:r>
            <a:br>
              <a:rPr lang="en-US"/>
            </a:br>
            <a:br>
              <a:rPr lang="en-US"/>
            </a:br>
            <a:r>
              <a:rPr lang="en-US"/>
              <a:t>What skills did you use?</a:t>
            </a:r>
            <a:br>
              <a:rPr lang="en-US"/>
            </a:br>
            <a:br>
              <a:rPr lang="en-US"/>
            </a:br>
            <a:r>
              <a:rPr lang="en-US"/>
              <a:t>How did it make you feel?</a:t>
            </a:r>
            <a:br>
              <a:rPr lang="en-US"/>
            </a:br>
            <a:br>
              <a:rPr lang="en-US"/>
            </a:br>
            <a:r>
              <a:rPr b="1" lang="en-US"/>
              <a:t> Science Insight (Dr. Laurie Santos - Happiness Lab):</a:t>
            </a:r>
            <a:r>
              <a:rPr lang="en-US"/>
              <a:t>"Research shows that gratitude increases happiness and resilience. By focusing on what we’ve already achieved, we build confidence to pursue what’s next."</a:t>
            </a:r>
            <a:endParaRPr/>
          </a:p>
        </p:txBody>
      </p:sp>
      <p:sp>
        <p:nvSpPr>
          <p:cNvPr id="129" name="Google Shape;12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Speaker Notes:</a:t>
            </a:r>
            <a:br>
              <a:rPr lang="en-US"/>
            </a:br>
            <a:br>
              <a:rPr lang="en-US"/>
            </a:br>
            <a:r>
              <a:rPr lang="en-US"/>
              <a:t>"Let’s do a quick gut-check. Think about the last job or role you had. What parts of it made you excited to get up in the morning, and what parts made you dread Monday?"</a:t>
            </a:r>
            <a:br>
              <a:rPr lang="en-US"/>
            </a:br>
            <a:br>
              <a:rPr lang="en-US"/>
            </a:br>
            <a:r>
              <a:rPr b="1" lang="en-US"/>
              <a:t> Exercise: The Job Energy Audit</a:t>
            </a:r>
            <a:br>
              <a:rPr lang="en-US"/>
            </a:br>
            <a:br>
              <a:rPr lang="en-US"/>
            </a:br>
            <a:r>
              <a:rPr b="1" lang="en-US"/>
              <a:t>High-Energy Tasks: </a:t>
            </a:r>
            <a:r>
              <a:rPr lang="en-US"/>
              <a:t>Things that make you feel creative, motivated, or fulfilled.</a:t>
            </a:r>
            <a:br>
              <a:rPr lang="en-US"/>
            </a:br>
            <a:br>
              <a:rPr lang="en-US"/>
            </a:br>
            <a:r>
              <a:rPr b="1" lang="en-US"/>
              <a:t>Low-Energy Tasks:</a:t>
            </a:r>
            <a:r>
              <a:rPr lang="en-US"/>
              <a:t> Things that feel like a drag or deplete your energy.</a:t>
            </a:r>
            <a:br>
              <a:rPr lang="en-US"/>
            </a:br>
            <a:br>
              <a:rPr lang="en-US"/>
            </a:br>
            <a:r>
              <a:rPr b="1" lang="en-US"/>
              <a:t> Reflection:</a:t>
            </a:r>
            <a:r>
              <a:rPr lang="en-US"/>
              <a:t>"If your job is mostly low-energy tasks, you’re going to burn out fast. The goal is to shift towards more high-energy work over time."</a:t>
            </a:r>
            <a:endParaRPr/>
          </a:p>
        </p:txBody>
      </p:sp>
      <p:sp>
        <p:nvSpPr>
          <p:cNvPr id="152" name="Google Shape;15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Speaker Notes:</a:t>
            </a:r>
            <a:br>
              <a:rPr lang="en-US"/>
            </a:br>
            <a:br>
              <a:rPr lang="en-US"/>
            </a:br>
            <a:r>
              <a:rPr lang="en-US"/>
              <a:t>"Let’s play a game: If I handed you a blank job description and said you could write your perfect role, what would be on it? Would it be flexible hours? A collaborative team? More autonomy?"</a:t>
            </a:r>
            <a:br>
              <a:rPr lang="en-US"/>
            </a:br>
            <a:br>
              <a:rPr lang="en-US"/>
            </a:br>
            <a:r>
              <a:rPr b="1" lang="en-US"/>
              <a:t> Exercise: The Anti-Goals List</a:t>
            </a:r>
            <a:br>
              <a:rPr b="1" lang="en-US"/>
            </a:br>
            <a:br>
              <a:rPr b="1" lang="en-US"/>
            </a:br>
            <a:r>
              <a:rPr lang="en-US"/>
              <a:t>Write down what you don’t want in a job. (e.g., no toxic workplaces, no long commutes, etc.)</a:t>
            </a:r>
            <a:br>
              <a:rPr lang="en-US"/>
            </a:br>
            <a:br>
              <a:rPr lang="en-US"/>
            </a:br>
            <a:r>
              <a:rPr lang="en-US"/>
              <a:t>Flip each one into a positive goal. (e.g., “I don’t want long hours” → “I want a job with work-life balance.”)</a:t>
            </a:r>
            <a:endParaRPr/>
          </a:p>
        </p:txBody>
      </p:sp>
      <p:sp>
        <p:nvSpPr>
          <p:cNvPr id="165" name="Google Shape;16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Speaker Notes:</a:t>
            </a:r>
            <a:br>
              <a:rPr lang="en-US"/>
            </a:br>
            <a:br>
              <a:rPr lang="en-US"/>
            </a:br>
            <a:r>
              <a:rPr lang="en-US"/>
              <a:t>"You bring a unique combination of skills, experiences, and personality to the table. But do you know how to articulate your value?"</a:t>
            </a:r>
            <a:br>
              <a:rPr lang="en-US"/>
            </a:br>
            <a:br>
              <a:rPr lang="en-US"/>
            </a:br>
            <a:r>
              <a:rPr b="1" lang="en-US"/>
              <a:t> Exercise: Build Your Personal Value Proposition</a:t>
            </a:r>
            <a:br>
              <a:rPr b="1" lang="en-US"/>
            </a:br>
            <a:br>
              <a:rPr lang="en-US"/>
            </a:br>
            <a:r>
              <a:rPr lang="en-US"/>
              <a:t>Write a one-sentence summary of what you do best and how you help people.</a:t>
            </a:r>
            <a:br>
              <a:rPr lang="en-US"/>
            </a:br>
            <a:br>
              <a:rPr lang="en-US"/>
            </a:br>
            <a:r>
              <a:rPr b="1" lang="en-US"/>
              <a:t>Example: </a:t>
            </a:r>
            <a:r>
              <a:rPr lang="en-US"/>
              <a:t>“I’m an HR specialist who helps companies create workplaces where employees feel valued and engaged.”</a:t>
            </a:r>
            <a:br>
              <a:rPr lang="en-US"/>
            </a:br>
            <a:br>
              <a:rPr lang="en-US"/>
            </a:br>
            <a:r>
              <a:rPr b="1" lang="en-US"/>
              <a:t> Why this matters:</a:t>
            </a:r>
            <a:r>
              <a:rPr lang="en-US"/>
              <a:t>"When you know your value, you can negotiate better salaries, stand out in interviews, and make confident career moves."</a:t>
            </a:r>
            <a:endParaRPr/>
          </a:p>
        </p:txBody>
      </p:sp>
      <p:sp>
        <p:nvSpPr>
          <p:cNvPr id="182" name="Google Shape;18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Speaker Notes:</a:t>
            </a:r>
            <a:br>
              <a:rPr lang="en-US"/>
            </a:br>
            <a:br>
              <a:rPr lang="en-US"/>
            </a:br>
            <a:r>
              <a:rPr lang="en-US"/>
              <a:t>"Sometimes, the biggest obstacle isn’t the job market—it’s ourselves. Who here has ever doubted themselves?"</a:t>
            </a:r>
            <a:br>
              <a:rPr lang="en-US"/>
            </a:br>
            <a:br>
              <a:rPr lang="en-US"/>
            </a:br>
            <a:r>
              <a:rPr b="1" lang="en-US"/>
              <a:t> Exercise: Rewriting Your Career Story</a:t>
            </a:r>
            <a:br>
              <a:rPr b="1" lang="en-US"/>
            </a:br>
            <a:br>
              <a:rPr lang="en-US"/>
            </a:br>
            <a:r>
              <a:rPr lang="en-US"/>
              <a:t>Write down one negative belief about your career (“I’ll never find a job I love”).</a:t>
            </a:r>
            <a:br>
              <a:rPr lang="en-US"/>
            </a:br>
            <a:br>
              <a:rPr lang="en-US"/>
            </a:br>
            <a:r>
              <a:rPr lang="en-US"/>
              <a:t>Rewrite it into a positive action-oriented statement (“I’m in the process of finding a job that fits me better”).</a:t>
            </a:r>
            <a:br>
              <a:rPr lang="en-US"/>
            </a:br>
            <a:br>
              <a:rPr lang="en-US"/>
            </a:br>
            <a:r>
              <a:rPr lang="en-US"/>
              <a:t> Insight from Dr. Laurie Santos:"The way we frame our experiences directly impacts our motivation and happiness."</a:t>
            </a:r>
            <a:endParaRPr/>
          </a:p>
        </p:txBody>
      </p:sp>
      <p:sp>
        <p:nvSpPr>
          <p:cNvPr id="202" name="Google Shape;20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Speaker Notes:</a:t>
            </a:r>
            <a:br>
              <a:rPr lang="en-US"/>
            </a:br>
            <a:br>
              <a:rPr lang="en-US"/>
            </a:br>
            <a:r>
              <a:rPr lang="en-US"/>
              <a:t>"Clarity without action is just wishful thinking. Now that we’ve done all this work, what’s next?"</a:t>
            </a:r>
            <a:br>
              <a:rPr lang="en-US"/>
            </a:br>
            <a:br>
              <a:rPr lang="en-US"/>
            </a:br>
            <a:r>
              <a:rPr b="1" lang="en-US"/>
              <a:t> Exercise: The 5-Year Experiment</a:t>
            </a:r>
            <a:br>
              <a:rPr b="1" lang="en-US"/>
            </a:br>
            <a:br>
              <a:rPr lang="en-US"/>
            </a:br>
            <a:r>
              <a:rPr lang="en-US"/>
              <a:t>Choose 3 potential career paths.</a:t>
            </a:r>
            <a:br>
              <a:rPr lang="en-US"/>
            </a:br>
            <a:br>
              <a:rPr lang="en-US"/>
            </a:br>
            <a:r>
              <a:rPr lang="en-US"/>
              <a:t>Experiment with each for 6-12 months (side projects, courses, networking).</a:t>
            </a:r>
            <a:br>
              <a:rPr lang="en-US"/>
            </a:br>
            <a:br>
              <a:rPr lang="en-US"/>
            </a:br>
            <a:r>
              <a:rPr lang="en-US"/>
              <a:t>Track what excites you the most.</a:t>
            </a:r>
            <a:br>
              <a:rPr lang="en-US"/>
            </a:br>
            <a:br>
              <a:rPr lang="en-US"/>
            </a:br>
            <a:r>
              <a:rPr lang="en-US"/>
              <a:t> Takeaway:"The best way to figure out your next step is to start testing ideas in the real world."</a:t>
            </a:r>
            <a:br>
              <a:rPr lang="en-US"/>
            </a:br>
            <a:br>
              <a:rPr lang="en-US"/>
            </a:br>
            <a:r>
              <a:rPr lang="en-US"/>
              <a:t>"The perfect job won’t just appear—you have to design it over time. Start small, experiment, and trust the process."</a:t>
            </a:r>
            <a:br>
              <a:rPr lang="en-US"/>
            </a:br>
            <a:br>
              <a:rPr lang="en-US"/>
            </a:br>
            <a:r>
              <a:rPr lang="en-US"/>
              <a:t> Call to Action: What’s ONE action step you’ll take this week to move toward a more fulfilling career?</a:t>
            </a:r>
            <a:endParaRPr/>
          </a:p>
        </p:txBody>
      </p:sp>
      <p:sp>
        <p:nvSpPr>
          <p:cNvPr id="219" name="Google Shape;21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gamma.app/?utm_source=made-with-gamma" TargetMode="External"/><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spTree>
      <p:nvGrpSpPr>
        <p:cNvPr id="10" name="Shape 10"/>
        <p:cNvGrpSpPr/>
        <p:nvPr/>
      </p:nvGrpSpPr>
      <p:grpSpPr>
        <a:xfrm>
          <a:off x="0" y="0"/>
          <a:ext cx="0" cy="0"/>
          <a:chOff x="0" y="0"/>
          <a:chExt cx="0" cy="0"/>
        </a:xfrm>
      </p:grpSpPr>
      <p:sp>
        <p:nvSpPr>
          <p:cNvPr id="11" name="Google Shape;11;p2"/>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 name="Google Shape;13;p2">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spTree>
      <p:nvGrpSpPr>
        <p:cNvPr id="46" name="Shape 46"/>
        <p:cNvGrpSpPr/>
        <p:nvPr/>
      </p:nvGrpSpPr>
      <p:grpSpPr>
        <a:xfrm>
          <a:off x="0" y="0"/>
          <a:ext cx="0" cy="0"/>
          <a:chOff x="0" y="0"/>
          <a:chExt cx="0" cy="0"/>
        </a:xfrm>
      </p:grpSpPr>
      <p:sp>
        <p:nvSpPr>
          <p:cNvPr id="47" name="Google Shape;47;p11"/>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1"/>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 name="Google Shape;49;p11">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spTree>
      <p:nvGrpSpPr>
        <p:cNvPr id="50" name="Shape 50"/>
        <p:cNvGrpSpPr/>
        <p:nvPr/>
      </p:nvGrpSpPr>
      <p:grpSpPr>
        <a:xfrm>
          <a:off x="0" y="0"/>
          <a:ext cx="0" cy="0"/>
          <a:chOff x="0" y="0"/>
          <a:chExt cx="0" cy="0"/>
        </a:xfrm>
      </p:grpSpPr>
      <p:sp>
        <p:nvSpPr>
          <p:cNvPr id="51" name="Google Shape;51;p12"/>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2"/>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3" name="Google Shape;53;p12">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spTree>
      <p:nvGrpSpPr>
        <p:cNvPr id="54" name="Shape 54"/>
        <p:cNvGrpSpPr/>
        <p:nvPr/>
      </p:nvGrpSpPr>
      <p:grpSpPr>
        <a:xfrm>
          <a:off x="0" y="0"/>
          <a:ext cx="0" cy="0"/>
          <a:chOff x="0" y="0"/>
          <a:chExt cx="0" cy="0"/>
        </a:xfrm>
      </p:grpSpPr>
      <p:pic>
        <p:nvPicPr>
          <p:cNvPr descr="preencoded.png" id="55" name="Google Shape;55;p13"/>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56" name="Google Shape;56;p13"/>
          <p:cNvSpPr/>
          <p:nvPr/>
        </p:nvSpPr>
        <p:spPr>
          <a:xfrm>
            <a:off x="0" y="0"/>
            <a:ext cx="14630400" cy="8229600"/>
          </a:xfrm>
          <a:prstGeom prst="rect">
            <a:avLst/>
          </a:prstGeom>
          <a:solidFill>
            <a:srgbClr val="AEBB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 name="Google Shape;57;p13">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spTree>
      <p:nvGrpSpPr>
        <p:cNvPr id="58" name="Shape 58"/>
        <p:cNvGrpSpPr/>
        <p:nvPr/>
      </p:nvGrpSpPr>
      <p:grpSpPr>
        <a:xfrm>
          <a:off x="0" y="0"/>
          <a:ext cx="0" cy="0"/>
          <a:chOff x="0" y="0"/>
          <a:chExt cx="0" cy="0"/>
        </a:xfrm>
      </p:grpSpPr>
      <p:sp>
        <p:nvSpPr>
          <p:cNvPr id="59" name="Google Shape;59;p14"/>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1" name="Google Shape;61;p14">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spTree>
      <p:nvGrpSpPr>
        <p:cNvPr id="62" name="Shape 62"/>
        <p:cNvGrpSpPr/>
        <p:nvPr/>
      </p:nvGrpSpPr>
      <p:grpSpPr>
        <a:xfrm>
          <a:off x="0" y="0"/>
          <a:ext cx="0" cy="0"/>
          <a:chOff x="0" y="0"/>
          <a:chExt cx="0" cy="0"/>
        </a:xfrm>
      </p:grpSpPr>
      <p:sp>
        <p:nvSpPr>
          <p:cNvPr id="63" name="Google Shape;63;p15"/>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 name="Google Shape;65;p15">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spTree>
      <p:nvGrpSpPr>
        <p:cNvPr id="66" name="Shape 66"/>
        <p:cNvGrpSpPr/>
        <p:nvPr/>
      </p:nvGrpSpPr>
      <p:grpSpPr>
        <a:xfrm>
          <a:off x="0" y="0"/>
          <a:ext cx="0" cy="0"/>
          <a:chOff x="0" y="0"/>
          <a:chExt cx="0" cy="0"/>
        </a:xfrm>
      </p:grpSpPr>
      <p:sp>
        <p:nvSpPr>
          <p:cNvPr id="67" name="Google Shape;67;p16"/>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 name="Google Shape;69;p16">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70" name="Shape 7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spTree>
      <p:nvGrpSpPr>
        <p:cNvPr id="14" name="Shape 14"/>
        <p:cNvGrpSpPr/>
        <p:nvPr/>
      </p:nvGrpSpPr>
      <p:grpSpPr>
        <a:xfrm>
          <a:off x="0" y="0"/>
          <a:ext cx="0" cy="0"/>
          <a:chOff x="0" y="0"/>
          <a:chExt cx="0" cy="0"/>
        </a:xfrm>
      </p:grpSpPr>
      <p:sp>
        <p:nvSpPr>
          <p:cNvPr id="15" name="Google Shape;15;p3"/>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 name="Google Shape;17;p3">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spTree>
      <p:nvGrpSpPr>
        <p:cNvPr id="18" name="Shape 18"/>
        <p:cNvGrpSpPr/>
        <p:nvPr/>
      </p:nvGrpSpPr>
      <p:grpSpPr>
        <a:xfrm>
          <a:off x="0" y="0"/>
          <a:ext cx="0" cy="0"/>
          <a:chOff x="0" y="0"/>
          <a:chExt cx="0" cy="0"/>
        </a:xfrm>
      </p:grpSpPr>
      <p:sp>
        <p:nvSpPr>
          <p:cNvPr id="19" name="Google Shape;19;p4"/>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 name="Google Shape;21;p4">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spTree>
      <p:nvGrpSpPr>
        <p:cNvPr id="22" name="Shape 22"/>
        <p:cNvGrpSpPr/>
        <p:nvPr/>
      </p:nvGrpSpPr>
      <p:grpSpPr>
        <a:xfrm>
          <a:off x="0" y="0"/>
          <a:ext cx="0" cy="0"/>
          <a:chOff x="0" y="0"/>
          <a:chExt cx="0" cy="0"/>
        </a:xfrm>
      </p:grpSpPr>
      <p:sp>
        <p:nvSpPr>
          <p:cNvPr id="23" name="Google Shape;23;p5"/>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5"/>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 name="Google Shape;25;p5">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spTree>
      <p:nvGrpSpPr>
        <p:cNvPr id="26" name="Shape 26"/>
        <p:cNvGrpSpPr/>
        <p:nvPr/>
      </p:nvGrpSpPr>
      <p:grpSpPr>
        <a:xfrm>
          <a:off x="0" y="0"/>
          <a:ext cx="0" cy="0"/>
          <a:chOff x="0" y="0"/>
          <a:chExt cx="0" cy="0"/>
        </a:xfrm>
      </p:grpSpPr>
      <p:sp>
        <p:nvSpPr>
          <p:cNvPr id="27" name="Google Shape;27;p6"/>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6"/>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 name="Google Shape;29;p6">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spTree>
      <p:nvGrpSpPr>
        <p:cNvPr id="30" name="Shape 30"/>
        <p:cNvGrpSpPr/>
        <p:nvPr/>
      </p:nvGrpSpPr>
      <p:grpSpPr>
        <a:xfrm>
          <a:off x="0" y="0"/>
          <a:ext cx="0" cy="0"/>
          <a:chOff x="0" y="0"/>
          <a:chExt cx="0" cy="0"/>
        </a:xfrm>
      </p:grpSpPr>
      <p:sp>
        <p:nvSpPr>
          <p:cNvPr id="31" name="Google Shape;31;p7"/>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7"/>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 name="Google Shape;33;p7">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spTree>
      <p:nvGrpSpPr>
        <p:cNvPr id="34" name="Shape 34"/>
        <p:cNvGrpSpPr/>
        <p:nvPr/>
      </p:nvGrpSpPr>
      <p:grpSpPr>
        <a:xfrm>
          <a:off x="0" y="0"/>
          <a:ext cx="0" cy="0"/>
          <a:chOff x="0" y="0"/>
          <a:chExt cx="0" cy="0"/>
        </a:xfrm>
      </p:grpSpPr>
      <p:sp>
        <p:nvSpPr>
          <p:cNvPr id="35" name="Google Shape;35;p8"/>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8"/>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 name="Google Shape;37;p8">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spTree>
      <p:nvGrpSpPr>
        <p:cNvPr id="38" name="Shape 38"/>
        <p:cNvGrpSpPr/>
        <p:nvPr/>
      </p:nvGrpSpPr>
      <p:grpSpPr>
        <a:xfrm>
          <a:off x="0" y="0"/>
          <a:ext cx="0" cy="0"/>
          <a:chOff x="0" y="0"/>
          <a:chExt cx="0" cy="0"/>
        </a:xfrm>
      </p:grpSpPr>
      <p:sp>
        <p:nvSpPr>
          <p:cNvPr id="39" name="Google Shape;39;p9"/>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9"/>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 name="Google Shape;41;p9">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spTree>
      <p:nvGrpSpPr>
        <p:cNvPr id="42" name="Shape 42"/>
        <p:cNvGrpSpPr/>
        <p:nvPr/>
      </p:nvGrpSpPr>
      <p:grpSpPr>
        <a:xfrm>
          <a:off x="0" y="0"/>
          <a:ext cx="0" cy="0"/>
          <a:chOff x="0" y="0"/>
          <a:chExt cx="0" cy="0"/>
        </a:xfrm>
      </p:grpSpPr>
      <p:sp>
        <p:nvSpPr>
          <p:cNvPr id="43" name="Google Shape;43;p10"/>
          <p:cNvSpPr/>
          <p:nvPr/>
        </p:nvSpPr>
        <p:spPr>
          <a:xfrm>
            <a:off x="0" y="0"/>
            <a:ext cx="14630400" cy="8229600"/>
          </a:xfrm>
          <a:prstGeom prst="rect">
            <a:avLst/>
          </a:prstGeom>
          <a:solidFill>
            <a:srgbClr val="2446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0"/>
          <p:cNvSpPr/>
          <p:nvPr/>
        </p:nvSpPr>
        <p:spPr>
          <a:xfrm>
            <a:off x="0" y="0"/>
            <a:ext cx="14630400" cy="82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 name="Google Shape;45;p10">
            <a:hlinkClick r:id="rId2"/>
          </p:cNvPr>
          <p:cNvPicPr preferRelativeResize="0"/>
          <p:nvPr/>
        </p:nvPicPr>
        <p:blipFill rotWithShape="1">
          <a:blip r:embed="rId3">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5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48.png"/><Relationship Id="rId7"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6.png"/><Relationship Id="rId6" Type="http://schemas.openxmlformats.org/officeDocument/2006/relationships/image" Target="../media/image49.png"/><Relationship Id="rId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8"/>
          <p:cNvSpPr/>
          <p:nvPr/>
        </p:nvSpPr>
        <p:spPr>
          <a:xfrm>
            <a:off x="793790" y="1875115"/>
            <a:ext cx="7556421" cy="1417558"/>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HOW TO CHOOSE A JOB THAT'S RIGHT FOR YOU!</a:t>
            </a:r>
            <a:endParaRPr b="0" i="0" sz="4450" u="none" cap="none" strike="noStrike"/>
          </a:p>
        </p:txBody>
      </p:sp>
      <p:sp>
        <p:nvSpPr>
          <p:cNvPr id="77" name="Google Shape;77;p18"/>
          <p:cNvSpPr/>
          <p:nvPr/>
        </p:nvSpPr>
        <p:spPr>
          <a:xfrm>
            <a:off x="793790" y="3632835"/>
            <a:ext cx="7556421"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Feeling lost in your career? This workshop is designed to help you gain clarity and direction.</a:t>
            </a:r>
            <a:endParaRPr b="0" i="0" sz="1750" u="none" cap="none" strike="noStrike"/>
          </a:p>
        </p:txBody>
      </p:sp>
      <p:sp>
        <p:nvSpPr>
          <p:cNvPr id="78" name="Google Shape;78;p18"/>
          <p:cNvSpPr/>
          <p:nvPr/>
        </p:nvSpPr>
        <p:spPr>
          <a:xfrm>
            <a:off x="793790" y="4613791"/>
            <a:ext cx="7556421"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Through interactive exercises, you'll learn to reflect on your path and take control of your professional future. Leave with actionable steps to find work you love!</a:t>
            </a:r>
            <a:endParaRPr b="0" i="0" sz="1750" u="none" cap="none" strike="noStrike"/>
          </a:p>
        </p:txBody>
      </p:sp>
      <p:pic>
        <p:nvPicPr>
          <p:cNvPr descr="preencoded.png" id="79" name="Google Shape;79;p18"/>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pic>
        <p:nvPicPr>
          <p:cNvPr id="80" name="Google Shape;80;p18"/>
          <p:cNvPicPr preferRelativeResize="0"/>
          <p:nvPr/>
        </p:nvPicPr>
        <p:blipFill>
          <a:blip r:embed="rId4">
            <a:alphaModFix/>
          </a:blip>
          <a:stretch>
            <a:fillRect/>
          </a:stretch>
        </p:blipFill>
        <p:spPr>
          <a:xfrm>
            <a:off x="152400" y="6903000"/>
            <a:ext cx="3147602" cy="1174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7"/>
          <p:cNvSpPr/>
          <p:nvPr/>
        </p:nvSpPr>
        <p:spPr>
          <a:xfrm>
            <a:off x="793790" y="1167170"/>
            <a:ext cx="10575846"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Find Your Ideal Company Environment</a:t>
            </a:r>
            <a:endParaRPr b="0" i="0" sz="4450" u="none" cap="none" strike="noStrike"/>
          </a:p>
        </p:txBody>
      </p:sp>
      <p:pic>
        <p:nvPicPr>
          <p:cNvPr descr="preencoded.png" id="246" name="Google Shape;246;p27"/>
          <p:cNvPicPr preferRelativeResize="0"/>
          <p:nvPr/>
        </p:nvPicPr>
        <p:blipFill rotWithShape="1">
          <a:blip r:embed="rId3">
            <a:alphaModFix/>
          </a:blip>
          <a:srcRect b="0" l="0" r="0" t="0"/>
          <a:stretch/>
        </p:blipFill>
        <p:spPr>
          <a:xfrm>
            <a:off x="793790" y="2329577"/>
            <a:ext cx="3836789" cy="2371249"/>
          </a:xfrm>
          <a:prstGeom prst="rect">
            <a:avLst/>
          </a:prstGeom>
          <a:noFill/>
          <a:ln>
            <a:noFill/>
          </a:ln>
        </p:spPr>
      </p:pic>
      <p:sp>
        <p:nvSpPr>
          <p:cNvPr id="247" name="Google Shape;247;p27"/>
          <p:cNvSpPr/>
          <p:nvPr/>
        </p:nvSpPr>
        <p:spPr>
          <a:xfrm>
            <a:off x="793790" y="498431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Self-Assessment</a:t>
            </a:r>
            <a:endParaRPr b="0" i="0" sz="2200" u="none" cap="none" strike="noStrike"/>
          </a:p>
        </p:txBody>
      </p:sp>
      <p:sp>
        <p:nvSpPr>
          <p:cNvPr id="248" name="Google Shape;248;p27"/>
          <p:cNvSpPr/>
          <p:nvPr/>
        </p:nvSpPr>
        <p:spPr>
          <a:xfrm>
            <a:off x="793790" y="5474732"/>
            <a:ext cx="3836789"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Reflect on past work environments.</a:t>
            </a:r>
            <a:endParaRPr b="0" i="0" sz="1750" u="none" cap="none" strike="noStrike"/>
          </a:p>
        </p:txBody>
      </p:sp>
      <p:sp>
        <p:nvSpPr>
          <p:cNvPr id="249" name="Google Shape;249;p27"/>
          <p:cNvSpPr/>
          <p:nvPr/>
        </p:nvSpPr>
        <p:spPr>
          <a:xfrm>
            <a:off x="793790" y="6336625"/>
            <a:ext cx="3836789"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Consider what made you thrive or struggle?</a:t>
            </a:r>
            <a:endParaRPr b="0" i="0" sz="1750" u="none" cap="none" strike="noStrike"/>
          </a:p>
        </p:txBody>
      </p:sp>
      <p:pic>
        <p:nvPicPr>
          <p:cNvPr descr="preencoded.png" id="250" name="Google Shape;250;p27"/>
          <p:cNvPicPr preferRelativeResize="0"/>
          <p:nvPr/>
        </p:nvPicPr>
        <p:blipFill rotWithShape="1">
          <a:blip r:embed="rId4">
            <a:alphaModFix/>
          </a:blip>
          <a:srcRect b="0" l="0" r="0" t="0"/>
          <a:stretch/>
        </p:blipFill>
        <p:spPr>
          <a:xfrm>
            <a:off x="4970740" y="2329577"/>
            <a:ext cx="3836789" cy="2371249"/>
          </a:xfrm>
          <a:prstGeom prst="rect">
            <a:avLst/>
          </a:prstGeom>
          <a:noFill/>
          <a:ln>
            <a:noFill/>
          </a:ln>
        </p:spPr>
      </p:pic>
      <p:sp>
        <p:nvSpPr>
          <p:cNvPr id="251" name="Google Shape;251;p27"/>
          <p:cNvSpPr/>
          <p:nvPr/>
        </p:nvSpPr>
        <p:spPr>
          <a:xfrm>
            <a:off x="4970740" y="498431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Research</a:t>
            </a:r>
            <a:endParaRPr b="0" i="0" sz="2200" u="none" cap="none" strike="noStrike"/>
          </a:p>
        </p:txBody>
      </p:sp>
      <p:sp>
        <p:nvSpPr>
          <p:cNvPr id="252" name="Google Shape;252;p27"/>
          <p:cNvSpPr/>
          <p:nvPr/>
        </p:nvSpPr>
        <p:spPr>
          <a:xfrm>
            <a:off x="4970740" y="5474732"/>
            <a:ext cx="383678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Investigate company cultures.</a:t>
            </a:r>
            <a:endParaRPr b="0" i="0" sz="1750" u="none" cap="none" strike="noStrike"/>
          </a:p>
        </p:txBody>
      </p:sp>
      <p:sp>
        <p:nvSpPr>
          <p:cNvPr id="253" name="Google Shape;253;p27"/>
          <p:cNvSpPr/>
          <p:nvPr/>
        </p:nvSpPr>
        <p:spPr>
          <a:xfrm>
            <a:off x="4970740" y="5973723"/>
            <a:ext cx="3836789"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Read reviews and interview employees.</a:t>
            </a:r>
            <a:endParaRPr b="0" i="0" sz="1750" u="none" cap="none" strike="noStrike"/>
          </a:p>
        </p:txBody>
      </p:sp>
      <p:pic>
        <p:nvPicPr>
          <p:cNvPr descr="preencoded.png" id="254" name="Google Shape;254;p27"/>
          <p:cNvPicPr preferRelativeResize="0"/>
          <p:nvPr/>
        </p:nvPicPr>
        <p:blipFill rotWithShape="1">
          <a:blip r:embed="rId5">
            <a:alphaModFix/>
          </a:blip>
          <a:srcRect b="0" l="0" r="0" t="0"/>
          <a:stretch/>
        </p:blipFill>
        <p:spPr>
          <a:xfrm>
            <a:off x="9147691" y="2329577"/>
            <a:ext cx="3836908" cy="2371368"/>
          </a:xfrm>
          <a:prstGeom prst="rect">
            <a:avLst/>
          </a:prstGeom>
          <a:noFill/>
          <a:ln>
            <a:noFill/>
          </a:ln>
        </p:spPr>
      </p:pic>
      <p:sp>
        <p:nvSpPr>
          <p:cNvPr id="255" name="Google Shape;255;p27"/>
          <p:cNvSpPr/>
          <p:nvPr/>
        </p:nvSpPr>
        <p:spPr>
          <a:xfrm>
            <a:off x="9147691" y="4984432"/>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Alignment</a:t>
            </a:r>
            <a:endParaRPr b="0" i="0" sz="2200" u="none" cap="none" strike="noStrike"/>
          </a:p>
        </p:txBody>
      </p:sp>
      <p:sp>
        <p:nvSpPr>
          <p:cNvPr id="256" name="Google Shape;256;p27"/>
          <p:cNvSpPr/>
          <p:nvPr/>
        </p:nvSpPr>
        <p:spPr>
          <a:xfrm>
            <a:off x="9147691" y="5474851"/>
            <a:ext cx="3836908"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Seek cultures that match your values and work style preferences.</a:t>
            </a:r>
            <a:endParaRPr b="0" i="0" sz="1750" u="none" cap="none" strike="noStrike"/>
          </a:p>
        </p:txBody>
      </p:sp>
      <p:pic>
        <p:nvPicPr>
          <p:cNvPr descr="preencoded.png" id="257" name="Google Shape;257;p27"/>
          <p:cNvPicPr preferRelativeResize="0"/>
          <p:nvPr/>
        </p:nvPicPr>
        <p:blipFill rotWithShape="1">
          <a:blip r:embed="rId6">
            <a:alphaModFix/>
          </a:blip>
          <a:srcRect b="0" l="0" r="0" t="0"/>
          <a:stretch/>
        </p:blipFill>
        <p:spPr>
          <a:xfrm>
            <a:off x="12940475" y="228600"/>
            <a:ext cx="1461325" cy="545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8"/>
          <p:cNvSpPr/>
          <p:nvPr/>
        </p:nvSpPr>
        <p:spPr>
          <a:xfrm>
            <a:off x="698063" y="549950"/>
            <a:ext cx="8356640" cy="623292"/>
          </a:xfrm>
          <a:prstGeom prst="rect">
            <a:avLst/>
          </a:prstGeom>
          <a:noFill/>
          <a:ln>
            <a:noFill/>
          </a:ln>
        </p:spPr>
        <p:txBody>
          <a:bodyPr anchorCtr="0" anchor="t" bIns="0" lIns="0" spcFirstLastPara="1" rIns="0" wrap="square" tIns="0">
            <a:noAutofit/>
          </a:bodyPr>
          <a:lstStyle/>
          <a:p>
            <a:pPr indent="0" lvl="0" marL="0" marR="0" rtl="0" algn="l">
              <a:lnSpc>
                <a:spcPct val="125641"/>
              </a:lnSpc>
              <a:spcBef>
                <a:spcPts val="0"/>
              </a:spcBef>
              <a:spcAft>
                <a:spcPts val="0"/>
              </a:spcAft>
              <a:buClr>
                <a:srgbClr val="652D90"/>
              </a:buClr>
              <a:buSzPts val="3900"/>
              <a:buFont typeface="PT Serif"/>
              <a:buNone/>
            </a:pPr>
            <a:r>
              <a:rPr b="1" i="0" lang="en-US" sz="3900" u="none" cap="none" strike="noStrike">
                <a:solidFill>
                  <a:srgbClr val="652D90"/>
                </a:solidFill>
                <a:latin typeface="PT Serif"/>
                <a:ea typeface="PT Serif"/>
                <a:cs typeface="PT Serif"/>
                <a:sym typeface="PT Serif"/>
              </a:rPr>
              <a:t>The Company Culture Matchmaker</a:t>
            </a:r>
            <a:endParaRPr b="0" i="0" sz="3900" u="none" cap="none" strike="noStrike"/>
          </a:p>
        </p:txBody>
      </p:sp>
      <p:sp>
        <p:nvSpPr>
          <p:cNvPr id="264" name="Google Shape;264;p28"/>
          <p:cNvSpPr/>
          <p:nvPr/>
        </p:nvSpPr>
        <p:spPr>
          <a:xfrm>
            <a:off x="698063" y="1572101"/>
            <a:ext cx="12286536" cy="319088"/>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This is a powerful self-awareness exercise to help you find the right work environment.</a:t>
            </a:r>
            <a:endParaRPr b="0" i="0" sz="1550" u="none" cap="none" strike="noStrike"/>
          </a:p>
        </p:txBody>
      </p:sp>
      <p:sp>
        <p:nvSpPr>
          <p:cNvPr id="265" name="Google Shape;265;p28"/>
          <p:cNvSpPr/>
          <p:nvPr/>
        </p:nvSpPr>
        <p:spPr>
          <a:xfrm>
            <a:off x="698063" y="4082415"/>
            <a:ext cx="12286536" cy="22860"/>
          </a:xfrm>
          <a:prstGeom prst="roundRect">
            <a:avLst>
              <a:gd fmla="val 3664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8"/>
          <p:cNvSpPr/>
          <p:nvPr/>
        </p:nvSpPr>
        <p:spPr>
          <a:xfrm>
            <a:off x="3708202" y="3384411"/>
            <a:ext cx="22860" cy="698063"/>
          </a:xfrm>
          <a:prstGeom prst="roundRect">
            <a:avLst>
              <a:gd fmla="val 3664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p:nvPr/>
        </p:nvSpPr>
        <p:spPr>
          <a:xfrm>
            <a:off x="3495318" y="3858042"/>
            <a:ext cx="448747" cy="448747"/>
          </a:xfrm>
          <a:prstGeom prst="roundRect">
            <a:avLst>
              <a:gd fmla="val 18668"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p:nvPr/>
        </p:nvSpPr>
        <p:spPr>
          <a:xfrm>
            <a:off x="3635097" y="3932813"/>
            <a:ext cx="169069" cy="29920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350"/>
              <a:buFont typeface="PT Serif"/>
              <a:buNone/>
            </a:pPr>
            <a:r>
              <a:rPr b="1" i="0" lang="en-US" sz="2350" u="none" cap="none" strike="noStrike">
                <a:solidFill>
                  <a:srgbClr val="000000"/>
                </a:solidFill>
                <a:latin typeface="PT Serif"/>
                <a:ea typeface="PT Serif"/>
                <a:cs typeface="PT Serif"/>
                <a:sym typeface="PT Serif"/>
              </a:rPr>
              <a:t>1</a:t>
            </a:r>
            <a:endParaRPr b="0" i="0" sz="2350" u="none" cap="none" strike="noStrike"/>
          </a:p>
        </p:txBody>
      </p:sp>
      <p:sp>
        <p:nvSpPr>
          <p:cNvPr id="269" name="Google Shape;269;p28"/>
          <p:cNvSpPr/>
          <p:nvPr/>
        </p:nvSpPr>
        <p:spPr>
          <a:xfrm>
            <a:off x="2108478" y="2115503"/>
            <a:ext cx="3222665" cy="311587"/>
          </a:xfrm>
          <a:prstGeom prst="rect">
            <a:avLst/>
          </a:prstGeom>
          <a:noFill/>
          <a:ln>
            <a:noFill/>
          </a:ln>
        </p:spPr>
        <p:txBody>
          <a:bodyPr anchorCtr="0" anchor="t" bIns="0" lIns="0" spcFirstLastPara="1" rIns="0" wrap="square" tIns="0">
            <a:noAutofit/>
          </a:bodyPr>
          <a:lstStyle/>
          <a:p>
            <a:pPr indent="0" lvl="0" marL="0" marR="0" rtl="0" algn="ctr">
              <a:lnSpc>
                <a:spcPct val="125641"/>
              </a:lnSpc>
              <a:spcBef>
                <a:spcPts val="0"/>
              </a:spcBef>
              <a:spcAft>
                <a:spcPts val="0"/>
              </a:spcAft>
              <a:buClr>
                <a:srgbClr val="666666"/>
              </a:buClr>
              <a:buSzPts val="1950"/>
              <a:buFont typeface="PT Serif"/>
              <a:buNone/>
            </a:pPr>
            <a:r>
              <a:rPr b="1" i="0" lang="en-US" sz="1950" u="none" cap="none" strike="noStrike">
                <a:solidFill>
                  <a:srgbClr val="666666"/>
                </a:solidFill>
                <a:latin typeface="PT Serif"/>
                <a:ea typeface="PT Serif"/>
                <a:cs typeface="PT Serif"/>
                <a:sym typeface="PT Serif"/>
              </a:rPr>
              <a:t>Reflect on Past Workplaces</a:t>
            </a:r>
            <a:endParaRPr b="0" i="0" sz="1950" u="none" cap="none" strike="noStrike"/>
          </a:p>
        </p:txBody>
      </p:sp>
      <p:sp>
        <p:nvSpPr>
          <p:cNvPr id="270" name="Google Shape;270;p28"/>
          <p:cNvSpPr/>
          <p:nvPr/>
        </p:nvSpPr>
        <p:spPr>
          <a:xfrm>
            <a:off x="897493" y="2546747"/>
            <a:ext cx="5644634" cy="638175"/>
          </a:xfrm>
          <a:prstGeom prst="rect">
            <a:avLst/>
          </a:prstGeom>
          <a:noFill/>
          <a:ln>
            <a:noFill/>
          </a:ln>
        </p:spPr>
        <p:txBody>
          <a:bodyPr anchorCtr="0" anchor="t" bIns="0" lIns="0" spcFirstLastPara="1" rIns="0" wrap="square" tIns="0">
            <a:noAutofit/>
          </a:bodyPr>
          <a:lstStyle/>
          <a:p>
            <a:pPr indent="0" lvl="0" marL="0" marR="0" rtl="0" algn="ctr">
              <a:lnSpc>
                <a:spcPct val="161290"/>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Think about the best and worst work environments you've experienced. What made them great or difficult?</a:t>
            </a:r>
            <a:endParaRPr b="0" i="0" sz="1550" u="none" cap="none" strike="noStrike"/>
          </a:p>
        </p:txBody>
      </p:sp>
      <p:sp>
        <p:nvSpPr>
          <p:cNvPr id="271" name="Google Shape;271;p28"/>
          <p:cNvSpPr/>
          <p:nvPr/>
        </p:nvSpPr>
        <p:spPr>
          <a:xfrm>
            <a:off x="6829663" y="4082355"/>
            <a:ext cx="22860" cy="698063"/>
          </a:xfrm>
          <a:prstGeom prst="roundRect">
            <a:avLst>
              <a:gd fmla="val 3664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
          <p:cNvSpPr/>
          <p:nvPr/>
        </p:nvSpPr>
        <p:spPr>
          <a:xfrm>
            <a:off x="6616779" y="3858042"/>
            <a:ext cx="448747" cy="448747"/>
          </a:xfrm>
          <a:prstGeom prst="roundRect">
            <a:avLst>
              <a:gd fmla="val 18668"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8"/>
          <p:cNvSpPr/>
          <p:nvPr/>
        </p:nvSpPr>
        <p:spPr>
          <a:xfrm>
            <a:off x="6756559" y="3932813"/>
            <a:ext cx="169069" cy="29920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350"/>
              <a:buFont typeface="PT Serif"/>
              <a:buNone/>
            </a:pPr>
            <a:r>
              <a:rPr b="1" i="0" lang="en-US" sz="2350" u="none" cap="none" strike="noStrike">
                <a:solidFill>
                  <a:srgbClr val="000000"/>
                </a:solidFill>
                <a:latin typeface="PT Serif"/>
                <a:ea typeface="PT Serif"/>
                <a:cs typeface="PT Serif"/>
                <a:sym typeface="PT Serif"/>
              </a:rPr>
              <a:t>2</a:t>
            </a:r>
            <a:endParaRPr b="0" i="0" sz="2350" u="none" cap="none" strike="noStrike"/>
          </a:p>
        </p:txBody>
      </p:sp>
      <p:sp>
        <p:nvSpPr>
          <p:cNvPr id="274" name="Google Shape;274;p28"/>
          <p:cNvSpPr/>
          <p:nvPr/>
        </p:nvSpPr>
        <p:spPr>
          <a:xfrm>
            <a:off x="5594747" y="4979908"/>
            <a:ext cx="2493050" cy="311587"/>
          </a:xfrm>
          <a:prstGeom prst="rect">
            <a:avLst/>
          </a:prstGeom>
          <a:noFill/>
          <a:ln>
            <a:noFill/>
          </a:ln>
        </p:spPr>
        <p:txBody>
          <a:bodyPr anchorCtr="0" anchor="t" bIns="0" lIns="0" spcFirstLastPara="1" rIns="0" wrap="square" tIns="0">
            <a:noAutofit/>
          </a:bodyPr>
          <a:lstStyle/>
          <a:p>
            <a:pPr indent="0" lvl="0" marL="0" marR="0" rtl="0" algn="ctr">
              <a:lnSpc>
                <a:spcPct val="125641"/>
              </a:lnSpc>
              <a:spcBef>
                <a:spcPts val="0"/>
              </a:spcBef>
              <a:spcAft>
                <a:spcPts val="0"/>
              </a:spcAft>
              <a:buClr>
                <a:srgbClr val="666666"/>
              </a:buClr>
              <a:buSzPts val="1950"/>
              <a:buFont typeface="PT Serif"/>
              <a:buNone/>
            </a:pPr>
            <a:r>
              <a:rPr b="1" i="0" lang="en-US" sz="1950" u="none" cap="none" strike="noStrike">
                <a:solidFill>
                  <a:srgbClr val="666666"/>
                </a:solidFill>
                <a:latin typeface="PT Serif"/>
                <a:ea typeface="PT Serif"/>
                <a:cs typeface="PT Serif"/>
                <a:sym typeface="PT Serif"/>
              </a:rPr>
              <a:t>Envision Your Ideal</a:t>
            </a:r>
            <a:endParaRPr b="0" i="0" sz="1950" u="none" cap="none" strike="noStrike"/>
          </a:p>
        </p:txBody>
      </p:sp>
      <p:sp>
        <p:nvSpPr>
          <p:cNvPr id="275" name="Google Shape;275;p28"/>
          <p:cNvSpPr/>
          <p:nvPr/>
        </p:nvSpPr>
        <p:spPr>
          <a:xfrm>
            <a:off x="4018955" y="5411152"/>
            <a:ext cx="5644634" cy="638175"/>
          </a:xfrm>
          <a:prstGeom prst="rect">
            <a:avLst/>
          </a:prstGeom>
          <a:noFill/>
          <a:ln>
            <a:noFill/>
          </a:ln>
        </p:spPr>
        <p:txBody>
          <a:bodyPr anchorCtr="0" anchor="t" bIns="0" lIns="0" spcFirstLastPara="1" rIns="0" wrap="square" tIns="0">
            <a:noAutofit/>
          </a:bodyPr>
          <a:lstStyle/>
          <a:p>
            <a:pPr indent="0" lvl="0" marL="0" marR="0" rtl="0" algn="ctr">
              <a:lnSpc>
                <a:spcPct val="161290"/>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Describe the kind of people, performance metrics, and level of structure you'd thrive in.</a:t>
            </a:r>
            <a:endParaRPr b="0" i="0" sz="1550" u="none" cap="none" strike="noStrike"/>
          </a:p>
        </p:txBody>
      </p:sp>
      <p:sp>
        <p:nvSpPr>
          <p:cNvPr id="276" name="Google Shape;276;p28"/>
          <p:cNvSpPr/>
          <p:nvPr/>
        </p:nvSpPr>
        <p:spPr>
          <a:xfrm>
            <a:off x="9951244" y="3384411"/>
            <a:ext cx="22860" cy="698063"/>
          </a:xfrm>
          <a:prstGeom prst="roundRect">
            <a:avLst>
              <a:gd fmla="val 3664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p:nvPr/>
        </p:nvSpPr>
        <p:spPr>
          <a:xfrm>
            <a:off x="9738360" y="3858042"/>
            <a:ext cx="448747" cy="448747"/>
          </a:xfrm>
          <a:prstGeom prst="roundRect">
            <a:avLst>
              <a:gd fmla="val 18668"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p:nvPr/>
        </p:nvSpPr>
        <p:spPr>
          <a:xfrm>
            <a:off x="9878139" y="3932813"/>
            <a:ext cx="169069" cy="29920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350"/>
              <a:buFont typeface="PT Serif"/>
              <a:buNone/>
            </a:pPr>
            <a:r>
              <a:rPr b="1" i="0" lang="en-US" sz="2350" u="none" cap="none" strike="noStrike">
                <a:solidFill>
                  <a:srgbClr val="000000"/>
                </a:solidFill>
                <a:latin typeface="PT Serif"/>
                <a:ea typeface="PT Serif"/>
                <a:cs typeface="PT Serif"/>
                <a:sym typeface="PT Serif"/>
              </a:rPr>
              <a:t>3</a:t>
            </a:r>
            <a:endParaRPr b="0" i="0" sz="2350" u="none" cap="none" strike="noStrike"/>
          </a:p>
        </p:txBody>
      </p:sp>
      <p:sp>
        <p:nvSpPr>
          <p:cNvPr id="279" name="Google Shape;279;p28"/>
          <p:cNvSpPr/>
          <p:nvPr/>
        </p:nvSpPr>
        <p:spPr>
          <a:xfrm>
            <a:off x="8716208" y="2115503"/>
            <a:ext cx="2493050" cy="311587"/>
          </a:xfrm>
          <a:prstGeom prst="rect">
            <a:avLst/>
          </a:prstGeom>
          <a:noFill/>
          <a:ln>
            <a:noFill/>
          </a:ln>
        </p:spPr>
        <p:txBody>
          <a:bodyPr anchorCtr="0" anchor="t" bIns="0" lIns="0" spcFirstLastPara="1" rIns="0" wrap="square" tIns="0">
            <a:noAutofit/>
          </a:bodyPr>
          <a:lstStyle/>
          <a:p>
            <a:pPr indent="0" lvl="0" marL="0" marR="0" rtl="0" algn="ctr">
              <a:lnSpc>
                <a:spcPct val="125641"/>
              </a:lnSpc>
              <a:spcBef>
                <a:spcPts val="0"/>
              </a:spcBef>
              <a:spcAft>
                <a:spcPts val="0"/>
              </a:spcAft>
              <a:buClr>
                <a:srgbClr val="666666"/>
              </a:buClr>
              <a:buSzPts val="1950"/>
              <a:buFont typeface="PT Serif"/>
              <a:buNone/>
            </a:pPr>
            <a:r>
              <a:rPr b="1" i="0" lang="en-US" sz="1950" u="none" cap="none" strike="noStrike">
                <a:solidFill>
                  <a:srgbClr val="666666"/>
                </a:solidFill>
                <a:latin typeface="PT Serif"/>
                <a:ea typeface="PT Serif"/>
                <a:cs typeface="PT Serif"/>
                <a:sym typeface="PT Serif"/>
              </a:rPr>
              <a:t>Find Your Match</a:t>
            </a:r>
            <a:endParaRPr b="0" i="0" sz="1950" u="none" cap="none" strike="noStrike"/>
          </a:p>
        </p:txBody>
      </p:sp>
      <p:sp>
        <p:nvSpPr>
          <p:cNvPr id="280" name="Google Shape;280;p28"/>
          <p:cNvSpPr/>
          <p:nvPr/>
        </p:nvSpPr>
        <p:spPr>
          <a:xfrm>
            <a:off x="7140416" y="2546747"/>
            <a:ext cx="5644753" cy="638175"/>
          </a:xfrm>
          <a:prstGeom prst="rect">
            <a:avLst/>
          </a:prstGeom>
          <a:noFill/>
          <a:ln>
            <a:noFill/>
          </a:ln>
        </p:spPr>
        <p:txBody>
          <a:bodyPr anchorCtr="0" anchor="t" bIns="0" lIns="0" spcFirstLastPara="1" rIns="0" wrap="square" tIns="0">
            <a:noAutofit/>
          </a:bodyPr>
          <a:lstStyle/>
          <a:p>
            <a:pPr indent="0" lvl="0" marL="0" marR="0" rtl="0" algn="ctr">
              <a:lnSpc>
                <a:spcPct val="161290"/>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Use your insights to identify companies and roles that align with your values and preferences.</a:t>
            </a:r>
            <a:endParaRPr b="0" i="0" sz="1550" u="none" cap="none" strike="noStrike"/>
          </a:p>
        </p:txBody>
      </p:sp>
      <p:pic>
        <p:nvPicPr>
          <p:cNvPr descr="preencoded.png" id="281" name="Google Shape;281;p28"/>
          <p:cNvPicPr preferRelativeResize="0"/>
          <p:nvPr/>
        </p:nvPicPr>
        <p:blipFill rotWithShape="1">
          <a:blip r:embed="rId3">
            <a:alphaModFix/>
          </a:blip>
          <a:srcRect b="0" l="0" r="0" t="0"/>
          <a:stretch/>
        </p:blipFill>
        <p:spPr>
          <a:xfrm>
            <a:off x="722948" y="6357938"/>
            <a:ext cx="112157" cy="149543"/>
          </a:xfrm>
          <a:prstGeom prst="rect">
            <a:avLst/>
          </a:prstGeom>
          <a:noFill/>
          <a:ln>
            <a:noFill/>
          </a:ln>
        </p:spPr>
      </p:pic>
      <p:sp>
        <p:nvSpPr>
          <p:cNvPr id="282" name="Google Shape;282;p28"/>
          <p:cNvSpPr/>
          <p:nvPr/>
        </p:nvSpPr>
        <p:spPr>
          <a:xfrm>
            <a:off x="997148" y="6273641"/>
            <a:ext cx="5414129" cy="319088"/>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The Best Work Environment I've Ever Experienced Was...</a:t>
            </a:r>
            <a:endParaRPr b="0" i="0" sz="1550" u="none" cap="none" strike="noStrike"/>
          </a:p>
        </p:txBody>
      </p:sp>
      <p:pic>
        <p:nvPicPr>
          <p:cNvPr descr="preencoded.png" id="283" name="Google Shape;283;p28"/>
          <p:cNvPicPr preferRelativeResize="0"/>
          <p:nvPr/>
        </p:nvPicPr>
        <p:blipFill rotWithShape="1">
          <a:blip r:embed="rId3">
            <a:alphaModFix/>
          </a:blip>
          <a:srcRect b="0" l="0" r="0" t="0"/>
          <a:stretch/>
        </p:blipFill>
        <p:spPr>
          <a:xfrm>
            <a:off x="722948" y="6901339"/>
            <a:ext cx="112157" cy="149543"/>
          </a:xfrm>
          <a:prstGeom prst="rect">
            <a:avLst/>
          </a:prstGeom>
          <a:noFill/>
          <a:ln>
            <a:noFill/>
          </a:ln>
        </p:spPr>
      </p:pic>
      <p:sp>
        <p:nvSpPr>
          <p:cNvPr id="284" name="Google Shape;284;p28"/>
          <p:cNvSpPr/>
          <p:nvPr/>
        </p:nvSpPr>
        <p:spPr>
          <a:xfrm>
            <a:off x="997148" y="6817043"/>
            <a:ext cx="5090874" cy="319088"/>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The Worst Work Environment I've Experienced Was...</a:t>
            </a:r>
            <a:endParaRPr b="0" i="0" sz="1550" u="none" cap="none" strike="noStrike"/>
          </a:p>
        </p:txBody>
      </p:sp>
      <p:pic>
        <p:nvPicPr>
          <p:cNvPr descr="preencoded.png" id="285" name="Google Shape;285;p28"/>
          <p:cNvPicPr preferRelativeResize="0"/>
          <p:nvPr/>
        </p:nvPicPr>
        <p:blipFill rotWithShape="1">
          <a:blip r:embed="rId3">
            <a:alphaModFix/>
          </a:blip>
          <a:srcRect b="0" l="0" r="0" t="0"/>
          <a:stretch/>
        </p:blipFill>
        <p:spPr>
          <a:xfrm>
            <a:off x="722948" y="7444740"/>
            <a:ext cx="112157" cy="149543"/>
          </a:xfrm>
          <a:prstGeom prst="rect">
            <a:avLst/>
          </a:prstGeom>
          <a:noFill/>
          <a:ln>
            <a:noFill/>
          </a:ln>
        </p:spPr>
      </p:pic>
      <p:sp>
        <p:nvSpPr>
          <p:cNvPr id="286" name="Google Shape;286;p28"/>
          <p:cNvSpPr/>
          <p:nvPr/>
        </p:nvSpPr>
        <p:spPr>
          <a:xfrm>
            <a:off x="997148" y="7360444"/>
            <a:ext cx="3829050" cy="319088"/>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My Ideal Work Environment Would Be...</a:t>
            </a:r>
            <a:endParaRPr b="0" i="0" sz="1550" u="none" cap="none" strike="noStrike"/>
          </a:p>
        </p:txBody>
      </p:sp>
      <p:pic>
        <p:nvPicPr>
          <p:cNvPr descr="preencoded.png" id="287" name="Google Shape;287;p28"/>
          <p:cNvPicPr preferRelativeResize="0"/>
          <p:nvPr/>
        </p:nvPicPr>
        <p:blipFill rotWithShape="1">
          <a:blip r:embed="rId4">
            <a:alphaModFix/>
          </a:blip>
          <a:srcRect b="0" l="0" r="0" t="0"/>
          <a:stretch/>
        </p:blipFill>
        <p:spPr>
          <a:xfrm>
            <a:off x="12984600" y="228600"/>
            <a:ext cx="1417200" cy="528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9"/>
          <p:cNvSpPr/>
          <p:nvPr/>
        </p:nvSpPr>
        <p:spPr>
          <a:xfrm>
            <a:off x="793790" y="1452682"/>
            <a:ext cx="7918371"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Common Workplace Cultures</a:t>
            </a:r>
            <a:endParaRPr b="0" i="0" sz="4450" u="none" cap="none" strike="noStrike"/>
          </a:p>
        </p:txBody>
      </p:sp>
      <p:sp>
        <p:nvSpPr>
          <p:cNvPr id="294" name="Google Shape;294;p29"/>
          <p:cNvSpPr/>
          <p:nvPr/>
        </p:nvSpPr>
        <p:spPr>
          <a:xfrm>
            <a:off x="793790" y="2615089"/>
            <a:ext cx="121908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000000"/>
              </a:buClr>
              <a:buSzPts val="1750"/>
              <a:buFont typeface="Arial"/>
              <a:buNone/>
            </a:pPr>
            <a:r>
              <a:rPr b="0" i="0" lang="en-US" sz="1750" u="none" cap="none" strike="noStrike">
                <a:solidFill>
                  <a:srgbClr val="000000"/>
                </a:solidFill>
                <a:latin typeface="Arial"/>
                <a:ea typeface="Arial"/>
                <a:cs typeface="Arial"/>
                <a:sym typeface="Arial"/>
              </a:rPr>
              <a:t>Different workplace cultures suit different personality types. Here's a quick guide:</a:t>
            </a:r>
            <a:endParaRPr b="0" i="0" sz="1750" u="none" cap="none" strike="noStrike"/>
          </a:p>
        </p:txBody>
      </p:sp>
      <p:sp>
        <p:nvSpPr>
          <p:cNvPr id="295" name="Google Shape;295;p29"/>
          <p:cNvSpPr/>
          <p:nvPr/>
        </p:nvSpPr>
        <p:spPr>
          <a:xfrm>
            <a:off x="793790" y="3459956"/>
            <a:ext cx="2632591"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Fast-Paced &amp; High-Pressure</a:t>
            </a:r>
            <a:endParaRPr b="0" i="0" sz="2200" u="none" cap="none" strike="noStrike"/>
          </a:p>
        </p:txBody>
      </p:sp>
      <p:sp>
        <p:nvSpPr>
          <p:cNvPr id="296" name="Google Shape;296;p29"/>
          <p:cNvSpPr/>
          <p:nvPr/>
        </p:nvSpPr>
        <p:spPr>
          <a:xfrm>
            <a:off x="793790" y="4395430"/>
            <a:ext cx="2632591"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000000"/>
              </a:buClr>
              <a:buSzPts val="1750"/>
              <a:buFont typeface="Arial"/>
              <a:buNone/>
            </a:pPr>
            <a:r>
              <a:rPr b="0" i="0" lang="en-US" sz="1750" u="none" cap="none" strike="noStrike">
                <a:solidFill>
                  <a:srgbClr val="000000"/>
                </a:solidFill>
                <a:latin typeface="Arial"/>
                <a:ea typeface="Arial"/>
                <a:cs typeface="Arial"/>
                <a:sym typeface="Arial"/>
              </a:rPr>
              <a:t>For the motivated and adaptable. Expect quick decisions and tight deadlines.</a:t>
            </a:r>
            <a:endParaRPr b="0" i="0" sz="1750" u="none" cap="none" strike="noStrike"/>
          </a:p>
        </p:txBody>
      </p:sp>
      <p:sp>
        <p:nvSpPr>
          <p:cNvPr id="297" name="Google Shape;297;p29"/>
          <p:cNvSpPr/>
          <p:nvPr/>
        </p:nvSpPr>
        <p:spPr>
          <a:xfrm>
            <a:off x="3987403" y="3459956"/>
            <a:ext cx="2632591"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Creative &amp; Free-Flowing</a:t>
            </a:r>
            <a:endParaRPr b="0" i="0" sz="2200" u="none" cap="none" strike="noStrike"/>
          </a:p>
        </p:txBody>
      </p:sp>
      <p:sp>
        <p:nvSpPr>
          <p:cNvPr id="298" name="Google Shape;298;p29"/>
          <p:cNvSpPr/>
          <p:nvPr/>
        </p:nvSpPr>
        <p:spPr>
          <a:xfrm>
            <a:off x="3987403" y="4395430"/>
            <a:ext cx="2632591" cy="217741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000000"/>
              </a:buClr>
              <a:buSzPts val="1750"/>
              <a:buFont typeface="Arial"/>
              <a:buNone/>
            </a:pPr>
            <a:r>
              <a:rPr b="0" i="0" lang="en-US" sz="1750" u="none" cap="none" strike="noStrike">
                <a:solidFill>
                  <a:srgbClr val="000000"/>
                </a:solidFill>
                <a:latin typeface="Arial"/>
                <a:ea typeface="Arial"/>
                <a:cs typeface="Arial"/>
                <a:sym typeface="Arial"/>
              </a:rPr>
              <a:t>Ideal for innovators who thrive in unstructured environments. Freedom and experimentation are key.</a:t>
            </a:r>
            <a:endParaRPr b="0" i="0" sz="1750" u="none" cap="none" strike="noStrike"/>
          </a:p>
        </p:txBody>
      </p:sp>
      <p:sp>
        <p:nvSpPr>
          <p:cNvPr id="299" name="Google Shape;299;p29"/>
          <p:cNvSpPr/>
          <p:nvPr/>
        </p:nvSpPr>
        <p:spPr>
          <a:xfrm>
            <a:off x="7181017" y="3459956"/>
            <a:ext cx="2632591"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Corporate &amp; Highly Structured</a:t>
            </a:r>
            <a:endParaRPr b="0" i="0" sz="2200" u="none" cap="none" strike="noStrike"/>
          </a:p>
        </p:txBody>
      </p:sp>
      <p:sp>
        <p:nvSpPr>
          <p:cNvPr id="300" name="Google Shape;300;p29"/>
          <p:cNvSpPr/>
          <p:nvPr/>
        </p:nvSpPr>
        <p:spPr>
          <a:xfrm>
            <a:off x="7181017" y="4395430"/>
            <a:ext cx="2632591" cy="181451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000000"/>
              </a:buClr>
              <a:buSzPts val="1750"/>
              <a:buFont typeface="Arial"/>
              <a:buNone/>
            </a:pPr>
            <a:r>
              <a:rPr b="0" i="0" lang="en-US" sz="1750" u="none" cap="none" strike="noStrike">
                <a:solidFill>
                  <a:srgbClr val="000000"/>
                </a:solidFill>
                <a:latin typeface="Arial"/>
                <a:ea typeface="Arial"/>
                <a:cs typeface="Arial"/>
                <a:sym typeface="Arial"/>
              </a:rPr>
              <a:t>Best for those who value rules and procedures. Offers stability and clear career paths.</a:t>
            </a:r>
            <a:endParaRPr b="0" i="0" sz="1750" u="none" cap="none" strike="noStrike"/>
          </a:p>
        </p:txBody>
      </p:sp>
      <p:sp>
        <p:nvSpPr>
          <p:cNvPr id="301" name="Google Shape;301;p29"/>
          <p:cNvSpPr/>
          <p:nvPr/>
        </p:nvSpPr>
        <p:spPr>
          <a:xfrm>
            <a:off x="10374630" y="3459956"/>
            <a:ext cx="2632591"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Mission-Driven &amp; Socially Impactful</a:t>
            </a:r>
            <a:endParaRPr b="0" i="0" sz="2200" u="none" cap="none" strike="noStrike"/>
          </a:p>
        </p:txBody>
      </p:sp>
      <p:sp>
        <p:nvSpPr>
          <p:cNvPr id="302" name="Google Shape;302;p29"/>
          <p:cNvSpPr/>
          <p:nvPr/>
        </p:nvSpPr>
        <p:spPr>
          <a:xfrm>
            <a:off x="10374630" y="4395430"/>
            <a:ext cx="2632591" cy="217741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000000"/>
              </a:buClr>
              <a:buSzPts val="1750"/>
              <a:buFont typeface="Arial"/>
              <a:buNone/>
            </a:pPr>
            <a:r>
              <a:rPr b="0" i="0" lang="en-US" sz="1750" u="none" cap="none" strike="noStrike">
                <a:solidFill>
                  <a:srgbClr val="000000"/>
                </a:solidFill>
                <a:latin typeface="Arial"/>
                <a:ea typeface="Arial"/>
                <a:cs typeface="Arial"/>
                <a:sym typeface="Arial"/>
              </a:rPr>
              <a:t>Perfect for individuals passionate about helping others. Work is meaningful and contributes to a greater cause.</a:t>
            </a:r>
            <a:endParaRPr b="0" i="0" sz="1750" u="none" cap="none" strike="noStrike"/>
          </a:p>
        </p:txBody>
      </p:sp>
      <p:pic>
        <p:nvPicPr>
          <p:cNvPr descr="preencoded.png" id="303" name="Google Shape;303;p29"/>
          <p:cNvPicPr preferRelativeResize="0"/>
          <p:nvPr/>
        </p:nvPicPr>
        <p:blipFill rotWithShape="1">
          <a:blip r:embed="rId3">
            <a:alphaModFix/>
          </a:blip>
          <a:srcRect b="0" l="0" r="0" t="0"/>
          <a:stretch/>
        </p:blipFill>
        <p:spPr>
          <a:xfrm>
            <a:off x="12984600" y="228600"/>
            <a:ext cx="1417200" cy="528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0"/>
          <p:cNvSpPr/>
          <p:nvPr/>
        </p:nvSpPr>
        <p:spPr>
          <a:xfrm>
            <a:off x="793790" y="643295"/>
            <a:ext cx="8484275"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Company Culture Speed Dating</a:t>
            </a:r>
            <a:endParaRPr b="0" i="0" sz="4450" u="none" cap="none" strike="noStrike"/>
          </a:p>
        </p:txBody>
      </p:sp>
      <p:sp>
        <p:nvSpPr>
          <p:cNvPr id="310" name="Google Shape;310;p30"/>
          <p:cNvSpPr/>
          <p:nvPr/>
        </p:nvSpPr>
        <p:spPr>
          <a:xfrm>
            <a:off x="793790" y="1919049"/>
            <a:ext cx="3725228"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Describe Your Ideal Culture</a:t>
            </a:r>
            <a:endParaRPr b="0" i="0" sz="2200" u="none" cap="none" strike="noStrike"/>
          </a:p>
        </p:txBody>
      </p:sp>
      <p:sp>
        <p:nvSpPr>
          <p:cNvPr id="311" name="Google Shape;311;p30"/>
          <p:cNvSpPr/>
          <p:nvPr/>
        </p:nvSpPr>
        <p:spPr>
          <a:xfrm>
            <a:off x="793790" y="2500193"/>
            <a:ext cx="5818703"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Pair up and take turns describing your dream company culture. Be specific about the values, work style, and environment you desire.</a:t>
            </a:r>
            <a:endParaRPr b="0" i="0" sz="1750" u="none" cap="none" strike="noStrike"/>
          </a:p>
        </p:txBody>
      </p:sp>
      <p:sp>
        <p:nvSpPr>
          <p:cNvPr id="312" name="Google Shape;312;p30"/>
          <p:cNvSpPr/>
          <p:nvPr/>
        </p:nvSpPr>
        <p:spPr>
          <a:xfrm>
            <a:off x="793790" y="3815715"/>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Matchmaker Time</a:t>
            </a:r>
            <a:endParaRPr b="0" i="0" sz="2200" u="none" cap="none" strike="noStrike"/>
          </a:p>
        </p:txBody>
      </p:sp>
      <p:sp>
        <p:nvSpPr>
          <p:cNvPr id="313" name="Google Shape;313;p30"/>
          <p:cNvSpPr/>
          <p:nvPr/>
        </p:nvSpPr>
        <p:spPr>
          <a:xfrm>
            <a:off x="793790" y="4396859"/>
            <a:ext cx="5818703"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The "matchmaker" suggests real companies or industries that fit. Consider both well-known brands and smaller, niche organizations.</a:t>
            </a:r>
            <a:endParaRPr b="0" i="0" sz="1750" u="none" cap="none" strike="noStrike"/>
          </a:p>
        </p:txBody>
      </p:sp>
      <p:sp>
        <p:nvSpPr>
          <p:cNvPr id="314" name="Google Shape;314;p30"/>
          <p:cNvSpPr/>
          <p:nvPr/>
        </p:nvSpPr>
        <p:spPr>
          <a:xfrm>
            <a:off x="793790" y="5712381"/>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Share Your Insights</a:t>
            </a:r>
            <a:endParaRPr b="0" i="0" sz="2200" u="none" cap="none" strike="noStrike"/>
          </a:p>
        </p:txBody>
      </p:sp>
      <p:sp>
        <p:nvSpPr>
          <p:cNvPr id="315" name="Google Shape;315;p30"/>
          <p:cNvSpPr/>
          <p:nvPr/>
        </p:nvSpPr>
        <p:spPr>
          <a:xfrm>
            <a:off x="793790" y="6293525"/>
            <a:ext cx="5818703"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Discuss what you learned about yourself and potential fits. This helps you connect with others and refine your search.</a:t>
            </a:r>
            <a:endParaRPr b="0" i="0" sz="1750" u="none" cap="none" strike="noStrike"/>
          </a:p>
        </p:txBody>
      </p:sp>
      <p:pic>
        <p:nvPicPr>
          <p:cNvPr descr="preencoded.png" id="316" name="Google Shape;316;p30"/>
          <p:cNvPicPr preferRelativeResize="0"/>
          <p:nvPr/>
        </p:nvPicPr>
        <p:blipFill rotWithShape="1">
          <a:blip r:embed="rId3">
            <a:alphaModFix/>
          </a:blip>
          <a:srcRect b="0" l="0" r="0" t="0"/>
          <a:stretch/>
        </p:blipFill>
        <p:spPr>
          <a:xfrm>
            <a:off x="7173516" y="1947386"/>
            <a:ext cx="5818703" cy="3981212"/>
          </a:xfrm>
          <a:prstGeom prst="rect">
            <a:avLst/>
          </a:prstGeom>
          <a:noFill/>
          <a:ln>
            <a:noFill/>
          </a:ln>
        </p:spPr>
      </p:pic>
      <p:pic>
        <p:nvPicPr>
          <p:cNvPr descr="preencoded.png" id="317" name="Google Shape;317;p30"/>
          <p:cNvPicPr preferRelativeResize="0"/>
          <p:nvPr/>
        </p:nvPicPr>
        <p:blipFill rotWithShape="1">
          <a:blip r:embed="rId4">
            <a:alphaModFix/>
          </a:blip>
          <a:srcRect b="0" l="0" r="0" t="0"/>
          <a:stretch/>
        </p:blipFill>
        <p:spPr>
          <a:xfrm>
            <a:off x="12992225" y="228600"/>
            <a:ext cx="1409575" cy="5261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1"/>
          <p:cNvSpPr/>
          <p:nvPr/>
        </p:nvSpPr>
        <p:spPr>
          <a:xfrm>
            <a:off x="793790" y="878562"/>
            <a:ext cx="7868483"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Insights From Happiness Lab</a:t>
            </a:r>
            <a:endParaRPr b="0" i="0" sz="4450" u="none" cap="none" strike="noStrike"/>
          </a:p>
        </p:txBody>
      </p:sp>
      <p:sp>
        <p:nvSpPr>
          <p:cNvPr id="324" name="Google Shape;324;p31"/>
          <p:cNvSpPr/>
          <p:nvPr/>
        </p:nvSpPr>
        <p:spPr>
          <a:xfrm>
            <a:off x="793790" y="2154317"/>
            <a:ext cx="3207782"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Belonging &amp; Autonomy</a:t>
            </a:r>
            <a:endParaRPr b="0" i="0" sz="2200" u="none" cap="none" strike="noStrike"/>
          </a:p>
        </p:txBody>
      </p:sp>
      <p:sp>
        <p:nvSpPr>
          <p:cNvPr id="325" name="Google Shape;325;p31"/>
          <p:cNvSpPr/>
          <p:nvPr/>
        </p:nvSpPr>
        <p:spPr>
          <a:xfrm>
            <a:off x="793790" y="2735461"/>
            <a:ext cx="5818703"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Happiness at work is not just about paychecks. It's about belonging, autonomy, and feeling valued.</a:t>
            </a:r>
            <a:endParaRPr b="0" i="0" sz="1750" u="none" cap="none" strike="noStrike"/>
          </a:p>
        </p:txBody>
      </p:sp>
      <p:sp>
        <p:nvSpPr>
          <p:cNvPr id="326" name="Google Shape;326;p31"/>
          <p:cNvSpPr/>
          <p:nvPr/>
        </p:nvSpPr>
        <p:spPr>
          <a:xfrm>
            <a:off x="793790" y="3688080"/>
            <a:ext cx="3100388"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Workplace Friendships</a:t>
            </a:r>
            <a:endParaRPr b="0" i="0" sz="2200" u="none" cap="none" strike="noStrike"/>
          </a:p>
        </p:txBody>
      </p:sp>
      <p:sp>
        <p:nvSpPr>
          <p:cNvPr id="327" name="Google Shape;327;p31"/>
          <p:cNvSpPr/>
          <p:nvPr/>
        </p:nvSpPr>
        <p:spPr>
          <a:xfrm>
            <a:off x="793790" y="4269224"/>
            <a:ext cx="5818703"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They boost engagement and satisfaction by up to 50%. Positive relationships matter.</a:t>
            </a:r>
            <a:endParaRPr b="0" i="0" sz="1750" u="none" cap="none" strike="noStrike"/>
          </a:p>
        </p:txBody>
      </p:sp>
      <p:sp>
        <p:nvSpPr>
          <p:cNvPr id="328" name="Google Shape;328;p31"/>
          <p:cNvSpPr/>
          <p:nvPr/>
        </p:nvSpPr>
        <p:spPr>
          <a:xfrm>
            <a:off x="793790" y="522184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Toxic Environments</a:t>
            </a:r>
            <a:endParaRPr b="0" i="0" sz="2200" u="none" cap="none" strike="noStrike"/>
          </a:p>
        </p:txBody>
      </p:sp>
      <p:sp>
        <p:nvSpPr>
          <p:cNvPr id="329" name="Google Shape;329;p31"/>
          <p:cNvSpPr/>
          <p:nvPr/>
        </p:nvSpPr>
        <p:spPr>
          <a:xfrm>
            <a:off x="793790" y="5802987"/>
            <a:ext cx="5818703"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They increase stress more than a low salary. Choose wisely.</a:t>
            </a:r>
            <a:endParaRPr b="0" i="0" sz="1750" u="none" cap="none" strike="noStrike"/>
          </a:p>
        </p:txBody>
      </p:sp>
      <p:pic>
        <p:nvPicPr>
          <p:cNvPr descr="preencoded.png" id="330" name="Google Shape;330;p31"/>
          <p:cNvPicPr preferRelativeResize="0"/>
          <p:nvPr/>
        </p:nvPicPr>
        <p:blipFill rotWithShape="1">
          <a:blip r:embed="rId3">
            <a:alphaModFix/>
          </a:blip>
          <a:srcRect b="0" l="0" r="0" t="0"/>
          <a:stretch/>
        </p:blipFill>
        <p:spPr>
          <a:xfrm>
            <a:off x="7173516" y="2182654"/>
            <a:ext cx="5818703" cy="3981212"/>
          </a:xfrm>
          <a:prstGeom prst="rect">
            <a:avLst/>
          </a:prstGeom>
          <a:noFill/>
          <a:ln>
            <a:noFill/>
          </a:ln>
        </p:spPr>
      </p:pic>
      <p:sp>
        <p:nvSpPr>
          <p:cNvPr id="331" name="Google Shape;331;p31"/>
          <p:cNvSpPr/>
          <p:nvPr/>
        </p:nvSpPr>
        <p:spPr>
          <a:xfrm>
            <a:off x="793790" y="6988016"/>
            <a:ext cx="121908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Even the perfect job can be miserable in the wrong environment. Find a culture where you can truly thrive!</a:t>
            </a:r>
            <a:endParaRPr b="0" i="0" sz="1750" u="none" cap="none" strike="noStrike"/>
          </a:p>
        </p:txBody>
      </p:sp>
      <p:pic>
        <p:nvPicPr>
          <p:cNvPr descr="preencoded.png" id="332" name="Google Shape;332;p31"/>
          <p:cNvPicPr preferRelativeResize="0"/>
          <p:nvPr/>
        </p:nvPicPr>
        <p:blipFill rotWithShape="1">
          <a:blip r:embed="rId4">
            <a:alphaModFix/>
          </a:blip>
          <a:srcRect b="0" l="0" r="0" t="0"/>
          <a:stretch/>
        </p:blipFill>
        <p:spPr>
          <a:xfrm>
            <a:off x="12992225" y="228600"/>
            <a:ext cx="1409575" cy="52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preencoded.png" id="338" name="Google Shape;338;p32"/>
          <p:cNvPicPr preferRelativeResize="0"/>
          <p:nvPr/>
        </p:nvPicPr>
        <p:blipFill rotWithShape="1">
          <a:blip r:embed="rId3">
            <a:alphaModFix/>
          </a:blip>
          <a:srcRect b="0" l="0" r="0" t="0"/>
          <a:stretch/>
        </p:blipFill>
        <p:spPr>
          <a:xfrm>
            <a:off x="9144000" y="0"/>
            <a:ext cx="5486400" cy="8231743"/>
          </a:xfrm>
          <a:prstGeom prst="rect">
            <a:avLst/>
          </a:prstGeom>
          <a:noFill/>
          <a:ln>
            <a:noFill/>
          </a:ln>
        </p:spPr>
      </p:pic>
      <p:sp>
        <p:nvSpPr>
          <p:cNvPr id="339" name="Google Shape;339;p32"/>
          <p:cNvSpPr/>
          <p:nvPr/>
        </p:nvSpPr>
        <p:spPr>
          <a:xfrm>
            <a:off x="690324" y="542330"/>
            <a:ext cx="7763351" cy="1232773"/>
          </a:xfrm>
          <a:prstGeom prst="rect">
            <a:avLst/>
          </a:prstGeom>
          <a:noFill/>
          <a:ln>
            <a:noFill/>
          </a:ln>
        </p:spPr>
        <p:txBody>
          <a:bodyPr anchorCtr="0" anchor="t" bIns="0" lIns="0" spcFirstLastPara="1" rIns="0" wrap="square" tIns="0">
            <a:noAutofit/>
          </a:bodyPr>
          <a:lstStyle/>
          <a:p>
            <a:pPr indent="0" lvl="0" marL="0" marR="0" rtl="0" algn="l">
              <a:lnSpc>
                <a:spcPct val="125974"/>
              </a:lnSpc>
              <a:spcBef>
                <a:spcPts val="0"/>
              </a:spcBef>
              <a:spcAft>
                <a:spcPts val="0"/>
              </a:spcAft>
              <a:buClr>
                <a:srgbClr val="652D90"/>
              </a:buClr>
              <a:buSzPts val="3850"/>
              <a:buFont typeface="PT Serif"/>
              <a:buNone/>
            </a:pPr>
            <a:r>
              <a:rPr b="1" i="0" lang="en-US" sz="3850" u="none" cap="none" strike="noStrike">
                <a:solidFill>
                  <a:srgbClr val="652D90"/>
                </a:solidFill>
                <a:latin typeface="PT Serif"/>
                <a:ea typeface="PT Serif"/>
                <a:cs typeface="PT Serif"/>
                <a:sym typeface="PT Serif"/>
              </a:rPr>
              <a:t>Your Work Environment Matters—Choose Wisely</a:t>
            </a:r>
            <a:endParaRPr b="0" i="0" sz="3850" u="none" cap="none" strike="noStrike"/>
          </a:p>
        </p:txBody>
      </p:sp>
      <p:sp>
        <p:nvSpPr>
          <p:cNvPr id="340" name="Google Shape;340;p32"/>
          <p:cNvSpPr/>
          <p:nvPr/>
        </p:nvSpPr>
        <p:spPr>
          <a:xfrm>
            <a:off x="986076" y="2292668"/>
            <a:ext cx="7467600" cy="631269"/>
          </a:xfrm>
          <a:prstGeom prst="rect">
            <a:avLst/>
          </a:prstGeom>
          <a:noFill/>
          <a:ln>
            <a:noFill/>
          </a:ln>
        </p:spPr>
        <p:txBody>
          <a:bodyPr anchorCtr="0" anchor="t" bIns="0" lIns="0" spcFirstLastPara="1" rIns="0" wrap="square" tIns="0">
            <a:noAutofit/>
          </a:bodyPr>
          <a:lstStyle/>
          <a:p>
            <a:pPr indent="0" lvl="0" marL="0" marR="0" rtl="0" algn="l">
              <a:lnSpc>
                <a:spcPct val="158064"/>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"The biggest career mistake people make is focusing only on the job title and salary, while ignoring the work environment."</a:t>
            </a:r>
            <a:endParaRPr b="0" i="0" sz="1550" u="none" cap="none" strike="noStrike"/>
          </a:p>
        </p:txBody>
      </p:sp>
      <p:sp>
        <p:nvSpPr>
          <p:cNvPr id="341" name="Google Shape;341;p32"/>
          <p:cNvSpPr/>
          <p:nvPr/>
        </p:nvSpPr>
        <p:spPr>
          <a:xfrm>
            <a:off x="690324" y="2070854"/>
            <a:ext cx="22860" cy="1074896"/>
          </a:xfrm>
          <a:prstGeom prst="rect">
            <a:avLst/>
          </a:prstGeom>
          <a:solidFill>
            <a:srgbClr val="F536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2"/>
          <p:cNvSpPr/>
          <p:nvPr/>
        </p:nvSpPr>
        <p:spPr>
          <a:xfrm>
            <a:off x="690324" y="3367564"/>
            <a:ext cx="7763351" cy="631269"/>
          </a:xfrm>
          <a:prstGeom prst="rect">
            <a:avLst/>
          </a:prstGeom>
          <a:noFill/>
          <a:ln>
            <a:noFill/>
          </a:ln>
        </p:spPr>
        <p:txBody>
          <a:bodyPr anchorCtr="0" anchor="t" bIns="0" lIns="0" spcFirstLastPara="1" rIns="0" wrap="square" tIns="0">
            <a:noAutofit/>
          </a:bodyPr>
          <a:lstStyle/>
          <a:p>
            <a:pPr indent="0" lvl="0" marL="0" marR="0" rtl="0" algn="l">
              <a:lnSpc>
                <a:spcPct val="158064"/>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Don't overlook the impact of your surroundings. A positive environment can boost your happiness and productivity.</a:t>
            </a:r>
            <a:endParaRPr b="0" i="0" sz="1550" u="none" cap="none" strike="noStrike"/>
          </a:p>
        </p:txBody>
      </p:sp>
      <p:sp>
        <p:nvSpPr>
          <p:cNvPr id="343" name="Google Shape;343;p32"/>
          <p:cNvSpPr/>
          <p:nvPr/>
        </p:nvSpPr>
        <p:spPr>
          <a:xfrm>
            <a:off x="690324" y="4220647"/>
            <a:ext cx="7763351" cy="631269"/>
          </a:xfrm>
          <a:prstGeom prst="rect">
            <a:avLst/>
          </a:prstGeom>
          <a:noFill/>
          <a:ln>
            <a:noFill/>
          </a:ln>
        </p:spPr>
        <p:txBody>
          <a:bodyPr anchorCtr="0" anchor="t" bIns="0" lIns="0" spcFirstLastPara="1" rIns="0" wrap="square" tIns="0">
            <a:noAutofit/>
          </a:bodyPr>
          <a:lstStyle/>
          <a:p>
            <a:pPr indent="0" lvl="0" marL="0" marR="0" rtl="0" algn="l">
              <a:lnSpc>
                <a:spcPct val="158064"/>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Conversely, a toxic culture can lead to burnout. Prioritize your well-being when making career decisions.</a:t>
            </a:r>
            <a:endParaRPr b="0" i="0" sz="1550" u="none" cap="none" strike="noStrike"/>
          </a:p>
        </p:txBody>
      </p:sp>
      <p:sp>
        <p:nvSpPr>
          <p:cNvPr id="344" name="Google Shape;344;p32"/>
          <p:cNvSpPr/>
          <p:nvPr/>
        </p:nvSpPr>
        <p:spPr>
          <a:xfrm>
            <a:off x="690325" y="5147678"/>
            <a:ext cx="2762400" cy="4338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652D90"/>
              </a:buClr>
              <a:buSzPts val="1900"/>
              <a:buFont typeface="PT Serif"/>
              <a:buNone/>
            </a:pPr>
            <a:r>
              <a:rPr b="1" i="0" lang="en-US" sz="2300" u="none" cap="none" strike="noStrike">
                <a:solidFill>
                  <a:srgbClr val="652D90"/>
                </a:solidFill>
                <a:latin typeface="PT Serif"/>
                <a:ea typeface="PT Serif"/>
                <a:cs typeface="PT Serif"/>
                <a:sym typeface="PT Serif"/>
              </a:rPr>
              <a:t>Call to Action:</a:t>
            </a:r>
            <a:endParaRPr b="0" i="0" sz="2300" u="none" cap="none" strike="noStrike"/>
          </a:p>
        </p:txBody>
      </p:sp>
      <p:sp>
        <p:nvSpPr>
          <p:cNvPr id="345" name="Google Shape;345;p32"/>
          <p:cNvSpPr/>
          <p:nvPr/>
        </p:nvSpPr>
        <p:spPr>
          <a:xfrm>
            <a:off x="690325" y="5751551"/>
            <a:ext cx="7763400" cy="433800"/>
          </a:xfrm>
          <a:prstGeom prst="rect">
            <a:avLst/>
          </a:prstGeom>
          <a:noFill/>
          <a:ln>
            <a:noFill/>
          </a:ln>
        </p:spPr>
        <p:txBody>
          <a:bodyPr anchorCtr="0" anchor="t" bIns="0" lIns="0" spcFirstLastPara="1" rIns="0" wrap="square" tIns="0">
            <a:noAutofit/>
          </a:bodyPr>
          <a:lstStyle/>
          <a:p>
            <a:pPr indent="0" lvl="0" marL="0" marR="0" rtl="0" algn="l">
              <a:lnSpc>
                <a:spcPct val="158064"/>
              </a:lnSpc>
              <a:spcBef>
                <a:spcPts val="0"/>
              </a:spcBef>
              <a:spcAft>
                <a:spcPts val="0"/>
              </a:spcAft>
              <a:buClr>
                <a:srgbClr val="666666"/>
              </a:buClr>
              <a:buSzPts val="1550"/>
              <a:buFont typeface="Arial"/>
              <a:buNone/>
            </a:pPr>
            <a:r>
              <a:rPr b="0" i="0" lang="en-US" sz="1550" u="none" cap="none" strike="noStrike">
                <a:solidFill>
                  <a:srgbClr val="666666"/>
                </a:solidFill>
                <a:latin typeface="Arial"/>
                <a:ea typeface="Arial"/>
                <a:cs typeface="Arial"/>
                <a:sym typeface="Arial"/>
              </a:rPr>
              <a:t>Look at your "ideal work environment" traits. Research before accepting a job offer.</a:t>
            </a:r>
            <a:endParaRPr b="0" i="0" sz="1550" u="none" cap="none" strike="noStrike"/>
          </a:p>
        </p:txBody>
      </p:sp>
      <p:sp>
        <p:nvSpPr>
          <p:cNvPr id="346" name="Google Shape;346;p32"/>
          <p:cNvSpPr/>
          <p:nvPr/>
        </p:nvSpPr>
        <p:spPr>
          <a:xfrm>
            <a:off x="690324" y="6299835"/>
            <a:ext cx="7763400" cy="315600"/>
          </a:xfrm>
          <a:prstGeom prst="rect">
            <a:avLst/>
          </a:prstGeom>
          <a:noFill/>
          <a:ln>
            <a:noFill/>
          </a:ln>
        </p:spPr>
        <p:txBody>
          <a:bodyPr anchorCtr="0" anchor="t" bIns="0" lIns="0" spcFirstLastPara="1" rIns="0" wrap="square" tIns="0">
            <a:noAutofit/>
          </a:bodyPr>
          <a:lstStyle/>
          <a:p>
            <a:pPr indent="-342900" lvl="0" marL="342900" marR="0" rtl="0" algn="l">
              <a:lnSpc>
                <a:spcPct val="158064"/>
              </a:lnSpc>
              <a:spcBef>
                <a:spcPts val="0"/>
              </a:spcBef>
              <a:spcAft>
                <a:spcPts val="0"/>
              </a:spcAft>
              <a:buClr>
                <a:srgbClr val="666666"/>
              </a:buClr>
              <a:buSzPts val="1550"/>
              <a:buFont typeface="Arial"/>
              <a:buChar char="•"/>
            </a:pPr>
            <a:r>
              <a:rPr b="0" i="0" lang="en-US" sz="1550" u="none" cap="none" strike="noStrike">
                <a:solidFill>
                  <a:srgbClr val="666666"/>
                </a:solidFill>
                <a:latin typeface="Arial"/>
                <a:ea typeface="Arial"/>
                <a:cs typeface="Arial"/>
                <a:sym typeface="Arial"/>
              </a:rPr>
              <a:t>Ask current employees about their experiences.</a:t>
            </a:r>
            <a:endParaRPr b="0" i="0" sz="1550" u="none" cap="none" strike="noStrike"/>
          </a:p>
        </p:txBody>
      </p:sp>
      <p:sp>
        <p:nvSpPr>
          <p:cNvPr id="347" name="Google Shape;347;p32"/>
          <p:cNvSpPr/>
          <p:nvPr/>
        </p:nvSpPr>
        <p:spPr>
          <a:xfrm>
            <a:off x="690324" y="6684407"/>
            <a:ext cx="7763400" cy="315600"/>
          </a:xfrm>
          <a:prstGeom prst="rect">
            <a:avLst/>
          </a:prstGeom>
          <a:noFill/>
          <a:ln>
            <a:noFill/>
          </a:ln>
        </p:spPr>
        <p:txBody>
          <a:bodyPr anchorCtr="0" anchor="t" bIns="0" lIns="0" spcFirstLastPara="1" rIns="0" wrap="square" tIns="0">
            <a:noAutofit/>
          </a:bodyPr>
          <a:lstStyle/>
          <a:p>
            <a:pPr indent="-342900" lvl="0" marL="342900" marR="0" rtl="0" algn="l">
              <a:lnSpc>
                <a:spcPct val="158064"/>
              </a:lnSpc>
              <a:spcBef>
                <a:spcPts val="0"/>
              </a:spcBef>
              <a:spcAft>
                <a:spcPts val="0"/>
              </a:spcAft>
              <a:buClr>
                <a:srgbClr val="666666"/>
              </a:buClr>
              <a:buSzPts val="1550"/>
              <a:buFont typeface="Arial"/>
              <a:buChar char="•"/>
            </a:pPr>
            <a:r>
              <a:rPr b="0" i="0" lang="en-US" sz="1550" u="none" cap="none" strike="noStrike">
                <a:solidFill>
                  <a:srgbClr val="666666"/>
                </a:solidFill>
                <a:latin typeface="Arial"/>
                <a:ea typeface="Arial"/>
                <a:cs typeface="Arial"/>
                <a:sym typeface="Arial"/>
              </a:rPr>
              <a:t>Read company reviews on sites like Glassdoor.</a:t>
            </a:r>
            <a:endParaRPr b="0" i="0" sz="1550" u="none" cap="none" strike="noStrike"/>
          </a:p>
        </p:txBody>
      </p:sp>
      <p:sp>
        <p:nvSpPr>
          <p:cNvPr id="348" name="Google Shape;348;p32"/>
          <p:cNvSpPr/>
          <p:nvPr/>
        </p:nvSpPr>
        <p:spPr>
          <a:xfrm>
            <a:off x="690324" y="7068979"/>
            <a:ext cx="7763400" cy="315600"/>
          </a:xfrm>
          <a:prstGeom prst="rect">
            <a:avLst/>
          </a:prstGeom>
          <a:noFill/>
          <a:ln>
            <a:noFill/>
          </a:ln>
        </p:spPr>
        <p:txBody>
          <a:bodyPr anchorCtr="0" anchor="t" bIns="0" lIns="0" spcFirstLastPara="1" rIns="0" wrap="square" tIns="0">
            <a:noAutofit/>
          </a:bodyPr>
          <a:lstStyle/>
          <a:p>
            <a:pPr indent="-342900" lvl="0" marL="342900" marR="0" rtl="0" algn="l">
              <a:lnSpc>
                <a:spcPct val="158064"/>
              </a:lnSpc>
              <a:spcBef>
                <a:spcPts val="0"/>
              </a:spcBef>
              <a:spcAft>
                <a:spcPts val="0"/>
              </a:spcAft>
              <a:buClr>
                <a:srgbClr val="666666"/>
              </a:buClr>
              <a:buSzPts val="1550"/>
              <a:buFont typeface="Arial"/>
              <a:buChar char="•"/>
            </a:pPr>
            <a:r>
              <a:rPr b="0" i="0" lang="en-US" sz="1550" u="none" cap="none" strike="noStrike">
                <a:solidFill>
                  <a:srgbClr val="666666"/>
                </a:solidFill>
                <a:latin typeface="Arial"/>
                <a:ea typeface="Arial"/>
                <a:cs typeface="Arial"/>
                <a:sym typeface="Arial"/>
              </a:rPr>
              <a:t>Interview the company as much as they interview you.</a:t>
            </a:r>
            <a:endParaRPr b="0" i="0" sz="1550" u="none" cap="none" strike="noStrike"/>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descr="preencoded.png" id="86" name="Google Shape;86;p19"/>
          <p:cNvPicPr preferRelativeResize="0"/>
          <p:nvPr/>
        </p:nvPicPr>
        <p:blipFill rotWithShape="1">
          <a:blip r:embed="rId3">
            <a:alphaModFix/>
          </a:blip>
          <a:srcRect b="0" l="0" r="0" t="0"/>
          <a:stretch/>
        </p:blipFill>
        <p:spPr>
          <a:xfrm>
            <a:off x="0" y="0"/>
            <a:ext cx="14630400" cy="2154317"/>
          </a:xfrm>
          <a:prstGeom prst="rect">
            <a:avLst/>
          </a:prstGeom>
          <a:noFill/>
          <a:ln>
            <a:noFill/>
          </a:ln>
        </p:spPr>
      </p:pic>
      <p:sp>
        <p:nvSpPr>
          <p:cNvPr id="87" name="Google Shape;87;p19"/>
          <p:cNvSpPr/>
          <p:nvPr/>
        </p:nvSpPr>
        <p:spPr>
          <a:xfrm>
            <a:off x="603171" y="2897624"/>
            <a:ext cx="12195096" cy="538520"/>
          </a:xfrm>
          <a:prstGeom prst="rect">
            <a:avLst/>
          </a:prstGeom>
          <a:noFill/>
          <a:ln>
            <a:noFill/>
          </a:ln>
        </p:spPr>
        <p:txBody>
          <a:bodyPr anchorCtr="0" anchor="t" bIns="0" lIns="0" spcFirstLastPara="1" rIns="0" wrap="square" tIns="0">
            <a:noAutofit/>
          </a:bodyPr>
          <a:lstStyle/>
          <a:p>
            <a:pPr indent="0" lvl="0" marL="0" marR="0" rtl="0" algn="l">
              <a:lnSpc>
                <a:spcPct val="125373"/>
              </a:lnSpc>
              <a:spcBef>
                <a:spcPts val="0"/>
              </a:spcBef>
              <a:spcAft>
                <a:spcPts val="0"/>
              </a:spcAft>
              <a:buClr>
                <a:srgbClr val="652D90"/>
              </a:buClr>
              <a:buSzPts val="3350"/>
              <a:buFont typeface="PT Serif"/>
              <a:buNone/>
            </a:pPr>
            <a:r>
              <a:rPr b="1" i="0" lang="en-US" sz="3350" u="none" cap="none" strike="noStrike">
                <a:solidFill>
                  <a:srgbClr val="652D90"/>
                </a:solidFill>
                <a:latin typeface="PT Serif"/>
                <a:ea typeface="PT Serif"/>
                <a:cs typeface="PT Serif"/>
                <a:sym typeface="PT Serif"/>
              </a:rPr>
              <a:t>My Story: The Quarter-Life Crisis That Changed Everything</a:t>
            </a:r>
            <a:endParaRPr b="0" i="0" sz="3350" u="none" cap="none" strike="noStrike"/>
          </a:p>
        </p:txBody>
      </p:sp>
      <p:sp>
        <p:nvSpPr>
          <p:cNvPr id="88" name="Google Shape;88;p19"/>
          <p:cNvSpPr/>
          <p:nvPr/>
        </p:nvSpPr>
        <p:spPr>
          <a:xfrm>
            <a:off x="7303770" y="3694628"/>
            <a:ext cx="22860" cy="3791545"/>
          </a:xfrm>
          <a:prstGeom prst="roundRect">
            <a:avLst>
              <a:gd fmla="val 3166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9"/>
          <p:cNvSpPr/>
          <p:nvPr/>
        </p:nvSpPr>
        <p:spPr>
          <a:xfrm>
            <a:off x="6541056" y="4070866"/>
            <a:ext cx="603171" cy="22860"/>
          </a:xfrm>
          <a:prstGeom prst="roundRect">
            <a:avLst>
              <a:gd fmla="val 3166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9"/>
          <p:cNvSpPr/>
          <p:nvPr/>
        </p:nvSpPr>
        <p:spPr>
          <a:xfrm>
            <a:off x="7121366" y="3888462"/>
            <a:ext cx="387668" cy="387668"/>
          </a:xfrm>
          <a:prstGeom prst="roundRect">
            <a:avLst>
              <a:gd fmla="val 18672"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9"/>
          <p:cNvSpPr/>
          <p:nvPr/>
        </p:nvSpPr>
        <p:spPr>
          <a:xfrm>
            <a:off x="7242096" y="3952994"/>
            <a:ext cx="146090" cy="2584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PT Serif"/>
              <a:buNone/>
            </a:pPr>
            <a:r>
              <a:rPr b="1" i="0" lang="en-US" sz="2000" u="none" cap="none" strike="noStrike">
                <a:solidFill>
                  <a:srgbClr val="000000"/>
                </a:solidFill>
                <a:latin typeface="PT Serif"/>
                <a:ea typeface="PT Serif"/>
                <a:cs typeface="PT Serif"/>
                <a:sym typeface="PT Serif"/>
              </a:rPr>
              <a:t>1</a:t>
            </a:r>
            <a:endParaRPr b="0" i="0" sz="2000" u="none" cap="none" strike="noStrike"/>
          </a:p>
        </p:txBody>
      </p:sp>
      <p:sp>
        <p:nvSpPr>
          <p:cNvPr id="92" name="Google Shape;92;p19"/>
          <p:cNvSpPr/>
          <p:nvPr/>
        </p:nvSpPr>
        <p:spPr>
          <a:xfrm>
            <a:off x="4213027" y="3866912"/>
            <a:ext cx="2154317" cy="269200"/>
          </a:xfrm>
          <a:prstGeom prst="rect">
            <a:avLst/>
          </a:prstGeom>
          <a:noFill/>
          <a:ln>
            <a:noFill/>
          </a:ln>
        </p:spPr>
        <p:txBody>
          <a:bodyPr anchorCtr="0" anchor="t" bIns="0" lIns="0" spcFirstLastPara="1" rIns="0" wrap="square" tIns="0">
            <a:noAutofit/>
          </a:bodyPr>
          <a:lstStyle/>
          <a:p>
            <a:pPr indent="0" lvl="0" marL="0" marR="0" rtl="0" algn="r">
              <a:lnSpc>
                <a:spcPct val="127272"/>
              </a:lnSpc>
              <a:spcBef>
                <a:spcPts val="0"/>
              </a:spcBef>
              <a:spcAft>
                <a:spcPts val="0"/>
              </a:spcAft>
              <a:buClr>
                <a:srgbClr val="666666"/>
              </a:buClr>
              <a:buSzPts val="1650"/>
              <a:buFont typeface="PT Serif"/>
              <a:buNone/>
            </a:pPr>
            <a:r>
              <a:rPr b="1" i="0" lang="en-US" sz="1650" u="none" cap="none" strike="noStrike">
                <a:solidFill>
                  <a:srgbClr val="666666"/>
                </a:solidFill>
                <a:latin typeface="PT Serif"/>
                <a:ea typeface="PT Serif"/>
                <a:cs typeface="PT Serif"/>
                <a:sym typeface="PT Serif"/>
              </a:rPr>
              <a:t>Professional Dancer</a:t>
            </a:r>
            <a:endParaRPr b="0" i="0" sz="1650" u="none" cap="none" strike="noStrike"/>
          </a:p>
        </p:txBody>
      </p:sp>
      <p:sp>
        <p:nvSpPr>
          <p:cNvPr id="93" name="Google Shape;93;p19"/>
          <p:cNvSpPr/>
          <p:nvPr/>
        </p:nvSpPr>
        <p:spPr>
          <a:xfrm>
            <a:off x="603171" y="4239458"/>
            <a:ext cx="5764173" cy="275749"/>
          </a:xfrm>
          <a:prstGeom prst="rect">
            <a:avLst/>
          </a:prstGeom>
          <a:noFill/>
          <a:ln>
            <a:noFill/>
          </a:ln>
        </p:spPr>
        <p:txBody>
          <a:bodyPr anchorCtr="0" anchor="t" bIns="0" lIns="0" spcFirstLastPara="1" rIns="0" wrap="square" tIns="0">
            <a:noAutofit/>
          </a:bodyPr>
          <a:lstStyle/>
          <a:p>
            <a:pPr indent="0" lvl="0" marL="0" marR="0" rtl="0" algn="r">
              <a:lnSpc>
                <a:spcPct val="159259"/>
              </a:lnSpc>
              <a:spcBef>
                <a:spcPts val="0"/>
              </a:spcBef>
              <a:spcAft>
                <a:spcPts val="0"/>
              </a:spcAft>
              <a:buClr>
                <a:srgbClr val="666666"/>
              </a:buClr>
              <a:buSzPts val="1350"/>
              <a:buFont typeface="Arial"/>
              <a:buNone/>
            </a:pPr>
            <a:r>
              <a:rPr b="0" i="0" lang="en-US" sz="1350" u="none" cap="none" strike="noStrike">
                <a:solidFill>
                  <a:srgbClr val="666666"/>
                </a:solidFill>
                <a:latin typeface="Arial"/>
                <a:ea typeface="Arial"/>
                <a:cs typeface="Arial"/>
                <a:sym typeface="Arial"/>
              </a:rPr>
              <a:t>I moved to NYC following my dream, taking gigs and working hard.</a:t>
            </a:r>
            <a:endParaRPr b="0" i="0" sz="1350" u="none" cap="none" strike="noStrike"/>
          </a:p>
        </p:txBody>
      </p:sp>
      <p:sp>
        <p:nvSpPr>
          <p:cNvPr id="94" name="Google Shape;94;p19"/>
          <p:cNvSpPr/>
          <p:nvPr/>
        </p:nvSpPr>
        <p:spPr>
          <a:xfrm>
            <a:off x="7486174" y="4932521"/>
            <a:ext cx="603171" cy="22860"/>
          </a:xfrm>
          <a:prstGeom prst="roundRect">
            <a:avLst>
              <a:gd fmla="val 3166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9"/>
          <p:cNvSpPr/>
          <p:nvPr/>
        </p:nvSpPr>
        <p:spPr>
          <a:xfrm>
            <a:off x="7121366" y="4750117"/>
            <a:ext cx="387668" cy="387668"/>
          </a:xfrm>
          <a:prstGeom prst="roundRect">
            <a:avLst>
              <a:gd fmla="val 18672"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a:off x="7242096" y="4814649"/>
            <a:ext cx="146090" cy="2584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PT Serif"/>
              <a:buNone/>
            </a:pPr>
            <a:r>
              <a:rPr b="1" i="0" lang="en-US" sz="2000" u="none" cap="none" strike="noStrike">
                <a:solidFill>
                  <a:srgbClr val="000000"/>
                </a:solidFill>
                <a:latin typeface="PT Serif"/>
                <a:ea typeface="PT Serif"/>
                <a:cs typeface="PT Serif"/>
                <a:sym typeface="PT Serif"/>
              </a:rPr>
              <a:t>2</a:t>
            </a:r>
            <a:endParaRPr b="0" i="0" sz="2000" u="none" cap="none" strike="noStrike"/>
          </a:p>
        </p:txBody>
      </p:sp>
      <p:sp>
        <p:nvSpPr>
          <p:cNvPr id="97" name="Google Shape;97;p19"/>
          <p:cNvSpPr/>
          <p:nvPr/>
        </p:nvSpPr>
        <p:spPr>
          <a:xfrm>
            <a:off x="8263057" y="4728567"/>
            <a:ext cx="2154317" cy="2692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666666"/>
              </a:buClr>
              <a:buSzPts val="1650"/>
              <a:buFont typeface="PT Serif"/>
              <a:buNone/>
            </a:pPr>
            <a:r>
              <a:rPr b="1" i="0" lang="en-US" sz="1650" u="none" cap="none" strike="noStrike">
                <a:solidFill>
                  <a:srgbClr val="666666"/>
                </a:solidFill>
                <a:latin typeface="PT Serif"/>
                <a:ea typeface="PT Serif"/>
                <a:cs typeface="PT Serif"/>
                <a:sym typeface="PT Serif"/>
              </a:rPr>
              <a:t>Crisis Point</a:t>
            </a:r>
            <a:endParaRPr b="0" i="0" sz="1650" u="none" cap="none" strike="noStrike"/>
          </a:p>
        </p:txBody>
      </p:sp>
      <p:sp>
        <p:nvSpPr>
          <p:cNvPr id="98" name="Google Shape;98;p19"/>
          <p:cNvSpPr/>
          <p:nvPr/>
        </p:nvSpPr>
        <p:spPr>
          <a:xfrm>
            <a:off x="8263057" y="5101114"/>
            <a:ext cx="5764173" cy="551498"/>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666666"/>
              </a:buClr>
              <a:buSzPts val="1350"/>
              <a:buFont typeface="Arial"/>
              <a:buNone/>
            </a:pPr>
            <a:r>
              <a:rPr b="0" i="0" lang="en-US" sz="1350" u="none" cap="none" strike="noStrike">
                <a:solidFill>
                  <a:srgbClr val="666666"/>
                </a:solidFill>
                <a:latin typeface="Arial"/>
                <a:ea typeface="Arial"/>
                <a:cs typeface="Arial"/>
                <a:sym typeface="Arial"/>
              </a:rPr>
              <a:t>Reality hit with $100,000 debt, financial stress, and eventually getting fired.</a:t>
            </a:r>
            <a:endParaRPr b="0" i="0" sz="1350" u="none" cap="none" strike="noStrike"/>
          </a:p>
        </p:txBody>
      </p:sp>
      <p:sp>
        <p:nvSpPr>
          <p:cNvPr id="99" name="Google Shape;99;p19"/>
          <p:cNvSpPr/>
          <p:nvPr/>
        </p:nvSpPr>
        <p:spPr>
          <a:xfrm>
            <a:off x="6541056" y="5707975"/>
            <a:ext cx="603171" cy="22860"/>
          </a:xfrm>
          <a:prstGeom prst="roundRect">
            <a:avLst>
              <a:gd fmla="val 3166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p:nvPr/>
        </p:nvSpPr>
        <p:spPr>
          <a:xfrm>
            <a:off x="7121366" y="5525572"/>
            <a:ext cx="387668" cy="387668"/>
          </a:xfrm>
          <a:prstGeom prst="roundRect">
            <a:avLst>
              <a:gd fmla="val 18672"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p:nvPr/>
        </p:nvSpPr>
        <p:spPr>
          <a:xfrm>
            <a:off x="7242096" y="5590103"/>
            <a:ext cx="146090" cy="2584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PT Serif"/>
              <a:buNone/>
            </a:pPr>
            <a:r>
              <a:rPr b="1" i="0" lang="en-US" sz="2000" u="none" cap="none" strike="noStrike">
                <a:solidFill>
                  <a:srgbClr val="000000"/>
                </a:solidFill>
                <a:latin typeface="PT Serif"/>
                <a:ea typeface="PT Serif"/>
                <a:cs typeface="PT Serif"/>
                <a:sym typeface="PT Serif"/>
              </a:rPr>
              <a:t>3</a:t>
            </a:r>
            <a:endParaRPr b="0" i="0" sz="2000" u="none" cap="none" strike="noStrike"/>
          </a:p>
        </p:txBody>
      </p:sp>
      <p:sp>
        <p:nvSpPr>
          <p:cNvPr id="102" name="Google Shape;102;p19"/>
          <p:cNvSpPr/>
          <p:nvPr/>
        </p:nvSpPr>
        <p:spPr>
          <a:xfrm>
            <a:off x="4213027" y="5504021"/>
            <a:ext cx="2154317" cy="269200"/>
          </a:xfrm>
          <a:prstGeom prst="rect">
            <a:avLst/>
          </a:prstGeom>
          <a:noFill/>
          <a:ln>
            <a:noFill/>
          </a:ln>
        </p:spPr>
        <p:txBody>
          <a:bodyPr anchorCtr="0" anchor="t" bIns="0" lIns="0" spcFirstLastPara="1" rIns="0" wrap="square" tIns="0">
            <a:noAutofit/>
          </a:bodyPr>
          <a:lstStyle/>
          <a:p>
            <a:pPr indent="0" lvl="0" marL="0" marR="0" rtl="0" algn="r">
              <a:lnSpc>
                <a:spcPct val="127272"/>
              </a:lnSpc>
              <a:spcBef>
                <a:spcPts val="0"/>
              </a:spcBef>
              <a:spcAft>
                <a:spcPts val="0"/>
              </a:spcAft>
              <a:buClr>
                <a:srgbClr val="666666"/>
              </a:buClr>
              <a:buSzPts val="1650"/>
              <a:buFont typeface="PT Serif"/>
              <a:buNone/>
            </a:pPr>
            <a:r>
              <a:rPr b="1" i="0" lang="en-US" sz="1650" u="none" cap="none" strike="noStrike">
                <a:solidFill>
                  <a:srgbClr val="666666"/>
                </a:solidFill>
                <a:latin typeface="PT Serif"/>
                <a:ea typeface="PT Serif"/>
                <a:cs typeface="PT Serif"/>
                <a:sym typeface="PT Serif"/>
              </a:rPr>
              <a:t>Career Pivot</a:t>
            </a:r>
            <a:endParaRPr b="0" i="0" sz="1650" u="none" cap="none" strike="noStrike"/>
          </a:p>
        </p:txBody>
      </p:sp>
      <p:sp>
        <p:nvSpPr>
          <p:cNvPr id="103" name="Google Shape;103;p19"/>
          <p:cNvSpPr/>
          <p:nvPr/>
        </p:nvSpPr>
        <p:spPr>
          <a:xfrm>
            <a:off x="603171" y="5876568"/>
            <a:ext cx="5764173" cy="551498"/>
          </a:xfrm>
          <a:prstGeom prst="rect">
            <a:avLst/>
          </a:prstGeom>
          <a:noFill/>
          <a:ln>
            <a:noFill/>
          </a:ln>
        </p:spPr>
        <p:txBody>
          <a:bodyPr anchorCtr="0" anchor="t" bIns="0" lIns="0" spcFirstLastPara="1" rIns="0" wrap="square" tIns="0">
            <a:noAutofit/>
          </a:bodyPr>
          <a:lstStyle/>
          <a:p>
            <a:pPr indent="0" lvl="0" marL="0" marR="0" rtl="0" algn="r">
              <a:lnSpc>
                <a:spcPct val="159259"/>
              </a:lnSpc>
              <a:spcBef>
                <a:spcPts val="0"/>
              </a:spcBef>
              <a:spcAft>
                <a:spcPts val="0"/>
              </a:spcAft>
              <a:buClr>
                <a:srgbClr val="666666"/>
              </a:buClr>
              <a:buSzPts val="1350"/>
              <a:buFont typeface="Arial"/>
              <a:buNone/>
            </a:pPr>
            <a:r>
              <a:rPr b="0" i="0" lang="en-US" sz="1350" u="none" cap="none" strike="noStrike">
                <a:solidFill>
                  <a:srgbClr val="666666"/>
                </a:solidFill>
                <a:latin typeface="Arial"/>
                <a:ea typeface="Arial"/>
                <a:cs typeface="Arial"/>
                <a:sym typeface="Arial"/>
              </a:rPr>
              <a:t>I discovered that doing what you love isn't always the right career path.</a:t>
            </a:r>
            <a:endParaRPr b="0" i="0" sz="1350" u="none" cap="none" strike="noStrike"/>
          </a:p>
        </p:txBody>
      </p:sp>
      <p:sp>
        <p:nvSpPr>
          <p:cNvPr id="104" name="Google Shape;104;p19"/>
          <p:cNvSpPr/>
          <p:nvPr/>
        </p:nvSpPr>
        <p:spPr>
          <a:xfrm>
            <a:off x="7486174" y="6483548"/>
            <a:ext cx="603171" cy="22860"/>
          </a:xfrm>
          <a:prstGeom prst="roundRect">
            <a:avLst>
              <a:gd fmla="val 316649"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9"/>
          <p:cNvSpPr/>
          <p:nvPr/>
        </p:nvSpPr>
        <p:spPr>
          <a:xfrm>
            <a:off x="7121366" y="6301145"/>
            <a:ext cx="387668" cy="387668"/>
          </a:xfrm>
          <a:prstGeom prst="roundRect">
            <a:avLst>
              <a:gd fmla="val 18672"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p:nvPr/>
        </p:nvSpPr>
        <p:spPr>
          <a:xfrm>
            <a:off x="7242096" y="6365677"/>
            <a:ext cx="146090" cy="2584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PT Serif"/>
              <a:buNone/>
            </a:pPr>
            <a:r>
              <a:rPr b="1" i="0" lang="en-US" sz="2000" u="none" cap="none" strike="noStrike">
                <a:solidFill>
                  <a:srgbClr val="000000"/>
                </a:solidFill>
                <a:latin typeface="PT Serif"/>
                <a:ea typeface="PT Serif"/>
                <a:cs typeface="PT Serif"/>
                <a:sym typeface="PT Serif"/>
              </a:rPr>
              <a:t>4</a:t>
            </a:r>
            <a:endParaRPr b="0" i="0" sz="2000" u="none" cap="none" strike="noStrike"/>
          </a:p>
        </p:txBody>
      </p:sp>
      <p:sp>
        <p:nvSpPr>
          <p:cNvPr id="107" name="Google Shape;107;p19"/>
          <p:cNvSpPr/>
          <p:nvPr/>
        </p:nvSpPr>
        <p:spPr>
          <a:xfrm>
            <a:off x="8263057" y="6279594"/>
            <a:ext cx="2154317" cy="2692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666666"/>
              </a:buClr>
              <a:buSzPts val="1650"/>
              <a:buFont typeface="PT Serif"/>
              <a:buNone/>
            </a:pPr>
            <a:r>
              <a:rPr b="1" i="0" lang="en-US" sz="1650" u="none" cap="none" strike="noStrike">
                <a:solidFill>
                  <a:srgbClr val="666666"/>
                </a:solidFill>
                <a:latin typeface="PT Serif"/>
                <a:ea typeface="PT Serif"/>
                <a:cs typeface="PT Serif"/>
                <a:sym typeface="PT Serif"/>
              </a:rPr>
              <a:t>Finding Purpose</a:t>
            </a:r>
            <a:endParaRPr b="0" i="0" sz="1650" u="none" cap="none" strike="noStrike"/>
          </a:p>
        </p:txBody>
      </p:sp>
      <p:sp>
        <p:nvSpPr>
          <p:cNvPr id="108" name="Google Shape;108;p19"/>
          <p:cNvSpPr/>
          <p:nvPr/>
        </p:nvSpPr>
        <p:spPr>
          <a:xfrm>
            <a:off x="8263057" y="6652141"/>
            <a:ext cx="5764173" cy="551498"/>
          </a:xfrm>
          <a:prstGeom prst="rect">
            <a:avLst/>
          </a:prstGeom>
          <a:noFill/>
          <a:ln>
            <a:noFill/>
          </a:ln>
        </p:spPr>
        <p:txBody>
          <a:bodyPr anchorCtr="0" anchor="t" bIns="0" lIns="0" spcFirstLastPara="1" rIns="0" wrap="square" tIns="0">
            <a:noAutofit/>
          </a:bodyPr>
          <a:lstStyle/>
          <a:p>
            <a:pPr indent="0" lvl="0" marL="0" marR="0" rtl="0" algn="l">
              <a:lnSpc>
                <a:spcPct val="159259"/>
              </a:lnSpc>
              <a:spcBef>
                <a:spcPts val="0"/>
              </a:spcBef>
              <a:spcAft>
                <a:spcPts val="0"/>
              </a:spcAft>
              <a:buClr>
                <a:srgbClr val="666666"/>
              </a:buClr>
              <a:buSzPts val="1350"/>
              <a:buFont typeface="Arial"/>
              <a:buNone/>
            </a:pPr>
            <a:r>
              <a:rPr b="0" i="0" lang="en-US" sz="1350" u="none" cap="none" strike="noStrike">
                <a:solidFill>
                  <a:srgbClr val="666666"/>
                </a:solidFill>
                <a:latin typeface="Arial"/>
                <a:ea typeface="Arial"/>
                <a:cs typeface="Arial"/>
                <a:sym typeface="Arial"/>
              </a:rPr>
              <a:t>This journey led me to HR, consulting, and helping others find fitting careers.</a:t>
            </a:r>
            <a:endParaRPr b="0" i="0" sz="1350" u="none" cap="none" strike="noStrike"/>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preencoded.png" id="114" name="Google Shape;114;p20"/>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15" name="Google Shape;115;p20"/>
          <p:cNvSpPr/>
          <p:nvPr/>
        </p:nvSpPr>
        <p:spPr>
          <a:xfrm>
            <a:off x="6280190" y="1900476"/>
            <a:ext cx="6704409" cy="1417558"/>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Start With Self-Exploration</a:t>
            </a:r>
            <a:endParaRPr b="0" i="0" sz="4450" u="none" cap="none" strike="noStrike"/>
          </a:p>
        </p:txBody>
      </p:sp>
      <p:pic>
        <p:nvPicPr>
          <p:cNvPr descr="preencoded.png" id="116" name="Google Shape;116;p20"/>
          <p:cNvPicPr preferRelativeResize="0"/>
          <p:nvPr/>
        </p:nvPicPr>
        <p:blipFill rotWithShape="1">
          <a:blip r:embed="rId4">
            <a:alphaModFix/>
          </a:blip>
          <a:srcRect b="0" l="0" r="0" t="0"/>
          <a:stretch/>
        </p:blipFill>
        <p:spPr>
          <a:xfrm>
            <a:off x="6280190" y="3658195"/>
            <a:ext cx="501968" cy="501968"/>
          </a:xfrm>
          <a:prstGeom prst="rect">
            <a:avLst/>
          </a:prstGeom>
          <a:noFill/>
          <a:ln>
            <a:noFill/>
          </a:ln>
        </p:spPr>
      </p:pic>
      <p:sp>
        <p:nvSpPr>
          <p:cNvPr id="117" name="Google Shape;117;p20"/>
          <p:cNvSpPr/>
          <p:nvPr/>
        </p:nvSpPr>
        <p:spPr>
          <a:xfrm>
            <a:off x="6280190" y="4386977"/>
            <a:ext cx="2007989"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Identify Joy</a:t>
            </a:r>
            <a:endParaRPr b="0" i="0" sz="2200" u="none" cap="none" strike="noStrike"/>
          </a:p>
        </p:txBody>
      </p:sp>
      <p:sp>
        <p:nvSpPr>
          <p:cNvPr id="118" name="Google Shape;118;p20"/>
          <p:cNvSpPr/>
          <p:nvPr/>
        </p:nvSpPr>
        <p:spPr>
          <a:xfrm>
            <a:off x="6280190" y="4877395"/>
            <a:ext cx="2007989"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Think of three moments when you felt happiest and most fulfilled.</a:t>
            </a:r>
            <a:endParaRPr b="0" i="0" sz="1750" u="none" cap="none" strike="noStrike"/>
          </a:p>
        </p:txBody>
      </p:sp>
      <p:pic>
        <p:nvPicPr>
          <p:cNvPr descr="preencoded.png" id="119" name="Google Shape;119;p20"/>
          <p:cNvPicPr preferRelativeResize="0"/>
          <p:nvPr/>
        </p:nvPicPr>
        <p:blipFill rotWithShape="1">
          <a:blip r:embed="rId5">
            <a:alphaModFix/>
          </a:blip>
          <a:srcRect b="0" l="0" r="0" t="0"/>
          <a:stretch/>
        </p:blipFill>
        <p:spPr>
          <a:xfrm>
            <a:off x="8628340" y="3658195"/>
            <a:ext cx="501968" cy="501968"/>
          </a:xfrm>
          <a:prstGeom prst="rect">
            <a:avLst/>
          </a:prstGeom>
          <a:noFill/>
          <a:ln>
            <a:noFill/>
          </a:ln>
        </p:spPr>
      </p:pic>
      <p:sp>
        <p:nvSpPr>
          <p:cNvPr id="120" name="Google Shape;120;p20"/>
          <p:cNvSpPr/>
          <p:nvPr/>
        </p:nvSpPr>
        <p:spPr>
          <a:xfrm>
            <a:off x="8628340" y="4386977"/>
            <a:ext cx="2007989"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Analyze Skills</a:t>
            </a:r>
            <a:endParaRPr b="0" i="0" sz="2200" u="none" cap="none" strike="noStrike"/>
          </a:p>
        </p:txBody>
      </p:sp>
      <p:sp>
        <p:nvSpPr>
          <p:cNvPr id="121" name="Google Shape;121;p20"/>
          <p:cNvSpPr/>
          <p:nvPr/>
        </p:nvSpPr>
        <p:spPr>
          <a:xfrm>
            <a:off x="8628340" y="4877395"/>
            <a:ext cx="2007989"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What skills were you using in those moments?</a:t>
            </a:r>
            <a:endParaRPr b="0" i="0" sz="1750" u="none" cap="none" strike="noStrike"/>
          </a:p>
        </p:txBody>
      </p:sp>
      <p:pic>
        <p:nvPicPr>
          <p:cNvPr descr="preencoded.png" id="122" name="Google Shape;122;p20"/>
          <p:cNvPicPr preferRelativeResize="0"/>
          <p:nvPr/>
        </p:nvPicPr>
        <p:blipFill rotWithShape="1">
          <a:blip r:embed="rId6">
            <a:alphaModFix/>
          </a:blip>
          <a:srcRect b="0" l="0" r="0" t="0"/>
          <a:stretch/>
        </p:blipFill>
        <p:spPr>
          <a:xfrm>
            <a:off x="10976491" y="3658195"/>
            <a:ext cx="501968" cy="501968"/>
          </a:xfrm>
          <a:prstGeom prst="rect">
            <a:avLst/>
          </a:prstGeom>
          <a:noFill/>
          <a:ln>
            <a:noFill/>
          </a:ln>
        </p:spPr>
      </p:pic>
      <p:sp>
        <p:nvSpPr>
          <p:cNvPr id="123" name="Google Shape;123;p20"/>
          <p:cNvSpPr/>
          <p:nvPr/>
        </p:nvSpPr>
        <p:spPr>
          <a:xfrm>
            <a:off x="10976491" y="4386977"/>
            <a:ext cx="2007989"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Find Patterns</a:t>
            </a:r>
            <a:endParaRPr b="0" i="0" sz="2200" u="none" cap="none" strike="noStrike"/>
          </a:p>
        </p:txBody>
      </p:sp>
      <p:sp>
        <p:nvSpPr>
          <p:cNvPr id="124" name="Google Shape;124;p20"/>
          <p:cNvSpPr/>
          <p:nvPr/>
        </p:nvSpPr>
        <p:spPr>
          <a:xfrm>
            <a:off x="10976491" y="4877395"/>
            <a:ext cx="2007989"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Look for common themes that might indicate fulfilling work.</a:t>
            </a:r>
            <a:endParaRPr b="0" i="0" sz="1750" u="none" cap="none" strike="noStrike"/>
          </a:p>
        </p:txBody>
      </p:sp>
      <p:pic>
        <p:nvPicPr>
          <p:cNvPr descr="preencoded.png" id="125" name="Google Shape;125;p20"/>
          <p:cNvPicPr preferRelativeResize="0"/>
          <p:nvPr/>
        </p:nvPicPr>
        <p:blipFill rotWithShape="1">
          <a:blip r:embed="rId7">
            <a:alphaModFix/>
          </a:blip>
          <a:srcRect b="0" l="0" r="0" t="0"/>
          <a:stretch/>
        </p:blipFill>
        <p:spPr>
          <a:xfrm>
            <a:off x="13218081" y="228600"/>
            <a:ext cx="1183719" cy="4418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p:nvPr/>
        </p:nvSpPr>
        <p:spPr>
          <a:xfrm>
            <a:off x="793790" y="1296591"/>
            <a:ext cx="5670590"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Get Vulnerable!</a:t>
            </a:r>
            <a:endParaRPr b="0" i="0" sz="4450" u="none" cap="none" strike="noStrike"/>
          </a:p>
        </p:txBody>
      </p:sp>
      <p:sp>
        <p:nvSpPr>
          <p:cNvPr id="132" name="Google Shape;132;p21"/>
          <p:cNvSpPr/>
          <p:nvPr/>
        </p:nvSpPr>
        <p:spPr>
          <a:xfrm>
            <a:off x="793790" y="4695944"/>
            <a:ext cx="12190809" cy="30480"/>
          </a:xfrm>
          <a:prstGeom prst="roundRect">
            <a:avLst>
              <a:gd fmla="val 312558"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1"/>
          <p:cNvSpPr/>
          <p:nvPr/>
        </p:nvSpPr>
        <p:spPr>
          <a:xfrm>
            <a:off x="3769519" y="3902154"/>
            <a:ext cx="30480" cy="793790"/>
          </a:xfrm>
          <a:prstGeom prst="roundRect">
            <a:avLst>
              <a:gd fmla="val 312558"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1"/>
          <p:cNvSpPr/>
          <p:nvPr/>
        </p:nvSpPr>
        <p:spPr>
          <a:xfrm>
            <a:off x="3529608" y="4440793"/>
            <a:ext cx="510302" cy="510302"/>
          </a:xfrm>
          <a:prstGeom prst="roundRect">
            <a:avLst>
              <a:gd fmla="val 18669"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p:nvPr/>
        </p:nvSpPr>
        <p:spPr>
          <a:xfrm>
            <a:off x="3688556" y="4525804"/>
            <a:ext cx="192286" cy="34028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650"/>
              <a:buFont typeface="PT Serif"/>
              <a:buNone/>
            </a:pPr>
            <a:r>
              <a:rPr b="1" i="0" lang="en-US" sz="2650" u="none" cap="none" strike="noStrike">
                <a:solidFill>
                  <a:srgbClr val="000000"/>
                </a:solidFill>
                <a:latin typeface="PT Serif"/>
                <a:ea typeface="PT Serif"/>
                <a:cs typeface="PT Serif"/>
                <a:sym typeface="PT Serif"/>
              </a:rPr>
              <a:t>1</a:t>
            </a:r>
            <a:endParaRPr b="0" i="0" sz="2650" u="none" cap="none" strike="noStrike"/>
          </a:p>
        </p:txBody>
      </p:sp>
      <p:sp>
        <p:nvSpPr>
          <p:cNvPr id="136" name="Google Shape;136;p21"/>
          <p:cNvSpPr/>
          <p:nvPr/>
        </p:nvSpPr>
        <p:spPr>
          <a:xfrm>
            <a:off x="2367082" y="2458998"/>
            <a:ext cx="2835235" cy="35433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Greatest Win</a:t>
            </a:r>
            <a:endParaRPr b="0" i="0" sz="2200" u="none" cap="none" strike="noStrike"/>
          </a:p>
        </p:txBody>
      </p:sp>
      <p:sp>
        <p:nvSpPr>
          <p:cNvPr id="137" name="Google Shape;137;p21"/>
          <p:cNvSpPr/>
          <p:nvPr/>
        </p:nvSpPr>
        <p:spPr>
          <a:xfrm>
            <a:off x="1020604" y="2949416"/>
            <a:ext cx="5528310" cy="725805"/>
          </a:xfrm>
          <a:prstGeom prst="rect">
            <a:avLst/>
          </a:prstGeom>
          <a:noFill/>
          <a:ln>
            <a:noFill/>
          </a:ln>
        </p:spPr>
        <p:txBody>
          <a:bodyPr anchorCtr="0" anchor="t" bIns="0" lIns="0" spcFirstLastPara="1" rIns="0" wrap="square" tIns="0">
            <a:noAutofit/>
          </a:bodyPr>
          <a:lstStyle/>
          <a:p>
            <a:pPr indent="0" lvl="0" marL="0" marR="0" rtl="0" algn="ctr">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Write down your greatest accomplishment. It could be big or small.</a:t>
            </a:r>
            <a:endParaRPr b="0" i="0" sz="1750" u="none" cap="none" strike="noStrike"/>
          </a:p>
        </p:txBody>
      </p:sp>
      <p:sp>
        <p:nvSpPr>
          <p:cNvPr id="138" name="Google Shape;138;p21"/>
          <p:cNvSpPr/>
          <p:nvPr/>
        </p:nvSpPr>
        <p:spPr>
          <a:xfrm>
            <a:off x="6873835" y="4695944"/>
            <a:ext cx="30480" cy="793790"/>
          </a:xfrm>
          <a:prstGeom prst="roundRect">
            <a:avLst>
              <a:gd fmla="val 312558"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1"/>
          <p:cNvSpPr/>
          <p:nvPr/>
        </p:nvSpPr>
        <p:spPr>
          <a:xfrm>
            <a:off x="6633924" y="4440793"/>
            <a:ext cx="510302" cy="510302"/>
          </a:xfrm>
          <a:prstGeom prst="roundRect">
            <a:avLst>
              <a:gd fmla="val 18669"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p:nvPr/>
        </p:nvSpPr>
        <p:spPr>
          <a:xfrm>
            <a:off x="6792873" y="4525804"/>
            <a:ext cx="192286" cy="34028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650"/>
              <a:buFont typeface="PT Serif"/>
              <a:buNone/>
            </a:pPr>
            <a:r>
              <a:rPr b="1" i="0" lang="en-US" sz="2650" u="none" cap="none" strike="noStrike">
                <a:solidFill>
                  <a:srgbClr val="000000"/>
                </a:solidFill>
                <a:latin typeface="PT Serif"/>
                <a:ea typeface="PT Serif"/>
                <a:cs typeface="PT Serif"/>
                <a:sym typeface="PT Serif"/>
              </a:rPr>
              <a:t>2</a:t>
            </a:r>
            <a:endParaRPr b="0" i="0" sz="2650" u="none" cap="none" strike="noStrike"/>
          </a:p>
        </p:txBody>
      </p:sp>
      <p:sp>
        <p:nvSpPr>
          <p:cNvPr id="141" name="Google Shape;141;p21"/>
          <p:cNvSpPr/>
          <p:nvPr/>
        </p:nvSpPr>
        <p:spPr>
          <a:xfrm>
            <a:off x="5471517" y="5716667"/>
            <a:ext cx="2835235" cy="35433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Skills Used</a:t>
            </a:r>
            <a:endParaRPr b="0" i="0" sz="2200" u="none" cap="none" strike="noStrike"/>
          </a:p>
        </p:txBody>
      </p:sp>
      <p:sp>
        <p:nvSpPr>
          <p:cNvPr id="142" name="Google Shape;142;p21"/>
          <p:cNvSpPr/>
          <p:nvPr/>
        </p:nvSpPr>
        <p:spPr>
          <a:xfrm>
            <a:off x="4124920" y="6207085"/>
            <a:ext cx="5528429" cy="725805"/>
          </a:xfrm>
          <a:prstGeom prst="rect">
            <a:avLst/>
          </a:prstGeom>
          <a:noFill/>
          <a:ln>
            <a:noFill/>
          </a:ln>
        </p:spPr>
        <p:txBody>
          <a:bodyPr anchorCtr="0" anchor="t" bIns="0" lIns="0" spcFirstLastPara="1" rIns="0" wrap="square" tIns="0">
            <a:noAutofit/>
          </a:bodyPr>
          <a:lstStyle/>
          <a:p>
            <a:pPr indent="0" lvl="0" marL="0" marR="0" rtl="0" algn="ctr">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What did it take to achieve this? What skills did you use?</a:t>
            </a:r>
            <a:endParaRPr b="0" i="0" sz="1750" u="none" cap="none" strike="noStrike"/>
          </a:p>
        </p:txBody>
      </p:sp>
      <p:sp>
        <p:nvSpPr>
          <p:cNvPr id="143" name="Google Shape;143;p21"/>
          <p:cNvSpPr/>
          <p:nvPr/>
        </p:nvSpPr>
        <p:spPr>
          <a:xfrm>
            <a:off x="9978271" y="3902154"/>
            <a:ext cx="30480" cy="793790"/>
          </a:xfrm>
          <a:prstGeom prst="roundRect">
            <a:avLst>
              <a:gd fmla="val 312558" name="adj"/>
            </a:avLst>
          </a:prstGeom>
          <a:solidFill>
            <a:srgbClr val="E3B4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p:nvPr/>
        </p:nvSpPr>
        <p:spPr>
          <a:xfrm>
            <a:off x="9738360" y="4440793"/>
            <a:ext cx="510302" cy="510302"/>
          </a:xfrm>
          <a:prstGeom prst="roundRect">
            <a:avLst>
              <a:gd fmla="val 18669"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p:nvPr/>
        </p:nvSpPr>
        <p:spPr>
          <a:xfrm>
            <a:off x="9897308" y="4525804"/>
            <a:ext cx="192286" cy="34028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650"/>
              <a:buFont typeface="PT Serif"/>
              <a:buNone/>
            </a:pPr>
            <a:r>
              <a:rPr b="1" i="0" lang="en-US" sz="2650" u="none" cap="none" strike="noStrike">
                <a:solidFill>
                  <a:srgbClr val="000000"/>
                </a:solidFill>
                <a:latin typeface="PT Serif"/>
                <a:ea typeface="PT Serif"/>
                <a:cs typeface="PT Serif"/>
                <a:sym typeface="PT Serif"/>
              </a:rPr>
              <a:t>3</a:t>
            </a:r>
            <a:endParaRPr b="0" i="0" sz="2650" u="none" cap="none" strike="noStrike"/>
          </a:p>
        </p:txBody>
      </p:sp>
      <p:sp>
        <p:nvSpPr>
          <p:cNvPr id="146" name="Google Shape;146;p21"/>
          <p:cNvSpPr/>
          <p:nvPr/>
        </p:nvSpPr>
        <p:spPr>
          <a:xfrm>
            <a:off x="8575953" y="2458998"/>
            <a:ext cx="2835235" cy="35433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How It Felt</a:t>
            </a:r>
            <a:endParaRPr b="0" i="0" sz="2200" u="none" cap="none" strike="noStrike"/>
          </a:p>
        </p:txBody>
      </p:sp>
      <p:sp>
        <p:nvSpPr>
          <p:cNvPr id="147" name="Google Shape;147;p21"/>
          <p:cNvSpPr/>
          <p:nvPr/>
        </p:nvSpPr>
        <p:spPr>
          <a:xfrm>
            <a:off x="7229356" y="2949416"/>
            <a:ext cx="5528429" cy="725805"/>
          </a:xfrm>
          <a:prstGeom prst="rect">
            <a:avLst/>
          </a:prstGeom>
          <a:noFill/>
          <a:ln>
            <a:noFill/>
          </a:ln>
        </p:spPr>
        <p:txBody>
          <a:bodyPr anchorCtr="0" anchor="t" bIns="0" lIns="0" spcFirstLastPara="1" rIns="0" wrap="square" tIns="0">
            <a:noAutofit/>
          </a:bodyPr>
          <a:lstStyle/>
          <a:p>
            <a:pPr indent="0" lvl="0" marL="0" marR="0" rtl="0" algn="ctr">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Focus on what you have already achieved. Build confidence to pursue what’s next.</a:t>
            </a:r>
            <a:endParaRPr b="0" i="0" sz="1750" u="none" cap="none" strike="noStrike"/>
          </a:p>
        </p:txBody>
      </p:sp>
      <p:pic>
        <p:nvPicPr>
          <p:cNvPr descr="preencoded.png" id="148" name="Google Shape;148;p21"/>
          <p:cNvPicPr preferRelativeResize="0"/>
          <p:nvPr/>
        </p:nvPicPr>
        <p:blipFill rotWithShape="1">
          <a:blip r:embed="rId3">
            <a:alphaModFix/>
          </a:blip>
          <a:srcRect b="0" l="0" r="0" t="0"/>
          <a:stretch/>
        </p:blipFill>
        <p:spPr>
          <a:xfrm>
            <a:off x="13218081" y="228600"/>
            <a:ext cx="1183719" cy="4418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p:nvPr/>
        </p:nvSpPr>
        <p:spPr>
          <a:xfrm>
            <a:off x="793790" y="1482566"/>
            <a:ext cx="9944814"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Define Your Engagers &amp; Disengagers</a:t>
            </a:r>
            <a:endParaRPr b="0" i="0" sz="4450" u="none" cap="none" strike="noStrike"/>
          </a:p>
        </p:txBody>
      </p:sp>
      <p:sp>
        <p:nvSpPr>
          <p:cNvPr id="155" name="Google Shape;155;p22"/>
          <p:cNvSpPr/>
          <p:nvPr/>
        </p:nvSpPr>
        <p:spPr>
          <a:xfrm>
            <a:off x="793790" y="2531507"/>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High-Energy Tasks</a:t>
            </a:r>
            <a:endParaRPr b="0" i="0" sz="2200" u="none" cap="none" strike="noStrike"/>
          </a:p>
        </p:txBody>
      </p:sp>
      <p:sp>
        <p:nvSpPr>
          <p:cNvPr id="156" name="Google Shape;156;p22"/>
          <p:cNvSpPr/>
          <p:nvPr/>
        </p:nvSpPr>
        <p:spPr>
          <a:xfrm>
            <a:off x="793790" y="3225998"/>
            <a:ext cx="121908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Activities that make you feel creative, motivated, or fulfilled. These give you energy.</a:t>
            </a:r>
            <a:endParaRPr b="0" i="0" sz="1750" u="none" cap="none" strike="noStrike"/>
          </a:p>
        </p:txBody>
      </p:sp>
      <p:sp>
        <p:nvSpPr>
          <p:cNvPr id="157" name="Google Shape;157;p22"/>
          <p:cNvSpPr/>
          <p:nvPr/>
        </p:nvSpPr>
        <p:spPr>
          <a:xfrm>
            <a:off x="793790" y="392906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Low-Energy Tasks</a:t>
            </a:r>
            <a:endParaRPr b="0" i="0" sz="2200" u="none" cap="none" strike="noStrike"/>
          </a:p>
        </p:txBody>
      </p:sp>
      <p:sp>
        <p:nvSpPr>
          <p:cNvPr id="158" name="Google Shape;158;p22"/>
          <p:cNvSpPr/>
          <p:nvPr/>
        </p:nvSpPr>
        <p:spPr>
          <a:xfrm>
            <a:off x="793790" y="4623554"/>
            <a:ext cx="121908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Things that feel like a drag or deplete your energy. These cause burnout.</a:t>
            </a:r>
            <a:endParaRPr b="0" i="0" sz="1750" u="none" cap="none" strike="noStrike"/>
          </a:p>
        </p:txBody>
      </p:sp>
      <p:sp>
        <p:nvSpPr>
          <p:cNvPr id="159" name="Google Shape;159;p22"/>
          <p:cNvSpPr/>
          <p:nvPr/>
        </p:nvSpPr>
        <p:spPr>
          <a:xfrm>
            <a:off x="793790" y="5326618"/>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52D90"/>
              </a:buClr>
              <a:buSzPts val="2200"/>
              <a:buFont typeface="PT Serif"/>
              <a:buNone/>
            </a:pPr>
            <a:r>
              <a:rPr b="1" i="0" lang="en-US" sz="2200" u="none" cap="none" strike="noStrike">
                <a:solidFill>
                  <a:srgbClr val="652D90"/>
                </a:solidFill>
                <a:latin typeface="PT Serif"/>
                <a:ea typeface="PT Serif"/>
                <a:cs typeface="PT Serif"/>
                <a:sym typeface="PT Serif"/>
              </a:rPr>
              <a:t>The Goal</a:t>
            </a:r>
            <a:endParaRPr b="0" i="0" sz="2200" u="none" cap="none" strike="noStrike"/>
          </a:p>
        </p:txBody>
      </p:sp>
      <p:sp>
        <p:nvSpPr>
          <p:cNvPr id="160" name="Google Shape;160;p22"/>
          <p:cNvSpPr/>
          <p:nvPr/>
        </p:nvSpPr>
        <p:spPr>
          <a:xfrm>
            <a:off x="793790" y="6021110"/>
            <a:ext cx="12190809"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If your job consists mostly of low-energy tasks, you'll burn out quickly. The goal is shifting toward more high-energy work over time.</a:t>
            </a:r>
            <a:endParaRPr b="0" i="0" sz="1750" u="none" cap="none" strike="noStrike"/>
          </a:p>
        </p:txBody>
      </p:sp>
      <p:pic>
        <p:nvPicPr>
          <p:cNvPr descr="preencoded.png" id="161" name="Google Shape;161;p22"/>
          <p:cNvPicPr preferRelativeResize="0"/>
          <p:nvPr/>
        </p:nvPicPr>
        <p:blipFill rotWithShape="1">
          <a:blip r:embed="rId3">
            <a:alphaModFix/>
          </a:blip>
          <a:srcRect b="0" l="0" r="0" t="0"/>
          <a:stretch/>
        </p:blipFill>
        <p:spPr>
          <a:xfrm>
            <a:off x="13218081" y="228600"/>
            <a:ext cx="1183719" cy="4418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preencoded.png" id="167" name="Google Shape;167;p23"/>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68" name="Google Shape;168;p23"/>
          <p:cNvSpPr/>
          <p:nvPr/>
        </p:nvSpPr>
        <p:spPr>
          <a:xfrm>
            <a:off x="6280190" y="1074539"/>
            <a:ext cx="6704409" cy="1417558"/>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Define Your Wants vs Needs</a:t>
            </a:r>
            <a:endParaRPr b="0" i="0" sz="4450" u="none" cap="none" strike="noStrike"/>
          </a:p>
        </p:txBody>
      </p:sp>
      <p:sp>
        <p:nvSpPr>
          <p:cNvPr id="169" name="Google Shape;169;p23"/>
          <p:cNvSpPr/>
          <p:nvPr/>
        </p:nvSpPr>
        <p:spPr>
          <a:xfrm>
            <a:off x="6280190" y="2832259"/>
            <a:ext cx="3238857" cy="2410897"/>
          </a:xfrm>
          <a:prstGeom prst="roundRect">
            <a:avLst>
              <a:gd fmla="val 3952"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3"/>
          <p:cNvSpPr/>
          <p:nvPr/>
        </p:nvSpPr>
        <p:spPr>
          <a:xfrm>
            <a:off x="6514624" y="3066693"/>
            <a:ext cx="2769989"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2200"/>
              <a:buFont typeface="PT Serif"/>
              <a:buNone/>
            </a:pPr>
            <a:r>
              <a:rPr b="1" i="0" lang="en-US" sz="2200" u="none" cap="none" strike="noStrike">
                <a:solidFill>
                  <a:srgbClr val="000000"/>
                </a:solidFill>
                <a:latin typeface="PT Serif"/>
                <a:ea typeface="PT Serif"/>
                <a:cs typeface="PT Serif"/>
                <a:sym typeface="PT Serif"/>
              </a:rPr>
              <a:t>The Anti-Goals List</a:t>
            </a:r>
            <a:endParaRPr b="0" i="0" sz="2200" u="none" cap="none" strike="noStrike"/>
          </a:p>
        </p:txBody>
      </p:sp>
      <p:sp>
        <p:nvSpPr>
          <p:cNvPr id="171" name="Google Shape;171;p23"/>
          <p:cNvSpPr/>
          <p:nvPr/>
        </p:nvSpPr>
        <p:spPr>
          <a:xfrm>
            <a:off x="6514624" y="3557111"/>
            <a:ext cx="2769989"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000000"/>
              </a:buClr>
              <a:buSzPts val="1750"/>
              <a:buFont typeface="Arial"/>
              <a:buNone/>
            </a:pPr>
            <a:r>
              <a:rPr b="0" i="0" lang="en-US" sz="1750" u="none" cap="none" strike="noStrike">
                <a:solidFill>
                  <a:srgbClr val="000000"/>
                </a:solidFill>
                <a:latin typeface="Arial"/>
                <a:ea typeface="Arial"/>
                <a:cs typeface="Arial"/>
                <a:sym typeface="Arial"/>
              </a:rPr>
              <a:t>Write down what you don't want in a job (toxic culture, long commutes).</a:t>
            </a:r>
            <a:endParaRPr b="0" i="0" sz="1750" u="none" cap="none" strike="noStrike"/>
          </a:p>
        </p:txBody>
      </p:sp>
      <p:sp>
        <p:nvSpPr>
          <p:cNvPr id="172" name="Google Shape;172;p23"/>
          <p:cNvSpPr/>
          <p:nvPr/>
        </p:nvSpPr>
        <p:spPr>
          <a:xfrm>
            <a:off x="9745861" y="2832259"/>
            <a:ext cx="3238857" cy="2410897"/>
          </a:xfrm>
          <a:prstGeom prst="roundRect">
            <a:avLst>
              <a:gd fmla="val 3952"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3"/>
          <p:cNvSpPr/>
          <p:nvPr/>
        </p:nvSpPr>
        <p:spPr>
          <a:xfrm>
            <a:off x="9980295" y="3066693"/>
            <a:ext cx="2769989"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2200"/>
              <a:buFont typeface="PT Serif"/>
              <a:buNone/>
            </a:pPr>
            <a:r>
              <a:rPr b="1" i="0" lang="en-US" sz="2200" u="none" cap="none" strike="noStrike">
                <a:solidFill>
                  <a:srgbClr val="000000"/>
                </a:solidFill>
                <a:latin typeface="PT Serif"/>
                <a:ea typeface="PT Serif"/>
                <a:cs typeface="PT Serif"/>
                <a:sym typeface="PT Serif"/>
              </a:rPr>
              <a:t>Positive Flip</a:t>
            </a:r>
            <a:endParaRPr b="0" i="0" sz="2200" u="none" cap="none" strike="noStrike"/>
          </a:p>
        </p:txBody>
      </p:sp>
      <p:sp>
        <p:nvSpPr>
          <p:cNvPr id="174" name="Google Shape;174;p23"/>
          <p:cNvSpPr/>
          <p:nvPr/>
        </p:nvSpPr>
        <p:spPr>
          <a:xfrm>
            <a:off x="9980295" y="3557111"/>
            <a:ext cx="2769989"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000000"/>
              </a:buClr>
              <a:buSzPts val="1750"/>
              <a:buFont typeface="Arial"/>
              <a:buNone/>
            </a:pPr>
            <a:r>
              <a:rPr b="0" i="0" lang="en-US" sz="1750" u="none" cap="none" strike="noStrike">
                <a:solidFill>
                  <a:srgbClr val="000000"/>
                </a:solidFill>
                <a:latin typeface="Arial"/>
                <a:ea typeface="Arial"/>
                <a:cs typeface="Arial"/>
                <a:sym typeface="Arial"/>
              </a:rPr>
              <a:t>Convert each negative into a positive goal: "No long hours" → "Work-life balance".</a:t>
            </a:r>
            <a:endParaRPr b="0" i="0" sz="1750" u="none" cap="none" strike="noStrike"/>
          </a:p>
        </p:txBody>
      </p:sp>
      <p:sp>
        <p:nvSpPr>
          <p:cNvPr id="175" name="Google Shape;175;p23"/>
          <p:cNvSpPr/>
          <p:nvPr/>
        </p:nvSpPr>
        <p:spPr>
          <a:xfrm>
            <a:off x="6280190" y="5469969"/>
            <a:ext cx="6704409" cy="1685092"/>
          </a:xfrm>
          <a:prstGeom prst="roundRect">
            <a:avLst>
              <a:gd fmla="val 5654"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3"/>
          <p:cNvSpPr/>
          <p:nvPr/>
        </p:nvSpPr>
        <p:spPr>
          <a:xfrm>
            <a:off x="6514624" y="570440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2200"/>
              <a:buFont typeface="PT Serif"/>
              <a:buNone/>
            </a:pPr>
            <a:r>
              <a:rPr b="1" i="0" lang="en-US" sz="2200" u="none" cap="none" strike="noStrike">
                <a:solidFill>
                  <a:srgbClr val="000000"/>
                </a:solidFill>
                <a:latin typeface="PT Serif"/>
                <a:ea typeface="PT Serif"/>
                <a:cs typeface="PT Serif"/>
                <a:sym typeface="PT Serif"/>
              </a:rPr>
              <a:t>Blank Canvas</a:t>
            </a:r>
            <a:endParaRPr b="0" i="0" sz="2200" u="none" cap="none" strike="noStrike"/>
          </a:p>
        </p:txBody>
      </p:sp>
      <p:sp>
        <p:nvSpPr>
          <p:cNvPr id="177" name="Google Shape;177;p23"/>
          <p:cNvSpPr/>
          <p:nvPr/>
        </p:nvSpPr>
        <p:spPr>
          <a:xfrm>
            <a:off x="6514624" y="6194822"/>
            <a:ext cx="6235541"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000000"/>
              </a:buClr>
              <a:buSzPts val="1750"/>
              <a:buFont typeface="Arial"/>
              <a:buNone/>
            </a:pPr>
            <a:r>
              <a:rPr b="0" i="0" lang="en-US" sz="1750" u="none" cap="none" strike="noStrike">
                <a:solidFill>
                  <a:srgbClr val="000000"/>
                </a:solidFill>
                <a:latin typeface="Arial"/>
                <a:ea typeface="Arial"/>
                <a:cs typeface="Arial"/>
                <a:sym typeface="Arial"/>
              </a:rPr>
              <a:t>If you could design your perfect role, what would it include?</a:t>
            </a:r>
            <a:endParaRPr b="0" i="0" sz="1750" u="none" cap="none" strike="noStrike"/>
          </a:p>
        </p:txBody>
      </p:sp>
      <p:pic>
        <p:nvPicPr>
          <p:cNvPr descr="preencoded.png" id="178" name="Google Shape;178;p23"/>
          <p:cNvPicPr preferRelativeResize="0"/>
          <p:nvPr/>
        </p:nvPicPr>
        <p:blipFill rotWithShape="1">
          <a:blip r:embed="rId4">
            <a:alphaModFix/>
          </a:blip>
          <a:srcRect b="0" l="0" r="0" t="0"/>
          <a:stretch/>
        </p:blipFill>
        <p:spPr>
          <a:xfrm>
            <a:off x="13218081" y="228600"/>
            <a:ext cx="1183719" cy="4418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preencoded.png" id="184" name="Google Shape;184;p24"/>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185" name="Google Shape;185;p24"/>
          <p:cNvSpPr/>
          <p:nvPr/>
        </p:nvSpPr>
        <p:spPr>
          <a:xfrm>
            <a:off x="793790" y="1461135"/>
            <a:ext cx="5670590"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Define Your Value</a:t>
            </a:r>
            <a:endParaRPr b="0" i="0" sz="4450" u="none" cap="none" strike="noStrike"/>
          </a:p>
        </p:txBody>
      </p:sp>
      <p:sp>
        <p:nvSpPr>
          <p:cNvPr id="186" name="Google Shape;186;p24"/>
          <p:cNvSpPr/>
          <p:nvPr/>
        </p:nvSpPr>
        <p:spPr>
          <a:xfrm>
            <a:off x="793790" y="2765227"/>
            <a:ext cx="510302" cy="510302"/>
          </a:xfrm>
          <a:prstGeom prst="roundRect">
            <a:avLst>
              <a:gd fmla="val 18669"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4"/>
          <p:cNvSpPr/>
          <p:nvPr/>
        </p:nvSpPr>
        <p:spPr>
          <a:xfrm>
            <a:off x="952738" y="2850237"/>
            <a:ext cx="192286" cy="34028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650"/>
              <a:buFont typeface="PT Serif"/>
              <a:buNone/>
            </a:pPr>
            <a:r>
              <a:rPr b="1" i="0" lang="en-US" sz="2650" u="none" cap="none" strike="noStrike">
                <a:solidFill>
                  <a:srgbClr val="000000"/>
                </a:solidFill>
                <a:latin typeface="PT Serif"/>
                <a:ea typeface="PT Serif"/>
                <a:cs typeface="PT Serif"/>
                <a:sym typeface="PT Serif"/>
              </a:rPr>
              <a:t>1</a:t>
            </a:r>
            <a:endParaRPr b="0" i="0" sz="2650" u="none" cap="none" strike="noStrike"/>
          </a:p>
        </p:txBody>
      </p:sp>
      <p:sp>
        <p:nvSpPr>
          <p:cNvPr id="188" name="Google Shape;188;p24"/>
          <p:cNvSpPr/>
          <p:nvPr/>
        </p:nvSpPr>
        <p:spPr>
          <a:xfrm>
            <a:off x="1530906" y="2765227"/>
            <a:ext cx="2927747" cy="70866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Personal Value Proposition</a:t>
            </a:r>
            <a:endParaRPr b="0" i="0" sz="2200" u="none" cap="none" strike="noStrike"/>
          </a:p>
        </p:txBody>
      </p:sp>
      <p:sp>
        <p:nvSpPr>
          <p:cNvPr id="189" name="Google Shape;189;p24"/>
          <p:cNvSpPr/>
          <p:nvPr/>
        </p:nvSpPr>
        <p:spPr>
          <a:xfrm>
            <a:off x="1530906" y="3609975"/>
            <a:ext cx="2927747" cy="145161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Write a one-sentence summary of what you do best and how you help people.</a:t>
            </a:r>
            <a:endParaRPr b="0" i="0" sz="1750" u="none" cap="none" strike="noStrike"/>
          </a:p>
        </p:txBody>
      </p:sp>
      <p:sp>
        <p:nvSpPr>
          <p:cNvPr id="190" name="Google Shape;190;p24"/>
          <p:cNvSpPr/>
          <p:nvPr/>
        </p:nvSpPr>
        <p:spPr>
          <a:xfrm>
            <a:off x="4685467" y="2765227"/>
            <a:ext cx="510302" cy="510302"/>
          </a:xfrm>
          <a:prstGeom prst="roundRect">
            <a:avLst>
              <a:gd fmla="val 18669"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4"/>
          <p:cNvSpPr/>
          <p:nvPr/>
        </p:nvSpPr>
        <p:spPr>
          <a:xfrm>
            <a:off x="4844415" y="2850237"/>
            <a:ext cx="192286" cy="34028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650"/>
              <a:buFont typeface="PT Serif"/>
              <a:buNone/>
            </a:pPr>
            <a:r>
              <a:rPr b="1" i="0" lang="en-US" sz="2650" u="none" cap="none" strike="noStrike">
                <a:solidFill>
                  <a:srgbClr val="000000"/>
                </a:solidFill>
                <a:latin typeface="PT Serif"/>
                <a:ea typeface="PT Serif"/>
                <a:cs typeface="PT Serif"/>
                <a:sym typeface="PT Serif"/>
              </a:rPr>
              <a:t>2</a:t>
            </a:r>
            <a:endParaRPr b="0" i="0" sz="2650" u="none" cap="none" strike="noStrike"/>
          </a:p>
        </p:txBody>
      </p:sp>
      <p:sp>
        <p:nvSpPr>
          <p:cNvPr id="192" name="Google Shape;192;p24"/>
          <p:cNvSpPr/>
          <p:nvPr/>
        </p:nvSpPr>
        <p:spPr>
          <a:xfrm>
            <a:off x="5422583" y="2765227"/>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Example</a:t>
            </a:r>
            <a:endParaRPr b="0" i="0" sz="2200" u="none" cap="none" strike="noStrike"/>
          </a:p>
        </p:txBody>
      </p:sp>
      <p:sp>
        <p:nvSpPr>
          <p:cNvPr id="193" name="Google Shape;193;p24"/>
          <p:cNvSpPr/>
          <p:nvPr/>
        </p:nvSpPr>
        <p:spPr>
          <a:xfrm>
            <a:off x="5422583" y="3255645"/>
            <a:ext cx="2927747" cy="181451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"I'm an HR specialist who helps companies create workplaces where employees feel valued and engaged."</a:t>
            </a:r>
            <a:endParaRPr b="0" i="0" sz="1750" u="none" cap="none" strike="noStrike"/>
          </a:p>
        </p:txBody>
      </p:sp>
      <p:sp>
        <p:nvSpPr>
          <p:cNvPr id="194" name="Google Shape;194;p24"/>
          <p:cNvSpPr/>
          <p:nvPr/>
        </p:nvSpPr>
        <p:spPr>
          <a:xfrm>
            <a:off x="793790" y="5552123"/>
            <a:ext cx="510302" cy="510302"/>
          </a:xfrm>
          <a:prstGeom prst="roundRect">
            <a:avLst>
              <a:gd fmla="val 18669" name="adj"/>
            </a:avLst>
          </a:prstGeom>
          <a:solidFill>
            <a:srgbClr val="FDCEE6"/>
          </a:solidFill>
          <a:ln cap="flat" cmpd="sng" w="9525">
            <a:solidFill>
              <a:srgbClr val="E3B4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4"/>
          <p:cNvSpPr/>
          <p:nvPr/>
        </p:nvSpPr>
        <p:spPr>
          <a:xfrm>
            <a:off x="952738" y="5637133"/>
            <a:ext cx="192286" cy="34028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650"/>
              <a:buFont typeface="PT Serif"/>
              <a:buNone/>
            </a:pPr>
            <a:r>
              <a:rPr b="1" i="0" lang="en-US" sz="2650" u="none" cap="none" strike="noStrike">
                <a:solidFill>
                  <a:srgbClr val="000000"/>
                </a:solidFill>
                <a:latin typeface="PT Serif"/>
                <a:ea typeface="PT Serif"/>
                <a:cs typeface="PT Serif"/>
                <a:sym typeface="PT Serif"/>
              </a:rPr>
              <a:t>3</a:t>
            </a:r>
            <a:endParaRPr b="0" i="0" sz="2650" u="none" cap="none" strike="noStrike"/>
          </a:p>
        </p:txBody>
      </p:sp>
      <p:sp>
        <p:nvSpPr>
          <p:cNvPr id="196" name="Google Shape;196;p24"/>
          <p:cNvSpPr/>
          <p:nvPr/>
        </p:nvSpPr>
        <p:spPr>
          <a:xfrm>
            <a:off x="1530906" y="555212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Why It Matters</a:t>
            </a:r>
            <a:endParaRPr b="0" i="0" sz="2200" u="none" cap="none" strike="noStrike"/>
          </a:p>
        </p:txBody>
      </p:sp>
      <p:sp>
        <p:nvSpPr>
          <p:cNvPr id="197" name="Google Shape;197;p24"/>
          <p:cNvSpPr/>
          <p:nvPr/>
        </p:nvSpPr>
        <p:spPr>
          <a:xfrm>
            <a:off x="1530906" y="6042541"/>
            <a:ext cx="6819305"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Knowing your value helps you negotiate better salaries and stand out in interviews.</a:t>
            </a:r>
            <a:endParaRPr b="0" i="0" sz="1750" u="none" cap="none" strike="noStrike"/>
          </a:p>
        </p:txBody>
      </p:sp>
      <p:pic>
        <p:nvPicPr>
          <p:cNvPr id="198" name="Google Shape;198;p24"/>
          <p:cNvPicPr preferRelativeResize="0"/>
          <p:nvPr/>
        </p:nvPicPr>
        <p:blipFill>
          <a:blip r:embed="rId4">
            <a:alphaModFix/>
          </a:blip>
          <a:stretch>
            <a:fillRect/>
          </a:stretch>
        </p:blipFill>
        <p:spPr>
          <a:xfrm>
            <a:off x="173876" y="152400"/>
            <a:ext cx="971152" cy="9797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preencoded.png" id="204" name="Google Shape;204;p25"/>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sp>
        <p:nvSpPr>
          <p:cNvPr id="205" name="Google Shape;205;p25"/>
          <p:cNvSpPr/>
          <p:nvPr/>
        </p:nvSpPr>
        <p:spPr>
          <a:xfrm>
            <a:off x="793802" y="403200"/>
            <a:ext cx="8057100" cy="7089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Identify "Self-Sabotagers"</a:t>
            </a:r>
            <a:endParaRPr b="0" i="0" sz="4450" u="none" cap="none" strike="noStrike"/>
          </a:p>
        </p:txBody>
      </p:sp>
      <p:pic>
        <p:nvPicPr>
          <p:cNvPr descr="preencoded.png" id="206" name="Google Shape;206;p25"/>
          <p:cNvPicPr preferRelativeResize="0"/>
          <p:nvPr/>
        </p:nvPicPr>
        <p:blipFill rotWithShape="1">
          <a:blip r:embed="rId4">
            <a:alphaModFix/>
          </a:blip>
          <a:srcRect b="0" l="0" r="0" t="0"/>
          <a:stretch/>
        </p:blipFill>
        <p:spPr>
          <a:xfrm>
            <a:off x="793790" y="1798439"/>
            <a:ext cx="1134070" cy="1669852"/>
          </a:xfrm>
          <a:prstGeom prst="rect">
            <a:avLst/>
          </a:prstGeom>
          <a:noFill/>
          <a:ln>
            <a:noFill/>
          </a:ln>
        </p:spPr>
      </p:pic>
      <p:sp>
        <p:nvSpPr>
          <p:cNvPr id="207" name="Google Shape;207;p25"/>
          <p:cNvSpPr/>
          <p:nvPr/>
        </p:nvSpPr>
        <p:spPr>
          <a:xfrm>
            <a:off x="2268022" y="202525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Recognize</a:t>
            </a:r>
            <a:endParaRPr b="0" i="0" sz="2200" u="none" cap="none" strike="noStrike"/>
          </a:p>
        </p:txBody>
      </p:sp>
      <p:sp>
        <p:nvSpPr>
          <p:cNvPr id="208" name="Google Shape;208;p25"/>
          <p:cNvSpPr/>
          <p:nvPr/>
        </p:nvSpPr>
        <p:spPr>
          <a:xfrm>
            <a:off x="2268022" y="2515672"/>
            <a:ext cx="6082189"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Identify negative beliefs about your career: "I'll never find a job I love."</a:t>
            </a:r>
            <a:endParaRPr b="0" i="0" sz="1750" u="none" cap="none" strike="noStrike"/>
          </a:p>
        </p:txBody>
      </p:sp>
      <p:pic>
        <p:nvPicPr>
          <p:cNvPr descr="preencoded.png" id="209" name="Google Shape;209;p25"/>
          <p:cNvPicPr preferRelativeResize="0"/>
          <p:nvPr/>
        </p:nvPicPr>
        <p:blipFill rotWithShape="1">
          <a:blip r:embed="rId5">
            <a:alphaModFix/>
          </a:blip>
          <a:srcRect b="0" l="0" r="0" t="0"/>
          <a:stretch/>
        </p:blipFill>
        <p:spPr>
          <a:xfrm>
            <a:off x="793790" y="3468291"/>
            <a:ext cx="1134070" cy="1669852"/>
          </a:xfrm>
          <a:prstGeom prst="rect">
            <a:avLst/>
          </a:prstGeom>
          <a:noFill/>
          <a:ln>
            <a:noFill/>
          </a:ln>
        </p:spPr>
      </p:pic>
      <p:sp>
        <p:nvSpPr>
          <p:cNvPr id="210" name="Google Shape;210;p25"/>
          <p:cNvSpPr/>
          <p:nvPr/>
        </p:nvSpPr>
        <p:spPr>
          <a:xfrm>
            <a:off x="2268022" y="3695105"/>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Reframe</a:t>
            </a:r>
            <a:endParaRPr b="0" i="0" sz="2200" u="none" cap="none" strike="noStrike"/>
          </a:p>
        </p:txBody>
      </p:sp>
      <p:sp>
        <p:nvSpPr>
          <p:cNvPr id="211" name="Google Shape;211;p25"/>
          <p:cNvSpPr/>
          <p:nvPr/>
        </p:nvSpPr>
        <p:spPr>
          <a:xfrm>
            <a:off x="2268022" y="4185523"/>
            <a:ext cx="6082189"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Rewrite into positive statements: "I'm finding a job that fits me better."</a:t>
            </a:r>
            <a:endParaRPr b="0" i="0" sz="1750" u="none" cap="none" strike="noStrike"/>
          </a:p>
        </p:txBody>
      </p:sp>
      <p:pic>
        <p:nvPicPr>
          <p:cNvPr descr="preencoded.png" id="212" name="Google Shape;212;p25"/>
          <p:cNvPicPr preferRelativeResize="0"/>
          <p:nvPr/>
        </p:nvPicPr>
        <p:blipFill rotWithShape="1">
          <a:blip r:embed="rId6">
            <a:alphaModFix/>
          </a:blip>
          <a:srcRect b="0" l="0" r="0" t="0"/>
          <a:stretch/>
        </p:blipFill>
        <p:spPr>
          <a:xfrm>
            <a:off x="793790" y="5138142"/>
            <a:ext cx="1134070" cy="1360884"/>
          </a:xfrm>
          <a:prstGeom prst="rect">
            <a:avLst/>
          </a:prstGeom>
          <a:noFill/>
          <a:ln>
            <a:noFill/>
          </a:ln>
        </p:spPr>
      </p:pic>
      <p:sp>
        <p:nvSpPr>
          <p:cNvPr id="213" name="Google Shape;213;p25"/>
          <p:cNvSpPr/>
          <p:nvPr/>
        </p:nvSpPr>
        <p:spPr>
          <a:xfrm>
            <a:off x="2268022" y="5364956"/>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Act</a:t>
            </a:r>
            <a:endParaRPr b="0" i="0" sz="2200" u="none" cap="none" strike="noStrike"/>
          </a:p>
        </p:txBody>
      </p:sp>
      <p:sp>
        <p:nvSpPr>
          <p:cNvPr id="214" name="Google Shape;214;p25"/>
          <p:cNvSpPr/>
          <p:nvPr/>
        </p:nvSpPr>
        <p:spPr>
          <a:xfrm>
            <a:off x="2268022" y="5855375"/>
            <a:ext cx="608218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Take small actions that contradict self-limiting beliefs.</a:t>
            </a:r>
            <a:endParaRPr b="0" i="0" sz="1750" u="none" cap="none" strike="noStrike"/>
          </a:p>
        </p:txBody>
      </p:sp>
      <p:sp>
        <p:nvSpPr>
          <p:cNvPr id="215" name="Google Shape;215;p25"/>
          <p:cNvSpPr/>
          <p:nvPr/>
        </p:nvSpPr>
        <p:spPr>
          <a:xfrm>
            <a:off x="793790" y="6754177"/>
            <a:ext cx="7556421"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Dr. Laurie Santos' research shows: "The way we frame our experiences directly impacts our motivation and happiness."</a:t>
            </a:r>
            <a:endParaRPr b="0" i="0" sz="1750" u="none" cap="none" strike="noStrike"/>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6"/>
          <p:cNvSpPr/>
          <p:nvPr/>
        </p:nvSpPr>
        <p:spPr>
          <a:xfrm>
            <a:off x="793790" y="1091208"/>
            <a:ext cx="6218039" cy="70877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652D90"/>
              </a:buClr>
              <a:buSzPts val="4450"/>
              <a:buFont typeface="PT Serif"/>
              <a:buNone/>
            </a:pPr>
            <a:r>
              <a:rPr b="1" i="0" lang="en-US" sz="4450" u="none" cap="none" strike="noStrike">
                <a:solidFill>
                  <a:srgbClr val="652D90"/>
                </a:solidFill>
                <a:latin typeface="PT Serif"/>
                <a:ea typeface="PT Serif"/>
                <a:cs typeface="PT Serif"/>
                <a:sym typeface="PT Serif"/>
              </a:rPr>
              <a:t>Make Your Career Plan</a:t>
            </a:r>
            <a:endParaRPr b="0" i="0" sz="4450" u="none" cap="none" strike="noStrike"/>
          </a:p>
        </p:txBody>
      </p:sp>
      <p:sp>
        <p:nvSpPr>
          <p:cNvPr id="222" name="Google Shape;222;p26"/>
          <p:cNvSpPr/>
          <p:nvPr/>
        </p:nvSpPr>
        <p:spPr>
          <a:xfrm>
            <a:off x="1580436" y="2536388"/>
            <a:ext cx="2835235" cy="354330"/>
          </a:xfrm>
          <a:prstGeom prst="rect">
            <a:avLst/>
          </a:prstGeom>
          <a:noFill/>
          <a:ln>
            <a:noFill/>
          </a:ln>
        </p:spPr>
        <p:txBody>
          <a:bodyPr anchorCtr="0" anchor="t" bIns="0" lIns="0" spcFirstLastPara="1" rIns="0" wrap="square" tIns="0">
            <a:noAutofit/>
          </a:bodyPr>
          <a:lstStyle/>
          <a:p>
            <a:pPr indent="0" lvl="0" marL="0" marR="0" rtl="0" algn="r">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Experiment</a:t>
            </a:r>
            <a:endParaRPr b="0" i="0" sz="2200" u="none" cap="none" strike="noStrike"/>
          </a:p>
        </p:txBody>
      </p:sp>
      <p:sp>
        <p:nvSpPr>
          <p:cNvPr id="223" name="Google Shape;223;p26"/>
          <p:cNvSpPr/>
          <p:nvPr/>
        </p:nvSpPr>
        <p:spPr>
          <a:xfrm>
            <a:off x="793790" y="3026807"/>
            <a:ext cx="3621881" cy="1088708"/>
          </a:xfrm>
          <a:prstGeom prst="rect">
            <a:avLst/>
          </a:prstGeom>
          <a:noFill/>
          <a:ln>
            <a:noFill/>
          </a:ln>
        </p:spPr>
        <p:txBody>
          <a:bodyPr anchorCtr="0" anchor="t" bIns="0" lIns="0" spcFirstLastPara="1" rIns="0" wrap="square" tIns="0">
            <a:noAutofit/>
          </a:bodyPr>
          <a:lstStyle/>
          <a:p>
            <a:pPr indent="0" lvl="0" marL="0" marR="0" rtl="0" algn="r">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Choose 3 potential paths to test through side projects or networking.</a:t>
            </a:r>
            <a:endParaRPr b="0" i="0" sz="1750" u="none" cap="none" strike="noStrike"/>
          </a:p>
        </p:txBody>
      </p:sp>
      <p:pic>
        <p:nvPicPr>
          <p:cNvPr descr="preencoded.png" id="224" name="Google Shape;224;p26"/>
          <p:cNvPicPr preferRelativeResize="0"/>
          <p:nvPr/>
        </p:nvPicPr>
        <p:blipFill rotWithShape="1">
          <a:blip r:embed="rId3">
            <a:alphaModFix/>
          </a:blip>
          <a:srcRect b="0" l="0" r="0" t="0"/>
          <a:stretch/>
        </p:blipFill>
        <p:spPr>
          <a:xfrm>
            <a:off x="4755832" y="2253615"/>
            <a:ext cx="4266724" cy="4266724"/>
          </a:xfrm>
          <a:prstGeom prst="rect">
            <a:avLst/>
          </a:prstGeom>
          <a:noFill/>
          <a:ln>
            <a:noFill/>
          </a:ln>
        </p:spPr>
      </p:pic>
      <p:sp>
        <p:nvSpPr>
          <p:cNvPr id="225" name="Google Shape;225;p26"/>
          <p:cNvSpPr/>
          <p:nvPr/>
        </p:nvSpPr>
        <p:spPr>
          <a:xfrm>
            <a:off x="5950268" y="2938343"/>
            <a:ext cx="160139" cy="453509"/>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000000"/>
              </a:buClr>
              <a:buSzPts val="2200"/>
              <a:buFont typeface="PT Serif"/>
              <a:buNone/>
            </a:pPr>
            <a:r>
              <a:rPr b="1" i="0" lang="en-US" sz="2200" u="none" cap="none" strike="noStrike">
                <a:solidFill>
                  <a:srgbClr val="000000"/>
                </a:solidFill>
                <a:latin typeface="PT Serif"/>
                <a:ea typeface="PT Serif"/>
                <a:cs typeface="PT Serif"/>
                <a:sym typeface="PT Serif"/>
              </a:rPr>
              <a:t>1</a:t>
            </a:r>
            <a:endParaRPr b="0" i="0" sz="2200" u="none" cap="none" strike="noStrike"/>
          </a:p>
        </p:txBody>
      </p:sp>
      <p:sp>
        <p:nvSpPr>
          <p:cNvPr id="226" name="Google Shape;226;p26"/>
          <p:cNvSpPr/>
          <p:nvPr/>
        </p:nvSpPr>
        <p:spPr>
          <a:xfrm>
            <a:off x="9362718" y="2717840"/>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Evaluate</a:t>
            </a:r>
            <a:endParaRPr b="0" i="0" sz="2200" u="none" cap="none" strike="noStrike"/>
          </a:p>
        </p:txBody>
      </p:sp>
      <p:sp>
        <p:nvSpPr>
          <p:cNvPr id="227" name="Google Shape;227;p26"/>
          <p:cNvSpPr/>
          <p:nvPr/>
        </p:nvSpPr>
        <p:spPr>
          <a:xfrm>
            <a:off x="9362718" y="3208258"/>
            <a:ext cx="3621881"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Track what environments and work styles energize you most.</a:t>
            </a:r>
            <a:endParaRPr b="0" i="0" sz="1750" u="none" cap="none" strike="noStrike"/>
          </a:p>
        </p:txBody>
      </p:sp>
      <p:pic>
        <p:nvPicPr>
          <p:cNvPr descr="preencoded.png" id="228" name="Google Shape;228;p26"/>
          <p:cNvPicPr preferRelativeResize="0"/>
          <p:nvPr/>
        </p:nvPicPr>
        <p:blipFill rotWithShape="1">
          <a:blip r:embed="rId4">
            <a:alphaModFix/>
          </a:blip>
          <a:srcRect b="0" l="0" r="0" t="0"/>
          <a:stretch/>
        </p:blipFill>
        <p:spPr>
          <a:xfrm>
            <a:off x="4755832" y="2253615"/>
            <a:ext cx="4266724" cy="4266724"/>
          </a:xfrm>
          <a:prstGeom prst="rect">
            <a:avLst/>
          </a:prstGeom>
          <a:noFill/>
          <a:ln>
            <a:noFill/>
          </a:ln>
        </p:spPr>
      </p:pic>
      <p:sp>
        <p:nvSpPr>
          <p:cNvPr id="229" name="Google Shape;229;p26"/>
          <p:cNvSpPr/>
          <p:nvPr/>
        </p:nvSpPr>
        <p:spPr>
          <a:xfrm>
            <a:off x="8030766" y="3301365"/>
            <a:ext cx="160139" cy="453509"/>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000000"/>
              </a:buClr>
              <a:buSzPts val="2200"/>
              <a:buFont typeface="PT Serif"/>
              <a:buNone/>
            </a:pPr>
            <a:r>
              <a:rPr b="1" i="0" lang="en-US" sz="2200" u="none" cap="none" strike="noStrike">
                <a:solidFill>
                  <a:srgbClr val="000000"/>
                </a:solidFill>
                <a:latin typeface="PT Serif"/>
                <a:ea typeface="PT Serif"/>
                <a:cs typeface="PT Serif"/>
                <a:sym typeface="PT Serif"/>
              </a:rPr>
              <a:t>2</a:t>
            </a:r>
            <a:endParaRPr b="0" i="0" sz="2200" u="none" cap="none" strike="noStrike"/>
          </a:p>
        </p:txBody>
      </p:sp>
      <p:sp>
        <p:nvSpPr>
          <p:cNvPr id="230" name="Google Shape;230;p26"/>
          <p:cNvSpPr/>
          <p:nvPr/>
        </p:nvSpPr>
        <p:spPr>
          <a:xfrm>
            <a:off x="9362718" y="502122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Adjust</a:t>
            </a:r>
            <a:endParaRPr b="0" i="0" sz="2200" u="none" cap="none" strike="noStrike"/>
          </a:p>
        </p:txBody>
      </p:sp>
      <p:sp>
        <p:nvSpPr>
          <p:cNvPr id="231" name="Google Shape;231;p26"/>
          <p:cNvSpPr/>
          <p:nvPr/>
        </p:nvSpPr>
        <p:spPr>
          <a:xfrm>
            <a:off x="9362718" y="5511641"/>
            <a:ext cx="3621881"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Refine your direction based on real-world feedback.</a:t>
            </a:r>
            <a:endParaRPr b="0" i="0" sz="1750" u="none" cap="none" strike="noStrike"/>
          </a:p>
        </p:txBody>
      </p:sp>
      <p:pic>
        <p:nvPicPr>
          <p:cNvPr descr="preencoded.png" id="232" name="Google Shape;232;p26"/>
          <p:cNvPicPr preferRelativeResize="0"/>
          <p:nvPr/>
        </p:nvPicPr>
        <p:blipFill rotWithShape="1">
          <a:blip r:embed="rId5">
            <a:alphaModFix/>
          </a:blip>
          <a:srcRect b="0" l="0" r="0" t="0"/>
          <a:stretch/>
        </p:blipFill>
        <p:spPr>
          <a:xfrm>
            <a:off x="4755832" y="2253615"/>
            <a:ext cx="4266724" cy="4266724"/>
          </a:xfrm>
          <a:prstGeom prst="rect">
            <a:avLst/>
          </a:prstGeom>
          <a:noFill/>
          <a:ln>
            <a:noFill/>
          </a:ln>
        </p:spPr>
      </p:pic>
      <p:sp>
        <p:nvSpPr>
          <p:cNvPr id="233" name="Google Shape;233;p26"/>
          <p:cNvSpPr/>
          <p:nvPr/>
        </p:nvSpPr>
        <p:spPr>
          <a:xfrm>
            <a:off x="7667744" y="5381863"/>
            <a:ext cx="160139" cy="453509"/>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000000"/>
              </a:buClr>
              <a:buSzPts val="2200"/>
              <a:buFont typeface="PT Serif"/>
              <a:buNone/>
            </a:pPr>
            <a:r>
              <a:rPr b="1" i="0" lang="en-US" sz="2200" u="none" cap="none" strike="noStrike">
                <a:solidFill>
                  <a:srgbClr val="000000"/>
                </a:solidFill>
                <a:latin typeface="PT Serif"/>
                <a:ea typeface="PT Serif"/>
                <a:cs typeface="PT Serif"/>
                <a:sym typeface="PT Serif"/>
              </a:rPr>
              <a:t>3</a:t>
            </a:r>
            <a:endParaRPr b="0" i="0" sz="2200" u="none" cap="none" strike="noStrike"/>
          </a:p>
        </p:txBody>
      </p:sp>
      <p:sp>
        <p:nvSpPr>
          <p:cNvPr id="234" name="Google Shape;234;p26"/>
          <p:cNvSpPr/>
          <p:nvPr/>
        </p:nvSpPr>
        <p:spPr>
          <a:xfrm>
            <a:off x="1580436" y="5021223"/>
            <a:ext cx="2835235" cy="354330"/>
          </a:xfrm>
          <a:prstGeom prst="rect">
            <a:avLst/>
          </a:prstGeom>
          <a:noFill/>
          <a:ln>
            <a:noFill/>
          </a:ln>
        </p:spPr>
        <p:txBody>
          <a:bodyPr anchorCtr="0" anchor="t" bIns="0" lIns="0" spcFirstLastPara="1" rIns="0" wrap="square" tIns="0">
            <a:noAutofit/>
          </a:bodyPr>
          <a:lstStyle/>
          <a:p>
            <a:pPr indent="0" lvl="0" marL="0" marR="0" rtl="0" algn="r">
              <a:lnSpc>
                <a:spcPct val="125000"/>
              </a:lnSpc>
              <a:spcBef>
                <a:spcPts val="0"/>
              </a:spcBef>
              <a:spcAft>
                <a:spcPts val="0"/>
              </a:spcAft>
              <a:buClr>
                <a:srgbClr val="666666"/>
              </a:buClr>
              <a:buSzPts val="2200"/>
              <a:buFont typeface="PT Serif"/>
              <a:buNone/>
            </a:pPr>
            <a:r>
              <a:rPr b="1" i="0" lang="en-US" sz="2200" u="none" cap="none" strike="noStrike">
                <a:solidFill>
                  <a:srgbClr val="666666"/>
                </a:solidFill>
                <a:latin typeface="PT Serif"/>
                <a:ea typeface="PT Serif"/>
                <a:cs typeface="PT Serif"/>
                <a:sym typeface="PT Serif"/>
              </a:rPr>
              <a:t>Implement</a:t>
            </a:r>
            <a:endParaRPr b="0" i="0" sz="2200" u="none" cap="none" strike="noStrike"/>
          </a:p>
        </p:txBody>
      </p:sp>
      <p:sp>
        <p:nvSpPr>
          <p:cNvPr id="235" name="Google Shape;235;p26"/>
          <p:cNvSpPr/>
          <p:nvPr/>
        </p:nvSpPr>
        <p:spPr>
          <a:xfrm>
            <a:off x="793790" y="5511641"/>
            <a:ext cx="3621881" cy="725805"/>
          </a:xfrm>
          <a:prstGeom prst="rect">
            <a:avLst/>
          </a:prstGeom>
          <a:noFill/>
          <a:ln>
            <a:noFill/>
          </a:ln>
        </p:spPr>
        <p:txBody>
          <a:bodyPr anchorCtr="0" anchor="t" bIns="0" lIns="0" spcFirstLastPara="1" rIns="0" wrap="square" tIns="0">
            <a:noAutofit/>
          </a:bodyPr>
          <a:lstStyle/>
          <a:p>
            <a:pPr indent="0" lvl="0" marL="0" marR="0" rtl="0" algn="r">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Take action toward your ideal company culture and role.</a:t>
            </a:r>
            <a:endParaRPr b="0" i="0" sz="1750" u="none" cap="none" strike="noStrike"/>
          </a:p>
        </p:txBody>
      </p:sp>
      <p:pic>
        <p:nvPicPr>
          <p:cNvPr descr="preencoded.png" id="236" name="Google Shape;236;p26"/>
          <p:cNvPicPr preferRelativeResize="0"/>
          <p:nvPr/>
        </p:nvPicPr>
        <p:blipFill rotWithShape="1">
          <a:blip r:embed="rId6">
            <a:alphaModFix/>
          </a:blip>
          <a:srcRect b="0" l="0" r="0" t="0"/>
          <a:stretch/>
        </p:blipFill>
        <p:spPr>
          <a:xfrm>
            <a:off x="4755832" y="2253615"/>
            <a:ext cx="4266724" cy="4266724"/>
          </a:xfrm>
          <a:prstGeom prst="rect">
            <a:avLst/>
          </a:prstGeom>
          <a:noFill/>
          <a:ln>
            <a:noFill/>
          </a:ln>
        </p:spPr>
      </p:pic>
      <p:sp>
        <p:nvSpPr>
          <p:cNvPr id="237" name="Google Shape;237;p26"/>
          <p:cNvSpPr/>
          <p:nvPr/>
        </p:nvSpPr>
        <p:spPr>
          <a:xfrm>
            <a:off x="5587246" y="5018842"/>
            <a:ext cx="160139" cy="453509"/>
          </a:xfrm>
          <a:prstGeom prst="rect">
            <a:avLst/>
          </a:prstGeom>
          <a:noFill/>
          <a:ln>
            <a:noFill/>
          </a:ln>
        </p:spPr>
        <p:txBody>
          <a:bodyPr anchorCtr="0" anchor="t" bIns="0" lIns="0" spcFirstLastPara="1" rIns="0" wrap="square" tIns="0">
            <a:noAutofit/>
          </a:bodyPr>
          <a:lstStyle/>
          <a:p>
            <a:pPr indent="0" lvl="0" marL="0" marR="0" rtl="0" algn="l">
              <a:lnSpc>
                <a:spcPct val="161363"/>
              </a:lnSpc>
              <a:spcBef>
                <a:spcPts val="0"/>
              </a:spcBef>
              <a:spcAft>
                <a:spcPts val="0"/>
              </a:spcAft>
              <a:buClr>
                <a:srgbClr val="000000"/>
              </a:buClr>
              <a:buSzPts val="2200"/>
              <a:buFont typeface="PT Serif"/>
              <a:buNone/>
            </a:pPr>
            <a:r>
              <a:rPr b="1" i="0" lang="en-US" sz="2200" u="none" cap="none" strike="noStrike">
                <a:solidFill>
                  <a:srgbClr val="000000"/>
                </a:solidFill>
                <a:latin typeface="PT Serif"/>
                <a:ea typeface="PT Serif"/>
                <a:cs typeface="PT Serif"/>
                <a:sym typeface="PT Serif"/>
              </a:rPr>
              <a:t>4</a:t>
            </a:r>
            <a:endParaRPr b="0" i="0" sz="2200" u="none" cap="none" strike="noStrike"/>
          </a:p>
        </p:txBody>
      </p:sp>
      <p:sp>
        <p:nvSpPr>
          <p:cNvPr id="238" name="Google Shape;238;p26"/>
          <p:cNvSpPr/>
          <p:nvPr/>
        </p:nvSpPr>
        <p:spPr>
          <a:xfrm>
            <a:off x="793790" y="6775490"/>
            <a:ext cx="12190809"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666666"/>
              </a:buClr>
              <a:buSzPts val="1750"/>
              <a:buFont typeface="Arial"/>
              <a:buNone/>
            </a:pPr>
            <a:r>
              <a:rPr b="0" i="0" lang="en-US" sz="1750" u="none" cap="none" strike="noStrike">
                <a:solidFill>
                  <a:srgbClr val="666666"/>
                </a:solidFill>
                <a:latin typeface="Arial"/>
                <a:ea typeface="Arial"/>
                <a:cs typeface="Arial"/>
                <a:sym typeface="Arial"/>
              </a:rPr>
              <a:t>"Careers are built, not found. The perfect job won't just appear—you have to design it over time."</a:t>
            </a:r>
            <a:endParaRPr b="0" i="0" sz="1750" u="none" cap="none" strike="noStrike"/>
          </a:p>
        </p:txBody>
      </p:sp>
      <p:pic>
        <p:nvPicPr>
          <p:cNvPr descr="preencoded.png" id="239" name="Google Shape;239;p26"/>
          <p:cNvPicPr preferRelativeResize="0"/>
          <p:nvPr/>
        </p:nvPicPr>
        <p:blipFill rotWithShape="1">
          <a:blip r:embed="rId7">
            <a:alphaModFix/>
          </a:blip>
          <a:srcRect b="0" l="0" r="0" t="0"/>
          <a:stretch/>
        </p:blipFill>
        <p:spPr>
          <a:xfrm>
            <a:off x="12940425" y="228600"/>
            <a:ext cx="1461375" cy="545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