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69" r:id="rId2"/>
    <p:sldId id="256" r:id="rId3"/>
    <p:sldId id="270" r:id="rId4"/>
    <p:sldId id="257" r:id="rId5"/>
    <p:sldId id="258" r:id="rId6"/>
    <p:sldId id="259" r:id="rId7"/>
    <p:sldId id="267" r:id="rId8"/>
    <p:sldId id="260" r:id="rId9"/>
    <p:sldId id="262" r:id="rId10"/>
    <p:sldId id="268" r:id="rId11"/>
    <p:sldId id="261" r:id="rId12"/>
    <p:sldId id="263" r:id="rId13"/>
    <p:sldId id="265" r:id="rId14"/>
    <p:sldId id="271" r:id="rId15"/>
    <p:sldId id="26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875C6B-DBA2-4D5A-89AF-A143CAB3B11B}" v="4" dt="2025-04-03T16:52:29.1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E93E51-EC75-4971-AF22-43FE2BFAAA05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77B773-E07D-49CE-8C17-4727238AF5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57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77B773-E07D-49CE-8C17-4727238AF5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34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D96F2-02BD-E71F-EFBD-14FECCF2D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7172325" cy="3152251"/>
          </a:xfrm>
        </p:spPr>
        <p:txBody>
          <a:bodyPr anchor="b"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90113-E8E1-4E48-41BC-583802BFC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0137"/>
            <a:ext cx="7172325" cy="112236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C7EE5-BFF0-D779-4261-E239DB450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89492-34ED-FE24-4F29-E4C8F549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0C886-7F1E-7BC1-9A9E-B24C2AC2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74AEE6-9CA7-5247-DC34-99634247DF50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6919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F4143-3C41-D626-8F64-36A9C9F1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14400"/>
            <a:ext cx="9962791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2C4FB-B560-A0FC-6435-952981BC9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2500" y="2285997"/>
            <a:ext cx="9962791" cy="38909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CEC4F-0A90-11E2-E43E-B9E765AFB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2A5B4-1D77-B0AC-49E7-CAE9556B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96EF9-2FDA-8E87-D546-8840CEBF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31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085AB7-38B3-7F80-0B2D-7960F56375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24513" y="1052423"/>
            <a:ext cx="1771292" cy="49170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ADBDC3-E9EA-8699-B2E4-4C7784455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14" y="1052424"/>
            <a:ext cx="7873043" cy="49170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DBEDE-3A67-6FCA-25F3-B91F7C82E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EFF51-4318-20EA-3A3A-8FE203B1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D9703-5BAD-DE95-98D9-0F30E7C0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354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532FD-157B-437C-E9D5-B66E8B3B1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90A51-A7E8-7A6A-5FD0-F9B250BE4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8C8B8-F999-7D95-435D-17CE6ACC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27265-C89C-937F-1DA3-F377F687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EB89E-4530-3632-3485-F481DB042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3091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8056A-761D-1DBC-276A-2A46D153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613" y="1355763"/>
            <a:ext cx="6972300" cy="2255794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904B3-6AC1-19D5-3EAE-2009A3B4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921820"/>
            <a:ext cx="5524500" cy="11509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2A86D-493D-5BF6-8AA6-F1231E3B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CCD76-6623-164A-7BFA-207AFA05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64312-1F20-5486-62B0-A8BB8829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03F1C9-9114-4426-6F07-F7FF9CCD5FC4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694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CFC4C-4D16-E5A8-F934-8B158F6F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BDE54-F935-945D-3E4F-B659695E8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2500" y="2286002"/>
            <a:ext cx="5067300" cy="38909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F3710-E06B-05DE-937A-C92E52569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86001"/>
            <a:ext cx="5067300" cy="38909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02EFD-42D3-11C1-677E-0E478B93F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C2F08-0D93-B14B-6106-2925DF3E1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5DE81-F2AB-CCB9-8B68-5E4F31011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33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D81B-4E36-1511-E9A7-8FB931B4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004888"/>
            <a:ext cx="10287000" cy="9001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A73DE-183B-9473-20AD-2D3BFED84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0FB3D-60AC-DEF2-4472-31B4E076C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1" y="3048001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E5BDB-B29C-788F-E2FB-6C154E8FE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3174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13FF49-3276-24CA-BC81-FA92C0A93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3174" y="3048000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8FA1C8-C196-9BE1-F603-3FC17EDD9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79692-E142-E1D7-AD17-30C5F1365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90FCF2-7B78-2A2A-F878-58335FEA3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2D0356-1ECF-682B-F87A-811BDD28B2CB}"/>
              </a:ext>
            </a:extLst>
          </p:cNvPr>
          <p:cNvCxnSpPr>
            <a:cxnSpLocks/>
          </p:cNvCxnSpPr>
          <p:nvPr/>
        </p:nvCxnSpPr>
        <p:spPr>
          <a:xfrm>
            <a:off x="1052513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06CA06-9701-E645-C0A5-594B227B288F}"/>
              </a:ext>
            </a:extLst>
          </p:cNvPr>
          <p:cNvCxnSpPr>
            <a:cxnSpLocks/>
          </p:cNvCxnSpPr>
          <p:nvPr/>
        </p:nvCxnSpPr>
        <p:spPr>
          <a:xfrm>
            <a:off x="6435725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1190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14DA-C0D4-E152-7F42-F6352C96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14400"/>
            <a:ext cx="9715500" cy="990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2AA04-1E84-460C-F560-A228F930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B260E-3910-7D1B-5074-24F5F0AB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2020F1-A878-9B80-6B4F-7D71406BB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42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7652D6-7AE9-3E3B-5C1B-2B4399B15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A7127E-2A63-6F45-4C40-835843630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6FB79-D9D1-5381-0019-E24F8B4D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967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C23B5-7DA9-0E4F-DA39-4624DB8A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69065"/>
            <a:ext cx="3266536" cy="2312979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E77-518A-1FB9-B473-E19CADE0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423" y="987425"/>
            <a:ext cx="5615077" cy="4873625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5344F-7D06-2406-D113-D24587835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47801"/>
            <a:ext cx="3266536" cy="23828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BE708-BAD0-A0A6-9332-9D2179E67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70050-9362-4EC4-6B73-3A38445B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DA991-8608-CAB4-33FA-03D380D2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308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7B837-332D-9100-E007-7DE279481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385457"/>
            <a:ext cx="3312543" cy="2304288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0DE983-0B0E-07CC-8C57-4EA529E27D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24423" y="957263"/>
            <a:ext cx="5372189" cy="4962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AB867-3FC6-5007-61B0-D9B7E5B0C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58315"/>
            <a:ext cx="3312542" cy="196147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C7E0F-BFE1-7134-163B-B777970B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4/23/2025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95D0B-4F98-F3BE-FB23-22D8C5D4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B2E3D-2188-B7A9-0ECE-97814735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05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258B98-3BD5-0A20-B0E7-944EAEB2654A}"/>
              </a:ext>
            </a:extLst>
          </p:cNvPr>
          <p:cNvSpPr/>
          <p:nvPr/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D404C1-E8A5-65FC-C068-21EA0397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757238"/>
            <a:ext cx="10287000" cy="1147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CFD78-F171-BA47-AAF3-C6EB75F94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285997"/>
            <a:ext cx="10287000" cy="3890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65A77-B1AB-D608-A6C5-F0F99B691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68087" y="4756249"/>
            <a:ext cx="2476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9D0D92BC-42A9-434B-8530-ADBF4485E407}" type="datetimeFigureOut">
              <a:rPr lang="en-US" smtClean="0"/>
              <a:pPr/>
              <a:t>4/23/2025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E34E5-5E9B-7786-05B5-B93241EE2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89519" y="1758059"/>
            <a:ext cx="2433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5CD4B-611E-32FA-419D-326099EEF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9542" y="3246437"/>
            <a:ext cx="533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049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21208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9496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3210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churchforstarvingartists.blog/2018/10/19/speaking-the-truth-in-love/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creativecommons.org/licenses/by-nc-sa/3.0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wgrounds.com/art/view/elvisdavid/messy-kitchen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s://achurchforstarvingartists.blog/2018/10/19/speaking-the-truth-in-love/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BC6C69BA-2CD5-8A2F-C155-305E6CBCF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AE56140E-8EE1-BE31-745D-450AF05FB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6095999" cy="6858000"/>
          </a:xfrm>
          <a:prstGeom prst="rect">
            <a:avLst/>
          </a:prstGeom>
          <a:gradFill>
            <a:gsLst>
              <a:gs pos="20000">
                <a:schemeClr val="accent1">
                  <a:lumMod val="60000"/>
                  <a:lumOff val="40000"/>
                  <a:alpha val="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person holding a large pot&#10;&#10;AI-generated content may be incorrect.">
            <a:extLst>
              <a:ext uri="{FF2B5EF4-FFF2-40B4-BE49-F238E27FC236}">
                <a16:creationId xmlns:a16="http://schemas.microsoft.com/office/drawing/2014/main" id="{D20B096F-B37C-5FC4-A098-EF99FF9388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02" r="10996" b="-3"/>
          <a:stretch/>
        </p:blipFill>
        <p:spPr>
          <a:xfrm>
            <a:off x="869342" y="1250342"/>
            <a:ext cx="4357316" cy="4357316"/>
          </a:xfrm>
          <a:custGeom>
            <a:avLst/>
            <a:gdLst/>
            <a:ahLst/>
            <a:cxnLst/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</p:spPr>
      </p:pic>
      <p:sp>
        <p:nvSpPr>
          <p:cNvPr id="85" name="Content Placeholder 84">
            <a:extLst>
              <a:ext uri="{FF2B5EF4-FFF2-40B4-BE49-F238E27FC236}">
                <a16:creationId xmlns:a16="http://schemas.microsoft.com/office/drawing/2014/main" id="{740A3A9D-24B1-6163-2821-8E242524C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730" y="2286000"/>
            <a:ext cx="6027629" cy="3810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 dirty="0"/>
              <a:t>Teri </a:t>
            </a:r>
            <a:r>
              <a:rPr lang="en-US" sz="3200" err="1"/>
              <a:t>VonHandorf</a:t>
            </a:r>
            <a:r>
              <a:rPr lang="en-US" sz="3200" dirty="0"/>
              <a:t>, Ed.D.</a:t>
            </a:r>
          </a:p>
          <a:p>
            <a:pPr marL="0" indent="0">
              <a:buNone/>
            </a:pPr>
            <a:r>
              <a:rPr lang="en-US" sz="3200" dirty="0"/>
              <a:t>Provost</a:t>
            </a:r>
          </a:p>
          <a:p>
            <a:pPr marL="0" indent="0">
              <a:buNone/>
            </a:pPr>
            <a:r>
              <a:rPr lang="en-US" sz="3200" b="1" dirty="0"/>
              <a:t>Gateway Community and Technical College</a:t>
            </a:r>
          </a:p>
        </p:txBody>
      </p:sp>
    </p:spTree>
    <p:extLst>
      <p:ext uri="{BB962C8B-B14F-4D97-AF65-F5344CB8AC3E}">
        <p14:creationId xmlns:p14="http://schemas.microsoft.com/office/powerpoint/2010/main" val="2241865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36477B-8FD9-9C20-0019-0E43814102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ed heart with a band aid">
            <a:extLst>
              <a:ext uri="{FF2B5EF4-FFF2-40B4-BE49-F238E27FC236}">
                <a16:creationId xmlns:a16="http://schemas.microsoft.com/office/drawing/2014/main" id="{47F6B48D-CC33-43BF-4D87-D94545D306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109" b="11005"/>
          <a:stretch/>
        </p:blipFill>
        <p:spPr>
          <a:xfrm>
            <a:off x="-163955" y="78736"/>
            <a:ext cx="12191980" cy="6856429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53174E83-2682-EA33-BF59-CACA1385E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65342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BAD3AF-FFAA-10C2-99B6-E5B5FDD255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76161" y="2211978"/>
            <a:ext cx="3535679" cy="1425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10000"/>
              </a:lnSpc>
            </a:pPr>
            <a:br>
              <a:rPr lang="en-US" sz="1300"/>
            </a:br>
            <a:br>
              <a:rPr lang="en-US" sz="1300"/>
            </a:br>
            <a:br>
              <a:rPr lang="en-US" sz="1300"/>
            </a:br>
            <a:br>
              <a:rPr lang="en-US" sz="1300"/>
            </a:br>
            <a:br>
              <a:rPr lang="en-US" sz="1300"/>
            </a:br>
            <a:endParaRPr lang="en-US" sz="130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D8181E6-BF6C-7868-46D1-88E2970D0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8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DD0D59A-39BC-9F99-E8F3-4E2FC2E95B01}"/>
              </a:ext>
            </a:extLst>
          </p:cNvPr>
          <p:cNvSpPr txBox="1"/>
          <p:nvPr/>
        </p:nvSpPr>
        <p:spPr>
          <a:xfrm>
            <a:off x="9057988" y="6578776"/>
            <a:ext cx="256993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s://achurchforstarvingartists.blog/2018/10/19/speaking-the-truth-in-lov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616296-482C-9A3A-46EE-B432D2E6419E}"/>
              </a:ext>
            </a:extLst>
          </p:cNvPr>
          <p:cNvSpPr txBox="1"/>
          <p:nvPr/>
        </p:nvSpPr>
        <p:spPr>
          <a:xfrm>
            <a:off x="7703399" y="3338786"/>
            <a:ext cx="288493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+mj-lt"/>
              </a:rPr>
              <a:t>Feel it….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ED87EF-FD64-74F4-9B00-BD9CA2D58C1C}"/>
              </a:ext>
            </a:extLst>
          </p:cNvPr>
          <p:cNvSpPr txBox="1"/>
          <p:nvPr/>
        </p:nvSpPr>
        <p:spPr>
          <a:xfrm>
            <a:off x="8180148" y="3976750"/>
            <a:ext cx="288493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+mj-lt"/>
              </a:rPr>
              <a:t>And move on. </a:t>
            </a:r>
          </a:p>
        </p:txBody>
      </p:sp>
    </p:spTree>
    <p:extLst>
      <p:ext uri="{BB962C8B-B14F-4D97-AF65-F5344CB8AC3E}">
        <p14:creationId xmlns:p14="http://schemas.microsoft.com/office/powerpoint/2010/main" val="1000217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Manometer beer equipment">
            <a:extLst>
              <a:ext uri="{FF2B5EF4-FFF2-40B4-BE49-F238E27FC236}">
                <a16:creationId xmlns:a16="http://schemas.microsoft.com/office/drawing/2014/main" id="{4B4F2093-7356-3349-D945-274A06E1B5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3759" b="11355"/>
          <a:stretch/>
        </p:blipFill>
        <p:spPr>
          <a:xfrm>
            <a:off x="-106512" y="-242840"/>
            <a:ext cx="12191980" cy="6856429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B96CAC-5A33-8303-9C73-1B3220A5D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24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D27BED-BE85-E553-294D-1733773FE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342" y="3348408"/>
            <a:ext cx="3535679" cy="14509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10000"/>
              </a:lnSpc>
            </a:pPr>
            <a:br>
              <a:rPr lang="en-US" sz="2600" dirty="0"/>
            </a:br>
            <a:br>
              <a:rPr lang="en-US" sz="2600" dirty="0"/>
            </a:br>
            <a:br>
              <a:rPr lang="en-US" sz="2600" dirty="0"/>
            </a:br>
            <a:r>
              <a:rPr lang="en-US" sz="3100" dirty="0"/>
              <a:t>pressure builds great Individuals, teams and organizations</a:t>
            </a:r>
            <a:br>
              <a:rPr lang="en-US" sz="2600" dirty="0"/>
            </a:br>
            <a:br>
              <a:rPr lang="en-US" sz="2600" dirty="0"/>
            </a:br>
            <a:endParaRPr lang="en-US" sz="26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54BE46-239F-BB50-4643-61FF5943B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40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59C4BFF9-0292-2CE4-3B87-20A3E2E687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307" r="-1" b="-1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3174E83-2682-EA33-BF59-CACA1385E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65342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44B975-521A-5766-C601-1C2809F89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76160" y="2796963"/>
            <a:ext cx="3535679" cy="142572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dirty="0"/>
            </a:br>
            <a:r>
              <a:rPr lang="en-US" dirty="0"/>
              <a:t>Every InstaPot Runs out of Steam</a:t>
            </a:r>
            <a:br>
              <a:rPr lang="en-US" dirty="0"/>
            </a:br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D8181E6-BF6C-7868-46D1-88E2970D0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8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987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3" descr="Binoculars reflecting a sunset and laying on table by the sea">
            <a:extLst>
              <a:ext uri="{FF2B5EF4-FFF2-40B4-BE49-F238E27FC236}">
                <a16:creationId xmlns:a16="http://schemas.microsoft.com/office/drawing/2014/main" id="{AAA38530-6B6E-FCEE-5265-BC9520E1CB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7013" b="8737"/>
          <a:stretch/>
        </p:blipFill>
        <p:spPr>
          <a:xfrm>
            <a:off x="0" y="1571"/>
            <a:ext cx="12191980" cy="6856429"/>
          </a:xfrm>
          <a:prstGeom prst="rect">
            <a:avLst/>
          </a:pr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CEB96CAC-5A33-8303-9C73-1B3220A5D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24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2B1A6B-2862-308A-D24A-23D4E59F2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8778" y="2954009"/>
            <a:ext cx="3535679" cy="14509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US" sz="3200" dirty="0"/>
              <a:t>Focus only on what you can control</a:t>
            </a:r>
            <a:br>
              <a:rPr lang="en-US" sz="1800" dirty="0"/>
            </a:br>
            <a:br>
              <a:rPr lang="en-US" sz="1800" dirty="0"/>
            </a:br>
            <a:endParaRPr lang="en-US" sz="1800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454BE46-239F-BB50-4643-61FF5943B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6346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artoon of a child holding a plate with a cupcake in a kitchen&#10;&#10;AI-generated content may be incorrect.">
            <a:extLst>
              <a:ext uri="{FF2B5EF4-FFF2-40B4-BE49-F238E27FC236}">
                <a16:creationId xmlns:a16="http://schemas.microsoft.com/office/drawing/2014/main" id="{03487E6F-0CE3-D4D8-3013-481F3DC59F9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6120" b="17643"/>
          <a:stretch/>
        </p:blipFill>
        <p:spPr>
          <a:xfrm>
            <a:off x="20" y="-18221"/>
            <a:ext cx="12191980" cy="6856429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EB96CAC-5A33-8303-9C73-1B3220A5D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24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C8C95B-7142-0F07-2822-8B47E4BA1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9" y="2211977"/>
            <a:ext cx="3535679" cy="14509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US" sz="2600"/>
              <a:t>Embrace being capable, not perfect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54BE46-239F-BB50-4643-61FF5943B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68520DB-ADEC-0CA0-AA15-F3D6AF616E90}"/>
              </a:ext>
            </a:extLst>
          </p:cNvPr>
          <p:cNvSpPr txBox="1"/>
          <p:nvPr/>
        </p:nvSpPr>
        <p:spPr>
          <a:xfrm>
            <a:off x="9246919" y="6426530"/>
            <a:ext cx="2743200" cy="2000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700" u="sng">
                <a:solidFill>
                  <a:srgbClr val="FFFFFF"/>
                </a:solidFill>
                <a:cs typeface="Segoe U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 u="sng">
                <a:solidFill>
                  <a:srgbClr val="FFFFFF"/>
                </a:solidFill>
                <a:cs typeface="Segoe U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r>
              <a:rPr lang="en-US" sz="700"/>
              <a:t>​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772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8252C5-C479-4F07-D9C1-9D39D78595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43763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CEB96CAC-5A33-8303-9C73-1B3220A5D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24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333EC6-D205-9257-5F7D-362680970A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9" y="2211977"/>
            <a:ext cx="3535679" cy="145096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Enjoy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54BE46-239F-BB50-4643-61FF5943B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936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17">
            <a:extLst>
              <a:ext uri="{FF2B5EF4-FFF2-40B4-BE49-F238E27FC236}">
                <a16:creationId xmlns:a16="http://schemas.microsoft.com/office/drawing/2014/main" id="{B26DD882-9EA6-DF4B-AF70-0C6166EA8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9">
            <a:extLst>
              <a:ext uri="{FF2B5EF4-FFF2-40B4-BE49-F238E27FC236}">
                <a16:creationId xmlns:a16="http://schemas.microsoft.com/office/drawing/2014/main" id="{EFB2E755-2902-3512-ABBE-E472FC038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510164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3BC8BB-C544-80E1-D005-5292C5AD8D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0365" y="3655558"/>
            <a:ext cx="7860524" cy="2060527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Cooking and Conversation:</a:t>
            </a:r>
            <a:br>
              <a:rPr lang="en-US" sz="3600" dirty="0"/>
            </a:br>
            <a:r>
              <a:rPr lang="en-US" sz="2400" dirty="0"/>
              <a:t> Lessons from The </a:t>
            </a:r>
            <a:r>
              <a:rPr lang="en-US" sz="2400" dirty="0" err="1"/>
              <a:t>InstaPot</a:t>
            </a:r>
            <a:br>
              <a:rPr lang="en-US" sz="2400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2DAAA5-4B1E-5195-5553-3309F553BE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8806" y="5525639"/>
            <a:ext cx="8035253" cy="10480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endParaRPr lang="en-US" sz="2800" b="1" dirty="0"/>
          </a:p>
          <a:p>
            <a:pPr algn="ctr"/>
            <a:endParaRPr lang="en-US" sz="2800" b="1" dirty="0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BA5021F8-83D0-A4E3-26B8-B72289114A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07" r="-1" b="-1"/>
          <a:stretch/>
        </p:blipFill>
        <p:spPr>
          <a:xfrm>
            <a:off x="2235015" y="124091"/>
            <a:ext cx="7192934" cy="4033604"/>
          </a:xfrm>
          <a:prstGeom prst="rect">
            <a:avLst/>
          </a:prstGeom>
        </p:spPr>
      </p:pic>
      <p:cxnSp>
        <p:nvCxnSpPr>
          <p:cNvPr id="32" name="Straight Connector 21">
            <a:extLst>
              <a:ext uri="{FF2B5EF4-FFF2-40B4-BE49-F238E27FC236}">
                <a16:creationId xmlns:a16="http://schemas.microsoft.com/office/drawing/2014/main" id="{5D6A2EB7-6350-58C2-B619-F0C3C0C06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10424" y="517139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1986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Picture 45" descr="Notebook">
            <a:extLst>
              <a:ext uri="{FF2B5EF4-FFF2-40B4-BE49-F238E27FC236}">
                <a16:creationId xmlns:a16="http://schemas.microsoft.com/office/drawing/2014/main" id="{8A1FDADF-F57C-93A5-7848-15C9F707010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7490" r="-2" b="8132"/>
          <a:stretch/>
        </p:blipFill>
        <p:spPr>
          <a:xfrm>
            <a:off x="20" y="0"/>
            <a:ext cx="12191980" cy="6856429"/>
          </a:xfrm>
          <a:prstGeom prst="rect">
            <a:avLst/>
          </a:prstGeom>
        </p:spPr>
      </p:pic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CEB96CAC-5A33-8303-9C73-1B3220A5D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24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C626D2-4578-0A66-4749-AB81D8029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59" y="2211977"/>
            <a:ext cx="3535679" cy="1450961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4000" dirty="0"/>
              <a:t> </a:t>
            </a:r>
            <a:br>
              <a:rPr lang="en-US" sz="4000" dirty="0"/>
            </a:br>
            <a:r>
              <a:rPr lang="en-US" sz="3200" dirty="0"/>
              <a:t>Create your own users’ manual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454BE46-239F-BB50-4643-61FF5943B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46410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B26DD882-9EA6-DF4B-AF70-0C6166EA8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FB2E755-2902-3512-ABBE-E472FC0389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510164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0256BF-1894-8D51-8FE2-71DDC7D85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8807" y="3826502"/>
            <a:ext cx="7714388" cy="104800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10000"/>
              </a:lnSpc>
            </a:pPr>
            <a:br>
              <a:rPr lang="en-US" sz="1800" dirty="0"/>
            </a:br>
            <a:r>
              <a:rPr lang="en-US" sz="3600" dirty="0"/>
              <a:t>Play to your Strengths</a:t>
            </a:r>
            <a:br>
              <a:rPr lang="en-US" sz="1800" dirty="0"/>
            </a:br>
            <a:endParaRPr lang="en-US" sz="1800" dirty="0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E62FF2A5-85E1-8BF5-C67A-233BF8E642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307" r="-1" b="-1"/>
          <a:stretch/>
        </p:blipFill>
        <p:spPr>
          <a:xfrm>
            <a:off x="3896318" y="761999"/>
            <a:ext cx="4264282" cy="2391295"/>
          </a:xfrm>
          <a:prstGeom prst="rect">
            <a:avLst/>
          </a:prstGeom>
        </p:spPr>
      </p:pic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D6A2EB7-6350-58C2-B619-F0C3C0C06C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10424" y="517139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150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9F55FD1-95FA-98DA-84AA-145D29A53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One in a crowd">
            <a:extLst>
              <a:ext uri="{FF2B5EF4-FFF2-40B4-BE49-F238E27FC236}">
                <a16:creationId xmlns:a16="http://schemas.microsoft.com/office/drawing/2014/main" id="{B17DED17-CBCE-7D0A-6425-29B6D1EE6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7734" b="17267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AC9EE06-57AF-0FF5-450C-2A606C23B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375140"/>
            <a:ext cx="12192000" cy="448838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61814">
                <a:schemeClr val="accent1">
                  <a:lumMod val="60000"/>
                  <a:lumOff val="40000"/>
                  <a:alpha val="89000"/>
                </a:schemeClr>
              </a:gs>
              <a:gs pos="94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84DBD-5150-463E-F23F-A43D8C6C2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404558"/>
            <a:ext cx="7355457" cy="156016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0000"/>
              </a:lnSpc>
            </a:pPr>
            <a:br>
              <a:rPr lang="en-US" sz="1500" dirty="0"/>
            </a:br>
            <a:br>
              <a:rPr lang="en-US" sz="1500" dirty="0"/>
            </a:br>
            <a:br>
              <a:rPr lang="en-US" sz="1500" dirty="0"/>
            </a:br>
            <a:br>
              <a:rPr lang="en-US" sz="1500" dirty="0"/>
            </a:br>
            <a:endParaRPr lang="en-US" sz="150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13FECB8-44EE-4A45-9F7B-66ECF1C3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6825" y="529252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37C73FD-01B7-9642-CE86-75D694D70EB5}"/>
              </a:ext>
            </a:extLst>
          </p:cNvPr>
          <p:cNvSpPr txBox="1"/>
          <p:nvPr/>
        </p:nvSpPr>
        <p:spPr>
          <a:xfrm>
            <a:off x="1154097" y="5459767"/>
            <a:ext cx="76242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CONFIDENCE COMES WITH EXPERIENCE </a:t>
            </a:r>
          </a:p>
        </p:txBody>
      </p:sp>
    </p:spTree>
    <p:extLst>
      <p:ext uri="{BB962C8B-B14F-4D97-AF65-F5344CB8AC3E}">
        <p14:creationId xmlns:p14="http://schemas.microsoft.com/office/powerpoint/2010/main" val="3203758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9F55FD1-95FA-98DA-84AA-145D29A53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Floorplan on a table">
            <a:extLst>
              <a:ext uri="{FF2B5EF4-FFF2-40B4-BE49-F238E27FC236}">
                <a16:creationId xmlns:a16="http://schemas.microsoft.com/office/drawing/2014/main" id="{AE07B060-7E98-8101-D42B-DDCEB77646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7478" b="12735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AC9EE06-57AF-0FF5-450C-2A606C23B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375140"/>
            <a:ext cx="12192000" cy="448838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61814">
                <a:schemeClr val="accent1">
                  <a:lumMod val="60000"/>
                  <a:lumOff val="40000"/>
                  <a:alpha val="89000"/>
                </a:schemeClr>
              </a:gs>
              <a:gs pos="94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CF86C3-3CCD-EF44-D418-C208CEBAB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404558"/>
            <a:ext cx="8448952" cy="15601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Plan (But be able to adapt)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13FECB8-44EE-4A45-9F7B-66ECF1C3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6825" y="529252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0666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9F55FD1-95FA-98DA-84AA-145D29A53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Black jigsaw puzzle pieces">
            <a:extLst>
              <a:ext uri="{FF2B5EF4-FFF2-40B4-BE49-F238E27FC236}">
                <a16:creationId xmlns:a16="http://schemas.microsoft.com/office/drawing/2014/main" id="{009087FF-F3C7-37C1-A131-DF135B87A8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15730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AC9EE06-57AF-0FF5-450C-2A606C23B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375140"/>
            <a:ext cx="12192000" cy="448838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61814">
                <a:schemeClr val="accent1">
                  <a:lumMod val="60000"/>
                  <a:lumOff val="40000"/>
                  <a:alpha val="89000"/>
                </a:schemeClr>
              </a:gs>
              <a:gs pos="94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DF72EB-489A-DB9A-9E18-254D6D435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404558"/>
            <a:ext cx="7355457" cy="15601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Macro begins with Micro</a:t>
            </a:r>
            <a:br>
              <a:rPr lang="en-US"/>
            </a:br>
            <a:endParaRPr lang="en-US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13FECB8-44EE-4A45-9F7B-66ECF1C3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6825" y="529252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502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8"/>
    </mc:Choice>
    <mc:Fallback xmlns="">
      <p:transition spd="slow" advTm="25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3" descr="Reflection of a building">
            <a:extLst>
              <a:ext uri="{FF2B5EF4-FFF2-40B4-BE49-F238E27FC236}">
                <a16:creationId xmlns:a16="http://schemas.microsoft.com/office/drawing/2014/main" id="{A9239568-6CB4-3B6E-44C2-09BF7DFCA5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15750"/>
          <a:stretch/>
        </p:blipFill>
        <p:spPr>
          <a:xfrm>
            <a:off x="20" y="-80827"/>
            <a:ext cx="12191980" cy="6856429"/>
          </a:xfrm>
          <a:prstGeom prst="rect">
            <a:avLst/>
          </a:prstGeom>
        </p:spPr>
      </p:pic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EB96CAC-5A33-8303-9C73-1B3220A5D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24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4300A-67F5-3129-165C-1C7FBC409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953" y="3365649"/>
            <a:ext cx="4054110" cy="14509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US" sz="4000" dirty="0"/>
              <a:t>Cognac Moment</a:t>
            </a:r>
            <a:br>
              <a:rPr lang="en-US" sz="2600" dirty="0"/>
            </a:br>
            <a:r>
              <a:rPr lang="en-US" sz="2600" dirty="0"/>
              <a:t>(Reflective)</a:t>
            </a:r>
            <a:br>
              <a:rPr lang="en-US" sz="2600" dirty="0"/>
            </a:br>
            <a:endParaRPr lang="en-US" sz="2600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454BE46-239F-BB50-4643-61FF5943B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2981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erson holding chess piece">
            <a:extLst>
              <a:ext uri="{FF2B5EF4-FFF2-40B4-BE49-F238E27FC236}">
                <a16:creationId xmlns:a16="http://schemas.microsoft.com/office/drawing/2014/main" id="{E20565E4-1080-1698-1339-A90B36D0E1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5759"/>
          <a:stretch/>
        </p:blipFill>
        <p:spPr>
          <a:xfrm>
            <a:off x="20" y="1571"/>
            <a:ext cx="12191980" cy="6856429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EB96CAC-5A33-8303-9C73-1B3220A5D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24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B67154-22F7-9291-218E-8844FDC54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0160" y="2860136"/>
            <a:ext cx="3535679" cy="14509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>
              <a:lnSpc>
                <a:spcPct val="110000"/>
              </a:lnSpc>
            </a:pPr>
            <a:br>
              <a:rPr lang="en-US" sz="3100" dirty="0"/>
            </a:br>
            <a:r>
              <a:rPr lang="en-US" sz="3100" dirty="0"/>
              <a:t>Be Impatient for Action but patient for outcomes</a:t>
            </a:r>
            <a:br>
              <a:rPr lang="en-US" sz="2600" dirty="0"/>
            </a:br>
            <a:endParaRPr lang="en-US" sz="26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54BE46-239F-BB50-4643-61FF5943B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082424"/>
      </p:ext>
    </p:extLst>
  </p:cSld>
  <p:clrMapOvr>
    <a:masterClrMapping/>
  </p:clrMapOvr>
</p:sld>
</file>

<file path=ppt/theme/theme1.xml><?xml version="1.0" encoding="utf-8"?>
<a:theme xmlns:a="http://schemas.openxmlformats.org/drawingml/2006/main" name="AfterglowVTI">
  <a:themeElements>
    <a:clrScheme name="AnalogousFromRegularSeedLeftStep">
      <a:dk1>
        <a:srgbClr val="000000"/>
      </a:dk1>
      <a:lt1>
        <a:srgbClr val="FFFFFF"/>
      </a:lt1>
      <a:dk2>
        <a:srgbClr val="312B1B"/>
      </a:dk2>
      <a:lt2>
        <a:srgbClr val="F1F0F3"/>
      </a:lt2>
      <a:accent1>
        <a:srgbClr val="8DAD39"/>
      </a:accent1>
      <a:accent2>
        <a:srgbClr val="B29F2F"/>
      </a:accent2>
      <a:accent3>
        <a:srgbClr val="CD7F43"/>
      </a:accent3>
      <a:accent4>
        <a:srgbClr val="BB3431"/>
      </a:accent4>
      <a:accent5>
        <a:srgbClr val="CD437A"/>
      </a:accent5>
      <a:accent6>
        <a:srgbClr val="BB31A1"/>
      </a:accent6>
      <a:hlink>
        <a:srgbClr val="7E62CA"/>
      </a:hlink>
      <a:folHlink>
        <a:srgbClr val="7F7F7F"/>
      </a:folHlink>
    </a:clrScheme>
    <a:fontScheme name="Trade Gothic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glowVTI" id="{804DBEB7-1920-4C72-A0CB-091339F1875F}" vid="{D4C59F5A-9ECA-4C96-BDFD-0606A75324E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427</TotalTime>
  <Words>147</Words>
  <Application>Microsoft Office PowerPoint</Application>
  <PresentationFormat>Widescreen</PresentationFormat>
  <Paragraphs>23</Paragraphs>
  <Slides>15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Segoe UI</vt:lpstr>
      <vt:lpstr>Trade Gothic Next Cond</vt:lpstr>
      <vt:lpstr>Trade Gothic Next Light</vt:lpstr>
      <vt:lpstr>AfterglowVTI</vt:lpstr>
      <vt:lpstr>PowerPoint Presentation</vt:lpstr>
      <vt:lpstr>Cooking and Conversation:  Lessons from The InstaPot </vt:lpstr>
      <vt:lpstr>  Create your own users’ manual</vt:lpstr>
      <vt:lpstr> Play to your Strengths </vt:lpstr>
      <vt:lpstr>    </vt:lpstr>
      <vt:lpstr>Plan (But be able to adapt)</vt:lpstr>
      <vt:lpstr>Macro begins with Micro </vt:lpstr>
      <vt:lpstr>Cognac Moment (Reflective) </vt:lpstr>
      <vt:lpstr> Be Impatient for Action but patient for outcomes </vt:lpstr>
      <vt:lpstr>     </vt:lpstr>
      <vt:lpstr>   pressure builds great Individuals, teams and organizations  </vt:lpstr>
      <vt:lpstr> Every InstaPot Runs out of Steam </vt:lpstr>
      <vt:lpstr>Focus only on what you can control  </vt:lpstr>
      <vt:lpstr>Embrace being capable, not perfect</vt:lpstr>
      <vt:lpstr>Enjoy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Cooking and Conversation</dc:title>
  <dc:creator>Vonhandorf, Teri (Gateway)</dc:creator>
  <cp:lastModifiedBy>Natalie Ruppert</cp:lastModifiedBy>
  <cp:revision>130</cp:revision>
  <dcterms:created xsi:type="dcterms:W3CDTF">2022-12-15T01:03:46Z</dcterms:created>
  <dcterms:modified xsi:type="dcterms:W3CDTF">2025-04-23T12:39:31Z</dcterms:modified>
</cp:coreProperties>
</file>