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sldIdLst>
    <p:sldId id="256" r:id="rId2"/>
    <p:sldId id="267" r:id="rId3"/>
    <p:sldId id="257" r:id="rId4"/>
    <p:sldId id="259" r:id="rId5"/>
    <p:sldId id="268" r:id="rId6"/>
    <p:sldId id="258" r:id="rId7"/>
    <p:sldId id="262" r:id="rId8"/>
    <p:sldId id="261" r:id="rId9"/>
    <p:sldId id="263" r:id="rId10"/>
    <p:sldId id="266" r:id="rId11"/>
    <p:sldId id="270" r:id="rId12"/>
    <p:sldId id="271" r:id="rId13"/>
    <p:sldId id="264" r:id="rId14"/>
    <p:sldId id="260" r:id="rId15"/>
    <p:sldId id="269"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26"/>
  </p:normalViewPr>
  <p:slideViewPr>
    <p:cSldViewPr snapToGrid="0" snapToObjects="1">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BB60-FCE3-4092-8814-0854ACECD0F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F48E9F-ECE7-425A-8975-B196DF875995}">
      <dgm:prSet/>
      <dgm:spPr/>
      <dgm:t>
        <a:bodyPr/>
        <a:lstStyle/>
        <a:p>
          <a:r>
            <a:rPr lang="en-US"/>
            <a:t>Keep control! You don’t have to give a detailed answer simply because someone asked you!</a:t>
          </a:r>
        </a:p>
      </dgm:t>
    </dgm:pt>
    <dgm:pt modelId="{333BD80A-2B3D-4FBD-921B-39534E7FDEDC}" type="parTrans" cxnId="{908582AB-6967-40ED-A789-9A643FE096B9}">
      <dgm:prSet/>
      <dgm:spPr/>
      <dgm:t>
        <a:bodyPr/>
        <a:lstStyle/>
        <a:p>
          <a:endParaRPr lang="en-US"/>
        </a:p>
      </dgm:t>
    </dgm:pt>
    <dgm:pt modelId="{0F87B46B-DC71-4C7D-9AAD-7A1700FF6DF8}" type="sibTrans" cxnId="{908582AB-6967-40ED-A789-9A643FE096B9}">
      <dgm:prSet/>
      <dgm:spPr/>
      <dgm:t>
        <a:bodyPr/>
        <a:lstStyle/>
        <a:p>
          <a:endParaRPr lang="en-US"/>
        </a:p>
      </dgm:t>
    </dgm:pt>
    <dgm:pt modelId="{77D05035-B5FF-4294-A9C9-0CFFBE9C6760}">
      <dgm:prSet/>
      <dgm:spPr/>
      <dgm:t>
        <a:bodyPr/>
        <a:lstStyle/>
        <a:p>
          <a:r>
            <a:rPr lang="en-US"/>
            <a:t>“Look how smart I am!”  vs serious question</a:t>
          </a:r>
        </a:p>
      </dgm:t>
    </dgm:pt>
    <dgm:pt modelId="{51F213F1-DB64-46EA-B9A9-E79BD03D8EDB}" type="parTrans" cxnId="{D5E21FEC-A822-49C2-83C5-EA988FB438A4}">
      <dgm:prSet/>
      <dgm:spPr/>
      <dgm:t>
        <a:bodyPr/>
        <a:lstStyle/>
        <a:p>
          <a:endParaRPr lang="en-US"/>
        </a:p>
      </dgm:t>
    </dgm:pt>
    <dgm:pt modelId="{0ECB803E-D2D6-4884-BEA1-06A2D258014F}" type="sibTrans" cxnId="{D5E21FEC-A822-49C2-83C5-EA988FB438A4}">
      <dgm:prSet/>
      <dgm:spPr/>
      <dgm:t>
        <a:bodyPr/>
        <a:lstStyle/>
        <a:p>
          <a:endParaRPr lang="en-US"/>
        </a:p>
      </dgm:t>
    </dgm:pt>
    <dgm:pt modelId="{FD68DF04-BC0C-48A3-8423-F408261190CE}">
      <dgm:prSet/>
      <dgm:spPr/>
      <dgm:t>
        <a:bodyPr/>
        <a:lstStyle/>
        <a:p>
          <a:r>
            <a:rPr lang="en-US"/>
            <a:t>Identify *when* you will take questions</a:t>
          </a:r>
        </a:p>
      </dgm:t>
    </dgm:pt>
    <dgm:pt modelId="{920412C3-AD0E-47B4-BD41-B9572A024AB3}" type="parTrans" cxnId="{F3EB7A2D-629C-4168-BD79-D60E7E17E59F}">
      <dgm:prSet/>
      <dgm:spPr/>
      <dgm:t>
        <a:bodyPr/>
        <a:lstStyle/>
        <a:p>
          <a:endParaRPr lang="en-US"/>
        </a:p>
      </dgm:t>
    </dgm:pt>
    <dgm:pt modelId="{DAE0BA0D-61EF-4B99-91E0-3CA9224BB727}" type="sibTrans" cxnId="{F3EB7A2D-629C-4168-BD79-D60E7E17E59F}">
      <dgm:prSet/>
      <dgm:spPr/>
      <dgm:t>
        <a:bodyPr/>
        <a:lstStyle/>
        <a:p>
          <a:endParaRPr lang="en-US"/>
        </a:p>
      </dgm:t>
    </dgm:pt>
    <dgm:pt modelId="{544FD98F-D7B8-7E4D-B6AB-A84E441E85C9}" type="pres">
      <dgm:prSet presAssocID="{3C77BB60-FCE3-4092-8814-0854ACECD0FF}" presName="linear" presStyleCnt="0">
        <dgm:presLayoutVars>
          <dgm:animLvl val="lvl"/>
          <dgm:resizeHandles val="exact"/>
        </dgm:presLayoutVars>
      </dgm:prSet>
      <dgm:spPr/>
    </dgm:pt>
    <dgm:pt modelId="{BB11A560-E45F-7349-ABC8-403B909E01A1}" type="pres">
      <dgm:prSet presAssocID="{43F48E9F-ECE7-425A-8975-B196DF875995}" presName="parentText" presStyleLbl="node1" presStyleIdx="0" presStyleCnt="3">
        <dgm:presLayoutVars>
          <dgm:chMax val="0"/>
          <dgm:bulletEnabled val="1"/>
        </dgm:presLayoutVars>
      </dgm:prSet>
      <dgm:spPr/>
    </dgm:pt>
    <dgm:pt modelId="{78BD612C-E042-3F4E-922C-BDE371A29502}" type="pres">
      <dgm:prSet presAssocID="{0F87B46B-DC71-4C7D-9AAD-7A1700FF6DF8}" presName="spacer" presStyleCnt="0"/>
      <dgm:spPr/>
    </dgm:pt>
    <dgm:pt modelId="{9C790DBE-A5F8-824B-804D-F33E59D8E433}" type="pres">
      <dgm:prSet presAssocID="{77D05035-B5FF-4294-A9C9-0CFFBE9C6760}" presName="parentText" presStyleLbl="node1" presStyleIdx="1" presStyleCnt="3">
        <dgm:presLayoutVars>
          <dgm:chMax val="0"/>
          <dgm:bulletEnabled val="1"/>
        </dgm:presLayoutVars>
      </dgm:prSet>
      <dgm:spPr/>
    </dgm:pt>
    <dgm:pt modelId="{F2088182-F506-0B40-A3CD-3021668F9E0C}" type="pres">
      <dgm:prSet presAssocID="{0ECB803E-D2D6-4884-BEA1-06A2D258014F}" presName="spacer" presStyleCnt="0"/>
      <dgm:spPr/>
    </dgm:pt>
    <dgm:pt modelId="{E6E7EA96-0FDB-F446-A4DA-6D23EB08E882}" type="pres">
      <dgm:prSet presAssocID="{FD68DF04-BC0C-48A3-8423-F408261190CE}" presName="parentText" presStyleLbl="node1" presStyleIdx="2" presStyleCnt="3">
        <dgm:presLayoutVars>
          <dgm:chMax val="0"/>
          <dgm:bulletEnabled val="1"/>
        </dgm:presLayoutVars>
      </dgm:prSet>
      <dgm:spPr/>
    </dgm:pt>
  </dgm:ptLst>
  <dgm:cxnLst>
    <dgm:cxn modelId="{395A3225-C2C5-AE4E-97F2-CEAF8906EC97}" type="presOf" srcId="{77D05035-B5FF-4294-A9C9-0CFFBE9C6760}" destId="{9C790DBE-A5F8-824B-804D-F33E59D8E433}" srcOrd="0" destOrd="0" presId="urn:microsoft.com/office/officeart/2005/8/layout/vList2"/>
    <dgm:cxn modelId="{F3EB7A2D-629C-4168-BD79-D60E7E17E59F}" srcId="{3C77BB60-FCE3-4092-8814-0854ACECD0FF}" destId="{FD68DF04-BC0C-48A3-8423-F408261190CE}" srcOrd="2" destOrd="0" parTransId="{920412C3-AD0E-47B4-BD41-B9572A024AB3}" sibTransId="{DAE0BA0D-61EF-4B99-91E0-3CA9224BB727}"/>
    <dgm:cxn modelId="{DC9B4655-2F3F-A84C-BED3-24CD277E2BBC}" type="presOf" srcId="{FD68DF04-BC0C-48A3-8423-F408261190CE}" destId="{E6E7EA96-0FDB-F446-A4DA-6D23EB08E882}" srcOrd="0" destOrd="0" presId="urn:microsoft.com/office/officeart/2005/8/layout/vList2"/>
    <dgm:cxn modelId="{908582AB-6967-40ED-A789-9A643FE096B9}" srcId="{3C77BB60-FCE3-4092-8814-0854ACECD0FF}" destId="{43F48E9F-ECE7-425A-8975-B196DF875995}" srcOrd="0" destOrd="0" parTransId="{333BD80A-2B3D-4FBD-921B-39534E7FDEDC}" sibTransId="{0F87B46B-DC71-4C7D-9AAD-7A1700FF6DF8}"/>
    <dgm:cxn modelId="{ABC35AB7-3BC8-764A-8981-E4110B268033}" type="presOf" srcId="{43F48E9F-ECE7-425A-8975-B196DF875995}" destId="{BB11A560-E45F-7349-ABC8-403B909E01A1}" srcOrd="0" destOrd="0" presId="urn:microsoft.com/office/officeart/2005/8/layout/vList2"/>
    <dgm:cxn modelId="{B3E70BB9-2512-284B-8F63-603AF4FE2B7F}" type="presOf" srcId="{3C77BB60-FCE3-4092-8814-0854ACECD0FF}" destId="{544FD98F-D7B8-7E4D-B6AB-A84E441E85C9}" srcOrd="0" destOrd="0" presId="urn:microsoft.com/office/officeart/2005/8/layout/vList2"/>
    <dgm:cxn modelId="{D5E21FEC-A822-49C2-83C5-EA988FB438A4}" srcId="{3C77BB60-FCE3-4092-8814-0854ACECD0FF}" destId="{77D05035-B5FF-4294-A9C9-0CFFBE9C6760}" srcOrd="1" destOrd="0" parTransId="{51F213F1-DB64-46EA-B9A9-E79BD03D8EDB}" sibTransId="{0ECB803E-D2D6-4884-BEA1-06A2D258014F}"/>
    <dgm:cxn modelId="{F020CBA8-8A4A-9940-BA90-2272D0ADF5C8}" type="presParOf" srcId="{544FD98F-D7B8-7E4D-B6AB-A84E441E85C9}" destId="{BB11A560-E45F-7349-ABC8-403B909E01A1}" srcOrd="0" destOrd="0" presId="urn:microsoft.com/office/officeart/2005/8/layout/vList2"/>
    <dgm:cxn modelId="{1E6F8CDF-A6C6-A745-93E5-DED4E41D366C}" type="presParOf" srcId="{544FD98F-D7B8-7E4D-B6AB-A84E441E85C9}" destId="{78BD612C-E042-3F4E-922C-BDE371A29502}" srcOrd="1" destOrd="0" presId="urn:microsoft.com/office/officeart/2005/8/layout/vList2"/>
    <dgm:cxn modelId="{314C88F3-6BCD-4C49-8581-6A7410D09523}" type="presParOf" srcId="{544FD98F-D7B8-7E4D-B6AB-A84E441E85C9}" destId="{9C790DBE-A5F8-824B-804D-F33E59D8E433}" srcOrd="2" destOrd="0" presId="urn:microsoft.com/office/officeart/2005/8/layout/vList2"/>
    <dgm:cxn modelId="{1860B9FD-3932-644F-8B99-ECB81A78CCB3}" type="presParOf" srcId="{544FD98F-D7B8-7E4D-B6AB-A84E441E85C9}" destId="{F2088182-F506-0B40-A3CD-3021668F9E0C}" srcOrd="3" destOrd="0" presId="urn:microsoft.com/office/officeart/2005/8/layout/vList2"/>
    <dgm:cxn modelId="{EE8A130B-198A-404D-B433-EAEE77982474}" type="presParOf" srcId="{544FD98F-D7B8-7E4D-B6AB-A84E441E85C9}" destId="{E6E7EA96-0FDB-F446-A4DA-6D23EB08E8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3EED1-E0DA-47BE-BC11-22BD9C83A5CC}"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204F9935-C558-4F21-9003-F6EFF51E610C}">
      <dgm:prSet/>
      <dgm:spPr/>
      <dgm:t>
        <a:bodyPr/>
        <a:lstStyle/>
        <a:p>
          <a:r>
            <a:rPr lang="en-US" dirty="0"/>
            <a:t>Listen to the end of the question! The whole question…</a:t>
          </a:r>
        </a:p>
      </dgm:t>
    </dgm:pt>
    <dgm:pt modelId="{5517DCFA-B948-4287-B29E-BFE4F43E88C6}" type="parTrans" cxnId="{AA99DD12-8BEB-4C8B-B1B8-EFF2AD4E307A}">
      <dgm:prSet/>
      <dgm:spPr/>
      <dgm:t>
        <a:bodyPr/>
        <a:lstStyle/>
        <a:p>
          <a:endParaRPr lang="en-US"/>
        </a:p>
      </dgm:t>
    </dgm:pt>
    <dgm:pt modelId="{A2B070DC-36DD-4039-B69A-F24CAB1C4AFE}" type="sibTrans" cxnId="{AA99DD12-8BEB-4C8B-B1B8-EFF2AD4E307A}">
      <dgm:prSet phldrT="01" phldr="0"/>
      <dgm:spPr/>
      <dgm:t>
        <a:bodyPr/>
        <a:lstStyle/>
        <a:p>
          <a:r>
            <a:rPr lang="en-US"/>
            <a:t>01</a:t>
          </a:r>
        </a:p>
      </dgm:t>
    </dgm:pt>
    <dgm:pt modelId="{A13BD08B-D950-49ED-B4A8-371B48ADA472}">
      <dgm:prSet/>
      <dgm:spPr/>
      <dgm:t>
        <a:bodyPr/>
        <a:lstStyle/>
        <a:p>
          <a:r>
            <a:rPr lang="en-US"/>
            <a:t>Clarify and confirm:  “If I understand you correctly, you would like me to explain (X); is that in relation to (Y)?”</a:t>
          </a:r>
        </a:p>
      </dgm:t>
    </dgm:pt>
    <dgm:pt modelId="{2B11E910-7463-4D7D-98AF-137D6CB2259E}" type="parTrans" cxnId="{539A6F98-7734-4CC2-9A98-FBB47C11BAE8}">
      <dgm:prSet/>
      <dgm:spPr/>
      <dgm:t>
        <a:bodyPr/>
        <a:lstStyle/>
        <a:p>
          <a:endParaRPr lang="en-US"/>
        </a:p>
      </dgm:t>
    </dgm:pt>
    <dgm:pt modelId="{10FEE3AB-9136-46A7-957F-7770784A0DEB}" type="sibTrans" cxnId="{539A6F98-7734-4CC2-9A98-FBB47C11BAE8}">
      <dgm:prSet phldrT="02" phldr="0"/>
      <dgm:spPr/>
      <dgm:t>
        <a:bodyPr/>
        <a:lstStyle/>
        <a:p>
          <a:r>
            <a:rPr lang="en-US"/>
            <a:t>02</a:t>
          </a:r>
        </a:p>
      </dgm:t>
    </dgm:pt>
    <dgm:pt modelId="{3B6A56FC-B0AB-447C-A1E6-9AB59BCC17A7}">
      <dgm:prSet/>
      <dgm:spPr/>
      <dgm:t>
        <a:bodyPr/>
        <a:lstStyle/>
        <a:p>
          <a:r>
            <a:rPr lang="en-US"/>
            <a:t>Continue to involve all members of the audience.  Use this as an opportunity to refine some of your points. </a:t>
          </a:r>
        </a:p>
      </dgm:t>
    </dgm:pt>
    <dgm:pt modelId="{1CD771C8-7625-4B4F-86D0-313AB7A96184}" type="parTrans" cxnId="{EF977C16-2087-41D2-BA8B-4D9B45180DC0}">
      <dgm:prSet/>
      <dgm:spPr/>
      <dgm:t>
        <a:bodyPr/>
        <a:lstStyle/>
        <a:p>
          <a:endParaRPr lang="en-US"/>
        </a:p>
      </dgm:t>
    </dgm:pt>
    <dgm:pt modelId="{46245C00-8C61-4E65-8581-1052C855AB87}" type="sibTrans" cxnId="{EF977C16-2087-41D2-BA8B-4D9B45180DC0}">
      <dgm:prSet phldrT="03" phldr="0"/>
      <dgm:spPr/>
      <dgm:t>
        <a:bodyPr/>
        <a:lstStyle/>
        <a:p>
          <a:r>
            <a:rPr lang="en-US"/>
            <a:t>03</a:t>
          </a:r>
        </a:p>
      </dgm:t>
    </dgm:pt>
    <dgm:pt modelId="{256476E8-B198-1142-B8A4-401344FA192A}" type="pres">
      <dgm:prSet presAssocID="{5FF3EED1-E0DA-47BE-BC11-22BD9C83A5CC}" presName="Name0" presStyleCnt="0">
        <dgm:presLayoutVars>
          <dgm:animLvl val="lvl"/>
          <dgm:resizeHandles val="exact"/>
        </dgm:presLayoutVars>
      </dgm:prSet>
      <dgm:spPr/>
    </dgm:pt>
    <dgm:pt modelId="{6D530A1C-6665-AF40-9C8B-BC0C9729958B}" type="pres">
      <dgm:prSet presAssocID="{204F9935-C558-4F21-9003-F6EFF51E610C}" presName="compositeNode" presStyleCnt="0">
        <dgm:presLayoutVars>
          <dgm:bulletEnabled val="1"/>
        </dgm:presLayoutVars>
      </dgm:prSet>
      <dgm:spPr/>
    </dgm:pt>
    <dgm:pt modelId="{C977F669-F0AE-0845-8AED-ECCA0EC44913}" type="pres">
      <dgm:prSet presAssocID="{204F9935-C558-4F21-9003-F6EFF51E610C}" presName="bgRect" presStyleLbl="alignNode1" presStyleIdx="0" presStyleCnt="3"/>
      <dgm:spPr/>
    </dgm:pt>
    <dgm:pt modelId="{00E4E6B4-B15D-B84D-BACC-EA5A1064E411}" type="pres">
      <dgm:prSet presAssocID="{A2B070DC-36DD-4039-B69A-F24CAB1C4AFE}" presName="sibTransNodeRect" presStyleLbl="alignNode1" presStyleIdx="0" presStyleCnt="3">
        <dgm:presLayoutVars>
          <dgm:chMax val="0"/>
          <dgm:bulletEnabled val="1"/>
        </dgm:presLayoutVars>
      </dgm:prSet>
      <dgm:spPr/>
    </dgm:pt>
    <dgm:pt modelId="{AE748D0B-AD94-B04C-AD3D-0E059B199BC9}" type="pres">
      <dgm:prSet presAssocID="{204F9935-C558-4F21-9003-F6EFF51E610C}" presName="nodeRect" presStyleLbl="alignNode1" presStyleIdx="0" presStyleCnt="3">
        <dgm:presLayoutVars>
          <dgm:bulletEnabled val="1"/>
        </dgm:presLayoutVars>
      </dgm:prSet>
      <dgm:spPr/>
    </dgm:pt>
    <dgm:pt modelId="{FF14887C-55CC-6045-B71B-11DB9F4A9F77}" type="pres">
      <dgm:prSet presAssocID="{A2B070DC-36DD-4039-B69A-F24CAB1C4AFE}" presName="sibTrans" presStyleCnt="0"/>
      <dgm:spPr/>
    </dgm:pt>
    <dgm:pt modelId="{A9CC5D63-182E-2A4B-8D43-170945DF2A1A}" type="pres">
      <dgm:prSet presAssocID="{A13BD08B-D950-49ED-B4A8-371B48ADA472}" presName="compositeNode" presStyleCnt="0">
        <dgm:presLayoutVars>
          <dgm:bulletEnabled val="1"/>
        </dgm:presLayoutVars>
      </dgm:prSet>
      <dgm:spPr/>
    </dgm:pt>
    <dgm:pt modelId="{98143289-D0D4-7946-9439-DDD67DB8075B}" type="pres">
      <dgm:prSet presAssocID="{A13BD08B-D950-49ED-B4A8-371B48ADA472}" presName="bgRect" presStyleLbl="alignNode1" presStyleIdx="1" presStyleCnt="3"/>
      <dgm:spPr/>
    </dgm:pt>
    <dgm:pt modelId="{11486A83-C264-B645-A339-98E3D22939EF}" type="pres">
      <dgm:prSet presAssocID="{10FEE3AB-9136-46A7-957F-7770784A0DEB}" presName="sibTransNodeRect" presStyleLbl="alignNode1" presStyleIdx="1" presStyleCnt="3">
        <dgm:presLayoutVars>
          <dgm:chMax val="0"/>
          <dgm:bulletEnabled val="1"/>
        </dgm:presLayoutVars>
      </dgm:prSet>
      <dgm:spPr/>
    </dgm:pt>
    <dgm:pt modelId="{A60F7C9D-D4B6-844E-AAD1-535F4E7029B4}" type="pres">
      <dgm:prSet presAssocID="{A13BD08B-D950-49ED-B4A8-371B48ADA472}" presName="nodeRect" presStyleLbl="alignNode1" presStyleIdx="1" presStyleCnt="3">
        <dgm:presLayoutVars>
          <dgm:bulletEnabled val="1"/>
        </dgm:presLayoutVars>
      </dgm:prSet>
      <dgm:spPr/>
    </dgm:pt>
    <dgm:pt modelId="{C61348DA-D726-8A44-9DF1-CDF2054F3437}" type="pres">
      <dgm:prSet presAssocID="{10FEE3AB-9136-46A7-957F-7770784A0DEB}" presName="sibTrans" presStyleCnt="0"/>
      <dgm:spPr/>
    </dgm:pt>
    <dgm:pt modelId="{61977F9B-4280-8047-A61E-6F5825B9FBE6}" type="pres">
      <dgm:prSet presAssocID="{3B6A56FC-B0AB-447C-A1E6-9AB59BCC17A7}" presName="compositeNode" presStyleCnt="0">
        <dgm:presLayoutVars>
          <dgm:bulletEnabled val="1"/>
        </dgm:presLayoutVars>
      </dgm:prSet>
      <dgm:spPr/>
    </dgm:pt>
    <dgm:pt modelId="{70A16DE0-BC58-1848-9445-4FE7C83F5C00}" type="pres">
      <dgm:prSet presAssocID="{3B6A56FC-B0AB-447C-A1E6-9AB59BCC17A7}" presName="bgRect" presStyleLbl="alignNode1" presStyleIdx="2" presStyleCnt="3"/>
      <dgm:spPr/>
    </dgm:pt>
    <dgm:pt modelId="{F84D94DF-A312-F044-8A61-4B55F10480DC}" type="pres">
      <dgm:prSet presAssocID="{46245C00-8C61-4E65-8581-1052C855AB87}" presName="sibTransNodeRect" presStyleLbl="alignNode1" presStyleIdx="2" presStyleCnt="3">
        <dgm:presLayoutVars>
          <dgm:chMax val="0"/>
          <dgm:bulletEnabled val="1"/>
        </dgm:presLayoutVars>
      </dgm:prSet>
      <dgm:spPr/>
    </dgm:pt>
    <dgm:pt modelId="{980635B7-15EF-554D-A840-D733D5FE60AC}" type="pres">
      <dgm:prSet presAssocID="{3B6A56FC-B0AB-447C-A1E6-9AB59BCC17A7}" presName="nodeRect" presStyleLbl="alignNode1" presStyleIdx="2" presStyleCnt="3">
        <dgm:presLayoutVars>
          <dgm:bulletEnabled val="1"/>
        </dgm:presLayoutVars>
      </dgm:prSet>
      <dgm:spPr/>
    </dgm:pt>
  </dgm:ptLst>
  <dgm:cxnLst>
    <dgm:cxn modelId="{AA99DD12-8BEB-4C8B-B1B8-EFF2AD4E307A}" srcId="{5FF3EED1-E0DA-47BE-BC11-22BD9C83A5CC}" destId="{204F9935-C558-4F21-9003-F6EFF51E610C}" srcOrd="0" destOrd="0" parTransId="{5517DCFA-B948-4287-B29E-BFE4F43E88C6}" sibTransId="{A2B070DC-36DD-4039-B69A-F24CAB1C4AFE}"/>
    <dgm:cxn modelId="{EF977C16-2087-41D2-BA8B-4D9B45180DC0}" srcId="{5FF3EED1-E0DA-47BE-BC11-22BD9C83A5CC}" destId="{3B6A56FC-B0AB-447C-A1E6-9AB59BCC17A7}" srcOrd="2" destOrd="0" parTransId="{1CD771C8-7625-4B4F-86D0-313AB7A96184}" sibTransId="{46245C00-8C61-4E65-8581-1052C855AB87}"/>
    <dgm:cxn modelId="{7300A31D-E3F0-7A41-9132-68F9CA56320B}" type="presOf" srcId="{204F9935-C558-4F21-9003-F6EFF51E610C}" destId="{C977F669-F0AE-0845-8AED-ECCA0EC44913}" srcOrd="0" destOrd="0" presId="urn:microsoft.com/office/officeart/2016/7/layout/LinearBlockProcessNumbered"/>
    <dgm:cxn modelId="{567DF453-C8EC-6D4F-B07C-52A1C7ADA592}" type="presOf" srcId="{A2B070DC-36DD-4039-B69A-F24CAB1C4AFE}" destId="{00E4E6B4-B15D-B84D-BACC-EA5A1064E411}" srcOrd="0" destOrd="0" presId="urn:microsoft.com/office/officeart/2016/7/layout/LinearBlockProcessNumbered"/>
    <dgm:cxn modelId="{316A226F-99A1-8640-8717-E81C3D9F8496}" type="presOf" srcId="{A13BD08B-D950-49ED-B4A8-371B48ADA472}" destId="{A60F7C9D-D4B6-844E-AAD1-535F4E7029B4}" srcOrd="1" destOrd="0" presId="urn:microsoft.com/office/officeart/2016/7/layout/LinearBlockProcessNumbered"/>
    <dgm:cxn modelId="{23C0568F-870F-284C-AA30-BABC10A72494}" type="presOf" srcId="{5FF3EED1-E0DA-47BE-BC11-22BD9C83A5CC}" destId="{256476E8-B198-1142-B8A4-401344FA192A}" srcOrd="0" destOrd="0" presId="urn:microsoft.com/office/officeart/2016/7/layout/LinearBlockProcessNumbered"/>
    <dgm:cxn modelId="{539A6F98-7734-4CC2-9A98-FBB47C11BAE8}" srcId="{5FF3EED1-E0DA-47BE-BC11-22BD9C83A5CC}" destId="{A13BD08B-D950-49ED-B4A8-371B48ADA472}" srcOrd="1" destOrd="0" parTransId="{2B11E910-7463-4D7D-98AF-137D6CB2259E}" sibTransId="{10FEE3AB-9136-46A7-957F-7770784A0DEB}"/>
    <dgm:cxn modelId="{B347F9A2-8E49-8648-A0FE-66358F19B215}" type="presOf" srcId="{46245C00-8C61-4E65-8581-1052C855AB87}" destId="{F84D94DF-A312-F044-8A61-4B55F10480DC}" srcOrd="0" destOrd="0" presId="urn:microsoft.com/office/officeart/2016/7/layout/LinearBlockProcessNumbered"/>
    <dgm:cxn modelId="{E590D5A7-1C5E-3641-8417-1B3ED127859E}" type="presOf" srcId="{3B6A56FC-B0AB-447C-A1E6-9AB59BCC17A7}" destId="{70A16DE0-BC58-1848-9445-4FE7C83F5C00}" srcOrd="0" destOrd="0" presId="urn:microsoft.com/office/officeart/2016/7/layout/LinearBlockProcessNumbered"/>
    <dgm:cxn modelId="{108B08D9-B89D-3C49-BC23-1E73176BFF67}" type="presOf" srcId="{10FEE3AB-9136-46A7-957F-7770784A0DEB}" destId="{11486A83-C264-B645-A339-98E3D22939EF}" srcOrd="0" destOrd="0" presId="urn:microsoft.com/office/officeart/2016/7/layout/LinearBlockProcessNumbered"/>
    <dgm:cxn modelId="{4D3436DA-BCC2-3F4C-9F17-2C2A49AE42A0}" type="presOf" srcId="{204F9935-C558-4F21-9003-F6EFF51E610C}" destId="{AE748D0B-AD94-B04C-AD3D-0E059B199BC9}" srcOrd="1" destOrd="0" presId="urn:microsoft.com/office/officeart/2016/7/layout/LinearBlockProcessNumbered"/>
    <dgm:cxn modelId="{42488DDD-2052-964C-A0F8-948B689D99A6}" type="presOf" srcId="{3B6A56FC-B0AB-447C-A1E6-9AB59BCC17A7}" destId="{980635B7-15EF-554D-A840-D733D5FE60AC}" srcOrd="1" destOrd="0" presId="urn:microsoft.com/office/officeart/2016/7/layout/LinearBlockProcessNumbered"/>
    <dgm:cxn modelId="{988ADEED-2BFB-1247-B12B-645FDE868855}" type="presOf" srcId="{A13BD08B-D950-49ED-B4A8-371B48ADA472}" destId="{98143289-D0D4-7946-9439-DDD67DB8075B}" srcOrd="0" destOrd="0" presId="urn:microsoft.com/office/officeart/2016/7/layout/LinearBlockProcessNumbered"/>
    <dgm:cxn modelId="{C2B5AECE-A5EE-164E-A0D1-60E090E94922}" type="presParOf" srcId="{256476E8-B198-1142-B8A4-401344FA192A}" destId="{6D530A1C-6665-AF40-9C8B-BC0C9729958B}" srcOrd="0" destOrd="0" presId="urn:microsoft.com/office/officeart/2016/7/layout/LinearBlockProcessNumbered"/>
    <dgm:cxn modelId="{56E2C95C-DA82-374A-AAC0-3B0C03614470}" type="presParOf" srcId="{6D530A1C-6665-AF40-9C8B-BC0C9729958B}" destId="{C977F669-F0AE-0845-8AED-ECCA0EC44913}" srcOrd="0" destOrd="0" presId="urn:microsoft.com/office/officeart/2016/7/layout/LinearBlockProcessNumbered"/>
    <dgm:cxn modelId="{7DA1E24A-85B2-9443-A554-2A11417D2DDA}" type="presParOf" srcId="{6D530A1C-6665-AF40-9C8B-BC0C9729958B}" destId="{00E4E6B4-B15D-B84D-BACC-EA5A1064E411}" srcOrd="1" destOrd="0" presId="urn:microsoft.com/office/officeart/2016/7/layout/LinearBlockProcessNumbered"/>
    <dgm:cxn modelId="{4E41B91F-8F67-2149-B8BD-46A142D7F632}" type="presParOf" srcId="{6D530A1C-6665-AF40-9C8B-BC0C9729958B}" destId="{AE748D0B-AD94-B04C-AD3D-0E059B199BC9}" srcOrd="2" destOrd="0" presId="urn:microsoft.com/office/officeart/2016/7/layout/LinearBlockProcessNumbered"/>
    <dgm:cxn modelId="{40635A95-9AF6-CF41-B3B6-51BC28169FAA}" type="presParOf" srcId="{256476E8-B198-1142-B8A4-401344FA192A}" destId="{FF14887C-55CC-6045-B71B-11DB9F4A9F77}" srcOrd="1" destOrd="0" presId="urn:microsoft.com/office/officeart/2016/7/layout/LinearBlockProcessNumbered"/>
    <dgm:cxn modelId="{96277C57-0D59-1C49-8BB0-06D536071486}" type="presParOf" srcId="{256476E8-B198-1142-B8A4-401344FA192A}" destId="{A9CC5D63-182E-2A4B-8D43-170945DF2A1A}" srcOrd="2" destOrd="0" presId="urn:microsoft.com/office/officeart/2016/7/layout/LinearBlockProcessNumbered"/>
    <dgm:cxn modelId="{FE6EE14D-C974-744A-BDB2-62C56B7F5835}" type="presParOf" srcId="{A9CC5D63-182E-2A4B-8D43-170945DF2A1A}" destId="{98143289-D0D4-7946-9439-DDD67DB8075B}" srcOrd="0" destOrd="0" presId="urn:microsoft.com/office/officeart/2016/7/layout/LinearBlockProcessNumbered"/>
    <dgm:cxn modelId="{B725B836-4CD1-8C4A-B353-A2EB0978BF5A}" type="presParOf" srcId="{A9CC5D63-182E-2A4B-8D43-170945DF2A1A}" destId="{11486A83-C264-B645-A339-98E3D22939EF}" srcOrd="1" destOrd="0" presId="urn:microsoft.com/office/officeart/2016/7/layout/LinearBlockProcessNumbered"/>
    <dgm:cxn modelId="{8BB922AF-8575-4B48-9D68-EACF106262E8}" type="presParOf" srcId="{A9CC5D63-182E-2A4B-8D43-170945DF2A1A}" destId="{A60F7C9D-D4B6-844E-AAD1-535F4E7029B4}" srcOrd="2" destOrd="0" presId="urn:microsoft.com/office/officeart/2016/7/layout/LinearBlockProcessNumbered"/>
    <dgm:cxn modelId="{F066C9A5-2F46-854E-B850-91049CB514AF}" type="presParOf" srcId="{256476E8-B198-1142-B8A4-401344FA192A}" destId="{C61348DA-D726-8A44-9DF1-CDF2054F3437}" srcOrd="3" destOrd="0" presId="urn:microsoft.com/office/officeart/2016/7/layout/LinearBlockProcessNumbered"/>
    <dgm:cxn modelId="{9D4247EE-F93D-A049-A9ED-472526401035}" type="presParOf" srcId="{256476E8-B198-1142-B8A4-401344FA192A}" destId="{61977F9B-4280-8047-A61E-6F5825B9FBE6}" srcOrd="4" destOrd="0" presId="urn:microsoft.com/office/officeart/2016/7/layout/LinearBlockProcessNumbered"/>
    <dgm:cxn modelId="{D2B99A29-79B7-684A-A874-0482D629BCB2}" type="presParOf" srcId="{61977F9B-4280-8047-A61E-6F5825B9FBE6}" destId="{70A16DE0-BC58-1848-9445-4FE7C83F5C00}" srcOrd="0" destOrd="0" presId="urn:microsoft.com/office/officeart/2016/7/layout/LinearBlockProcessNumbered"/>
    <dgm:cxn modelId="{ACF171F9-50C5-A64C-B37D-095803845AC2}" type="presParOf" srcId="{61977F9B-4280-8047-A61E-6F5825B9FBE6}" destId="{F84D94DF-A312-F044-8A61-4B55F10480DC}" srcOrd="1" destOrd="0" presId="urn:microsoft.com/office/officeart/2016/7/layout/LinearBlockProcessNumbered"/>
    <dgm:cxn modelId="{BA1E338A-CC00-AA48-BE15-61B3EB838213}" type="presParOf" srcId="{61977F9B-4280-8047-A61E-6F5825B9FBE6}" destId="{980635B7-15EF-554D-A840-D733D5FE60AC}"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A64B8-0F07-437C-9726-6881B2CC7C2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EC9BC4D-A3CF-47DD-A3E6-70618718638C}">
      <dgm:prSet/>
      <dgm:spPr/>
      <dgm:t>
        <a:bodyPr/>
        <a:lstStyle/>
        <a:p>
          <a:r>
            <a:rPr lang="en-US"/>
            <a:t>“I’m afraid I need to move on!”</a:t>
          </a:r>
        </a:p>
      </dgm:t>
    </dgm:pt>
    <dgm:pt modelId="{FFD037B0-64A6-4A53-987A-6EC89D28BAD4}" type="parTrans" cxnId="{C7151D5A-94ED-4689-8F30-2E1AF284914A}">
      <dgm:prSet/>
      <dgm:spPr/>
      <dgm:t>
        <a:bodyPr/>
        <a:lstStyle/>
        <a:p>
          <a:endParaRPr lang="en-US"/>
        </a:p>
      </dgm:t>
    </dgm:pt>
    <dgm:pt modelId="{38DFAEFF-7759-4203-9B36-0CE83E3B0E5A}" type="sibTrans" cxnId="{C7151D5A-94ED-4689-8F30-2E1AF284914A}">
      <dgm:prSet/>
      <dgm:spPr/>
      <dgm:t>
        <a:bodyPr/>
        <a:lstStyle/>
        <a:p>
          <a:endParaRPr lang="en-US"/>
        </a:p>
      </dgm:t>
    </dgm:pt>
    <dgm:pt modelId="{86882CDE-0573-4926-A3D8-07E015327082}">
      <dgm:prSet/>
      <dgm:spPr/>
      <dgm:t>
        <a:bodyPr/>
        <a:lstStyle/>
        <a:p>
          <a:r>
            <a:rPr lang="en-US"/>
            <a:t>“I do need to move on – perhaps we can talk more later…?”</a:t>
          </a:r>
        </a:p>
      </dgm:t>
    </dgm:pt>
    <dgm:pt modelId="{8EB71232-359E-4D79-8461-0E8DA8B2FA33}" type="parTrans" cxnId="{1B747003-C384-462F-9C1E-15A657B9781E}">
      <dgm:prSet/>
      <dgm:spPr/>
      <dgm:t>
        <a:bodyPr/>
        <a:lstStyle/>
        <a:p>
          <a:endParaRPr lang="en-US"/>
        </a:p>
      </dgm:t>
    </dgm:pt>
    <dgm:pt modelId="{3DB42DDC-BA28-4732-9168-E8BA495ABB06}" type="sibTrans" cxnId="{1B747003-C384-462F-9C1E-15A657B9781E}">
      <dgm:prSet/>
      <dgm:spPr/>
      <dgm:t>
        <a:bodyPr/>
        <a:lstStyle/>
        <a:p>
          <a:endParaRPr lang="en-US"/>
        </a:p>
      </dgm:t>
    </dgm:pt>
    <dgm:pt modelId="{F5F9AF78-956E-FB43-8DCD-882438EED1A1}" type="pres">
      <dgm:prSet presAssocID="{8B3A64B8-0F07-437C-9726-6881B2CC7C2E}" presName="linear" presStyleCnt="0">
        <dgm:presLayoutVars>
          <dgm:animLvl val="lvl"/>
          <dgm:resizeHandles val="exact"/>
        </dgm:presLayoutVars>
      </dgm:prSet>
      <dgm:spPr/>
    </dgm:pt>
    <dgm:pt modelId="{73A2C4B3-FC55-AD48-97EF-A7DE3E6A022A}" type="pres">
      <dgm:prSet presAssocID="{9EC9BC4D-A3CF-47DD-A3E6-70618718638C}" presName="parentText" presStyleLbl="node1" presStyleIdx="0" presStyleCnt="2">
        <dgm:presLayoutVars>
          <dgm:chMax val="0"/>
          <dgm:bulletEnabled val="1"/>
        </dgm:presLayoutVars>
      </dgm:prSet>
      <dgm:spPr/>
    </dgm:pt>
    <dgm:pt modelId="{C975DBB5-41A6-8D43-A4CA-3E2AB6A7C322}" type="pres">
      <dgm:prSet presAssocID="{38DFAEFF-7759-4203-9B36-0CE83E3B0E5A}" presName="spacer" presStyleCnt="0"/>
      <dgm:spPr/>
    </dgm:pt>
    <dgm:pt modelId="{33362337-85AC-7042-9781-26A60EBD1173}" type="pres">
      <dgm:prSet presAssocID="{86882CDE-0573-4926-A3D8-07E015327082}" presName="parentText" presStyleLbl="node1" presStyleIdx="1" presStyleCnt="2">
        <dgm:presLayoutVars>
          <dgm:chMax val="0"/>
          <dgm:bulletEnabled val="1"/>
        </dgm:presLayoutVars>
      </dgm:prSet>
      <dgm:spPr/>
    </dgm:pt>
  </dgm:ptLst>
  <dgm:cxnLst>
    <dgm:cxn modelId="{1B747003-C384-462F-9C1E-15A657B9781E}" srcId="{8B3A64B8-0F07-437C-9726-6881B2CC7C2E}" destId="{86882CDE-0573-4926-A3D8-07E015327082}" srcOrd="1" destOrd="0" parTransId="{8EB71232-359E-4D79-8461-0E8DA8B2FA33}" sibTransId="{3DB42DDC-BA28-4732-9168-E8BA495ABB06}"/>
    <dgm:cxn modelId="{E3B5B11E-8A23-8C45-A295-C1A1902A1AF3}" type="presOf" srcId="{8B3A64B8-0F07-437C-9726-6881B2CC7C2E}" destId="{F5F9AF78-956E-FB43-8DCD-882438EED1A1}" srcOrd="0" destOrd="0" presId="urn:microsoft.com/office/officeart/2005/8/layout/vList2"/>
    <dgm:cxn modelId="{C7151D5A-94ED-4689-8F30-2E1AF284914A}" srcId="{8B3A64B8-0F07-437C-9726-6881B2CC7C2E}" destId="{9EC9BC4D-A3CF-47DD-A3E6-70618718638C}" srcOrd="0" destOrd="0" parTransId="{FFD037B0-64A6-4A53-987A-6EC89D28BAD4}" sibTransId="{38DFAEFF-7759-4203-9B36-0CE83E3B0E5A}"/>
    <dgm:cxn modelId="{E32DA2D5-9E9C-6F49-8E1E-7D0586638995}" type="presOf" srcId="{86882CDE-0573-4926-A3D8-07E015327082}" destId="{33362337-85AC-7042-9781-26A60EBD1173}" srcOrd="0" destOrd="0" presId="urn:microsoft.com/office/officeart/2005/8/layout/vList2"/>
    <dgm:cxn modelId="{389488F6-E74E-9D44-A8A3-7476EB9F0B09}" type="presOf" srcId="{9EC9BC4D-A3CF-47DD-A3E6-70618718638C}" destId="{73A2C4B3-FC55-AD48-97EF-A7DE3E6A022A}" srcOrd="0" destOrd="0" presId="urn:microsoft.com/office/officeart/2005/8/layout/vList2"/>
    <dgm:cxn modelId="{22DD689C-D478-994C-AE96-CEFCDE9AC57C}" type="presParOf" srcId="{F5F9AF78-956E-FB43-8DCD-882438EED1A1}" destId="{73A2C4B3-FC55-AD48-97EF-A7DE3E6A022A}" srcOrd="0" destOrd="0" presId="urn:microsoft.com/office/officeart/2005/8/layout/vList2"/>
    <dgm:cxn modelId="{FB729624-8D5F-ED41-9581-9B51A981AB3F}" type="presParOf" srcId="{F5F9AF78-956E-FB43-8DCD-882438EED1A1}" destId="{C975DBB5-41A6-8D43-A4CA-3E2AB6A7C322}" srcOrd="1" destOrd="0" presId="urn:microsoft.com/office/officeart/2005/8/layout/vList2"/>
    <dgm:cxn modelId="{4DA1AE87-9DB3-7547-8822-686EA372384E}" type="presParOf" srcId="{F5F9AF78-956E-FB43-8DCD-882438EED1A1}" destId="{33362337-85AC-7042-9781-26A60EBD117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1A560-E45F-7349-ABC8-403B909E01A1}">
      <dsp:nvSpPr>
        <dsp:cNvPr id="0" name=""/>
        <dsp:cNvSpPr/>
      </dsp:nvSpPr>
      <dsp:spPr>
        <a:xfrm>
          <a:off x="0" y="200741"/>
          <a:ext cx="6411054" cy="17374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Keep control! You don’t have to give a detailed answer simply because someone asked you!</a:t>
          </a:r>
        </a:p>
      </dsp:txBody>
      <dsp:txXfrm>
        <a:off x="84815" y="285556"/>
        <a:ext cx="6241424" cy="1567820"/>
      </dsp:txXfrm>
    </dsp:sp>
    <dsp:sp modelId="{9C790DBE-A5F8-824B-804D-F33E59D8E433}">
      <dsp:nvSpPr>
        <dsp:cNvPr id="0" name=""/>
        <dsp:cNvSpPr/>
      </dsp:nvSpPr>
      <dsp:spPr>
        <a:xfrm>
          <a:off x="0" y="2033232"/>
          <a:ext cx="6411054" cy="1737450"/>
        </a:xfrm>
        <a:prstGeom prst="roundRect">
          <a:avLst/>
        </a:prstGeom>
        <a:solidFill>
          <a:schemeClr val="accent5">
            <a:hueOff val="-748388"/>
            <a:satOff val="337"/>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“Look how smart I am!”  vs serious question</a:t>
          </a:r>
        </a:p>
      </dsp:txBody>
      <dsp:txXfrm>
        <a:off x="84815" y="2118047"/>
        <a:ext cx="6241424" cy="1567820"/>
      </dsp:txXfrm>
    </dsp:sp>
    <dsp:sp modelId="{E6E7EA96-0FDB-F446-A4DA-6D23EB08E882}">
      <dsp:nvSpPr>
        <dsp:cNvPr id="0" name=""/>
        <dsp:cNvSpPr/>
      </dsp:nvSpPr>
      <dsp:spPr>
        <a:xfrm>
          <a:off x="0" y="3865722"/>
          <a:ext cx="6411054" cy="1737450"/>
        </a:xfrm>
        <a:prstGeom prst="round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Identify *when* you will take questions</a:t>
          </a:r>
        </a:p>
      </dsp:txBody>
      <dsp:txXfrm>
        <a:off x="84815" y="3950537"/>
        <a:ext cx="6241424" cy="1567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7F669-F0AE-0845-8AED-ECCA0EC44913}">
      <dsp:nvSpPr>
        <dsp:cNvPr id="0" name=""/>
        <dsp:cNvSpPr/>
      </dsp:nvSpPr>
      <dsp:spPr>
        <a:xfrm>
          <a:off x="821" y="101076"/>
          <a:ext cx="3327201" cy="3992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66800">
            <a:lnSpc>
              <a:spcPct val="90000"/>
            </a:lnSpc>
            <a:spcBef>
              <a:spcPct val="0"/>
            </a:spcBef>
            <a:spcAft>
              <a:spcPct val="35000"/>
            </a:spcAft>
            <a:buNone/>
          </a:pPr>
          <a:r>
            <a:rPr lang="en-US" sz="2400" kern="1200" dirty="0"/>
            <a:t>Listen to the end of the question! The whole question…</a:t>
          </a:r>
        </a:p>
      </dsp:txBody>
      <dsp:txXfrm>
        <a:off x="821" y="1698133"/>
        <a:ext cx="3327201" cy="2395585"/>
      </dsp:txXfrm>
    </dsp:sp>
    <dsp:sp modelId="{00E4E6B4-B15D-B84D-BACC-EA5A1064E411}">
      <dsp:nvSpPr>
        <dsp:cNvPr id="0" name=""/>
        <dsp:cNvSpPr/>
      </dsp:nvSpPr>
      <dsp:spPr>
        <a:xfrm>
          <a:off x="821" y="101076"/>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21" y="101076"/>
        <a:ext cx="3327201" cy="1597056"/>
      </dsp:txXfrm>
    </dsp:sp>
    <dsp:sp modelId="{98143289-D0D4-7946-9439-DDD67DB8075B}">
      <dsp:nvSpPr>
        <dsp:cNvPr id="0" name=""/>
        <dsp:cNvSpPr/>
      </dsp:nvSpPr>
      <dsp:spPr>
        <a:xfrm>
          <a:off x="3594199" y="101076"/>
          <a:ext cx="3327201" cy="3992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66800">
            <a:lnSpc>
              <a:spcPct val="90000"/>
            </a:lnSpc>
            <a:spcBef>
              <a:spcPct val="0"/>
            </a:spcBef>
            <a:spcAft>
              <a:spcPct val="35000"/>
            </a:spcAft>
            <a:buNone/>
          </a:pPr>
          <a:r>
            <a:rPr lang="en-US" sz="2400" kern="1200"/>
            <a:t>Clarify and confirm:  “If I understand you correctly, you would like me to explain (X); is that in relation to (Y)?”</a:t>
          </a:r>
        </a:p>
      </dsp:txBody>
      <dsp:txXfrm>
        <a:off x="3594199" y="1698133"/>
        <a:ext cx="3327201" cy="2395585"/>
      </dsp:txXfrm>
    </dsp:sp>
    <dsp:sp modelId="{11486A83-C264-B645-A339-98E3D22939EF}">
      <dsp:nvSpPr>
        <dsp:cNvPr id="0" name=""/>
        <dsp:cNvSpPr/>
      </dsp:nvSpPr>
      <dsp:spPr>
        <a:xfrm>
          <a:off x="3594199" y="101076"/>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94199" y="101076"/>
        <a:ext cx="3327201" cy="1597056"/>
      </dsp:txXfrm>
    </dsp:sp>
    <dsp:sp modelId="{70A16DE0-BC58-1848-9445-4FE7C83F5C00}">
      <dsp:nvSpPr>
        <dsp:cNvPr id="0" name=""/>
        <dsp:cNvSpPr/>
      </dsp:nvSpPr>
      <dsp:spPr>
        <a:xfrm>
          <a:off x="7187576" y="101076"/>
          <a:ext cx="3327201" cy="399264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marL="0" lvl="0" indent="0" algn="l" defTabSz="1066800">
            <a:lnSpc>
              <a:spcPct val="90000"/>
            </a:lnSpc>
            <a:spcBef>
              <a:spcPct val="0"/>
            </a:spcBef>
            <a:spcAft>
              <a:spcPct val="35000"/>
            </a:spcAft>
            <a:buNone/>
          </a:pPr>
          <a:r>
            <a:rPr lang="en-US" sz="2400" kern="1200"/>
            <a:t>Continue to involve all members of the audience.  Use this as an opportunity to refine some of your points. </a:t>
          </a:r>
        </a:p>
      </dsp:txBody>
      <dsp:txXfrm>
        <a:off x="7187576" y="1698133"/>
        <a:ext cx="3327201" cy="2395585"/>
      </dsp:txXfrm>
    </dsp:sp>
    <dsp:sp modelId="{F84D94DF-A312-F044-8A61-4B55F10480DC}">
      <dsp:nvSpPr>
        <dsp:cNvPr id="0" name=""/>
        <dsp:cNvSpPr/>
      </dsp:nvSpPr>
      <dsp:spPr>
        <a:xfrm>
          <a:off x="7187576" y="101076"/>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187576" y="101076"/>
        <a:ext cx="3327201" cy="1597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2C4B3-FC55-AD48-97EF-A7DE3E6A022A}">
      <dsp:nvSpPr>
        <dsp:cNvPr id="0" name=""/>
        <dsp:cNvSpPr/>
      </dsp:nvSpPr>
      <dsp:spPr>
        <a:xfrm>
          <a:off x="0" y="284576"/>
          <a:ext cx="6411054" cy="2548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“I’m afraid I need to move on!”</a:t>
          </a:r>
        </a:p>
      </dsp:txBody>
      <dsp:txXfrm>
        <a:off x="124396" y="408972"/>
        <a:ext cx="6162262" cy="2299468"/>
      </dsp:txXfrm>
    </dsp:sp>
    <dsp:sp modelId="{33362337-85AC-7042-9781-26A60EBD1173}">
      <dsp:nvSpPr>
        <dsp:cNvPr id="0" name=""/>
        <dsp:cNvSpPr/>
      </dsp:nvSpPr>
      <dsp:spPr>
        <a:xfrm>
          <a:off x="0" y="2971077"/>
          <a:ext cx="6411054" cy="2548260"/>
        </a:xfrm>
        <a:prstGeom prst="roundRect">
          <a:avLst/>
        </a:prstGeom>
        <a:solidFill>
          <a:schemeClr val="accent5">
            <a:hueOff val="-1496776"/>
            <a:satOff val="674"/>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“I do need to move on – perhaps we can talk more later…?”</a:t>
          </a:r>
        </a:p>
      </dsp:txBody>
      <dsp:txXfrm>
        <a:off x="124396" y="3095473"/>
        <a:ext cx="6162262" cy="22994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4/9/25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6732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5743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0472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999560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57499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6246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52765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9836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8532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382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4/9/25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0420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4/9/25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16020252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9" r:id="rId6"/>
    <p:sldLayoutId id="2147483694" r:id="rId7"/>
    <p:sldLayoutId id="2147483695" r:id="rId8"/>
    <p:sldLayoutId id="2147483696" r:id="rId9"/>
    <p:sldLayoutId id="2147483698" r:id="rId10"/>
    <p:sldLayoutId id="2147483697"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6"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7" name="Top Left">
            <a:extLst>
              <a:ext uri="{FF2B5EF4-FFF2-40B4-BE49-F238E27FC236}">
                <a16:creationId xmlns:a16="http://schemas.microsoft.com/office/drawing/2014/main" id="{7A93B028-F8F4-4F84-98D7-2779E4D8B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0C254636-BEEC-4E48-BF0C-D2C6BF583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83AF5681-1B96-4C35-AB17-AB7793A4E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F1C65047-892E-46D5-9E82-93FB2E432D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4AD2952C-9885-4337-B770-851BDEB88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2B07DD51-ACE9-4B98-AB77-D23DBEF48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F483983-8B4E-40F0-BF70-192D840B7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F8853237-6306-4734-906A-E334FDEAA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848C5D2-21E8-4E56-B25E-809869A75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B5952B39-EFB5-E641-AD50-AC95C4BD77A2}"/>
              </a:ext>
            </a:extLst>
          </p:cNvPr>
          <p:cNvSpPr>
            <a:spLocks noGrp="1"/>
          </p:cNvSpPr>
          <p:nvPr>
            <p:ph type="ctrTitle"/>
          </p:nvPr>
        </p:nvSpPr>
        <p:spPr>
          <a:xfrm>
            <a:off x="1005653" y="744909"/>
            <a:ext cx="5797883" cy="3155419"/>
          </a:xfrm>
        </p:spPr>
        <p:txBody>
          <a:bodyPr anchor="b">
            <a:normAutofit/>
          </a:bodyPr>
          <a:lstStyle/>
          <a:p>
            <a:pPr algn="l"/>
            <a:r>
              <a:rPr lang="en-US" sz="5400" dirty="0"/>
              <a:t>Making a Great Presentation</a:t>
            </a:r>
          </a:p>
        </p:txBody>
      </p:sp>
      <p:sp>
        <p:nvSpPr>
          <p:cNvPr id="3" name="Subtitle 2">
            <a:extLst>
              <a:ext uri="{FF2B5EF4-FFF2-40B4-BE49-F238E27FC236}">
                <a16:creationId xmlns:a16="http://schemas.microsoft.com/office/drawing/2014/main" id="{33E6EDAF-7315-954E-B666-71E4270244F0}"/>
              </a:ext>
            </a:extLst>
          </p:cNvPr>
          <p:cNvSpPr>
            <a:spLocks noGrp="1"/>
          </p:cNvSpPr>
          <p:nvPr>
            <p:ph type="subTitle" idx="1"/>
          </p:nvPr>
        </p:nvSpPr>
        <p:spPr>
          <a:xfrm>
            <a:off x="1012785" y="4074784"/>
            <a:ext cx="5797882" cy="2054306"/>
          </a:xfrm>
        </p:spPr>
        <p:txBody>
          <a:bodyPr anchor="t">
            <a:normAutofit/>
          </a:bodyPr>
          <a:lstStyle/>
          <a:p>
            <a:pPr algn="l"/>
            <a:r>
              <a:rPr lang="en-US" sz="2200" dirty="0"/>
              <a:t>Bruce B. Rosenthal. MBA, PhD</a:t>
            </a:r>
          </a:p>
          <a:p>
            <a:pPr algn="l"/>
            <a:r>
              <a:rPr lang="en-US" sz="2200" dirty="0"/>
              <a:t>Dean, College of Business. </a:t>
            </a:r>
          </a:p>
          <a:p>
            <a:pPr algn="l"/>
            <a:r>
              <a:rPr lang="en-US" sz="2200" dirty="0"/>
              <a:t>Thomas More University</a:t>
            </a:r>
          </a:p>
        </p:txBody>
      </p:sp>
      <p:pic>
        <p:nvPicPr>
          <p:cNvPr id="38" name="Picture 3" descr="Blue starry night background">
            <a:extLst>
              <a:ext uri="{FF2B5EF4-FFF2-40B4-BE49-F238E27FC236}">
                <a16:creationId xmlns:a16="http://schemas.microsoft.com/office/drawing/2014/main" id="{80D109B7-0E1C-7003-2A7A-17DEBFCEF369}"/>
              </a:ext>
            </a:extLst>
          </p:cNvPr>
          <p:cNvPicPr>
            <a:picLocks noChangeAspect="1"/>
          </p:cNvPicPr>
          <p:nvPr/>
        </p:nvPicPr>
        <p:blipFill rotWithShape="1">
          <a:blip r:embed="rId2"/>
          <a:srcRect l="22795" r="28506" b="-1"/>
          <a:stretch/>
        </p:blipFill>
        <p:spPr>
          <a:xfrm>
            <a:off x="7188594" y="10"/>
            <a:ext cx="5003406" cy="6857990"/>
          </a:xfrm>
          <a:prstGeom prst="rect">
            <a:avLst/>
          </a:prstGeom>
        </p:spPr>
      </p:pic>
      <p:grpSp>
        <p:nvGrpSpPr>
          <p:cNvPr id="23"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29158" y="3369564"/>
            <a:ext cx="118872" cy="118872"/>
            <a:chOff x="1175347" y="3733800"/>
            <a:chExt cx="118872" cy="118872"/>
          </a:xfrm>
        </p:grpSpPr>
        <p:cxnSp>
          <p:nvCxnSpPr>
            <p:cNvPr id="24" name="Straight Connector 23">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7" name="Bottom Right">
            <a:extLst>
              <a:ext uri="{FF2B5EF4-FFF2-40B4-BE49-F238E27FC236}">
                <a16:creationId xmlns:a16="http://schemas.microsoft.com/office/drawing/2014/main" id="{F7513226-C6E6-4885-A42A-D6411FF018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8" name="Graphic 157">
              <a:extLst>
                <a:ext uri="{FF2B5EF4-FFF2-40B4-BE49-F238E27FC236}">
                  <a16:creationId xmlns:a16="http://schemas.microsoft.com/office/drawing/2014/main" id="{9BC07C6F-FF27-4C7D-BF5D-4B4B8880B8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3B062B0F-BCEB-436F-AB59-970CC5EEE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2CDB5C4-8E76-40DC-A3EA-AF3D5066E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188252B-68F7-4FD1-98ED-39451A98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43015DC-C4C8-408D-91FE-CB5223319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9E420DB7-0D88-4E37-B948-6FB4A8AD8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08BA96C9-4B69-43D0-A129-4C2DF6571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9C0CB4-8BF5-4813-A26B-7B3C36368E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A1A6261E-C71C-43D5-8164-2B8BB8DFA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484802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D44968F-08D7-B74C-AC92-EB36284FC488}"/>
              </a:ext>
            </a:extLst>
          </p:cNvPr>
          <p:cNvSpPr>
            <a:spLocks noGrp="1"/>
          </p:cNvSpPr>
          <p:nvPr>
            <p:ph type="title"/>
          </p:nvPr>
        </p:nvSpPr>
        <p:spPr>
          <a:xfrm>
            <a:off x="1198182" y="559813"/>
            <a:ext cx="3988369" cy="2236864"/>
          </a:xfrm>
        </p:spPr>
        <p:txBody>
          <a:bodyPr>
            <a:normAutofit/>
          </a:bodyPr>
          <a:lstStyle/>
          <a:p>
            <a:r>
              <a:rPr lang="en-US" dirty="0"/>
              <a:t>Impactful</a:t>
            </a:r>
          </a:p>
        </p:txBody>
      </p:sp>
      <p:sp>
        <p:nvSpPr>
          <p:cNvPr id="3" name="Content Placeholder 2">
            <a:extLst>
              <a:ext uri="{FF2B5EF4-FFF2-40B4-BE49-F238E27FC236}">
                <a16:creationId xmlns:a16="http://schemas.microsoft.com/office/drawing/2014/main" id="{A52154A3-7916-1C4D-86E8-F78E96A19EDC}"/>
              </a:ext>
            </a:extLst>
          </p:cNvPr>
          <p:cNvSpPr>
            <a:spLocks noGrp="1"/>
          </p:cNvSpPr>
          <p:nvPr>
            <p:ph idx="1"/>
          </p:nvPr>
        </p:nvSpPr>
        <p:spPr>
          <a:xfrm>
            <a:off x="1185756" y="2955401"/>
            <a:ext cx="3988112" cy="3157686"/>
          </a:xfrm>
        </p:spPr>
        <p:txBody>
          <a:bodyPr>
            <a:noAutofit/>
          </a:bodyPr>
          <a:lstStyle/>
          <a:p>
            <a:r>
              <a:rPr lang="en-US" sz="2000" dirty="0"/>
              <a:t>“The world’s thinnest notebook”</a:t>
            </a:r>
          </a:p>
          <a:p>
            <a:r>
              <a:rPr lang="en-US" sz="2000" dirty="0"/>
              <a:t>“One thousand songs in your pocket”</a:t>
            </a:r>
          </a:p>
          <a:p>
            <a:r>
              <a:rPr lang="en-US" sz="2000" dirty="0"/>
              <a:t>“Vanquishing an ‘enemy’ – a frustrating situation or the competition”</a:t>
            </a:r>
          </a:p>
          <a:p>
            <a:r>
              <a:rPr lang="en-US" sz="2000" dirty="0"/>
              <a:t>MacBook Air in an inter-office envelope</a:t>
            </a:r>
          </a:p>
        </p:txBody>
      </p:sp>
      <p:pic>
        <p:nvPicPr>
          <p:cNvPr id="5" name="Picture 4" descr="A picture containing text, computer, computer&#10;&#10;Description automatically generated">
            <a:extLst>
              <a:ext uri="{FF2B5EF4-FFF2-40B4-BE49-F238E27FC236}">
                <a16:creationId xmlns:a16="http://schemas.microsoft.com/office/drawing/2014/main" id="{F3E74B65-E48D-0543-BEF5-540C5AD351E9}"/>
              </a:ext>
            </a:extLst>
          </p:cNvPr>
          <p:cNvPicPr>
            <a:picLocks noChangeAspect="1"/>
          </p:cNvPicPr>
          <p:nvPr/>
        </p:nvPicPr>
        <p:blipFill>
          <a:blip r:embed="rId2"/>
          <a:stretch>
            <a:fillRect/>
          </a:stretch>
        </p:blipFill>
        <p:spPr>
          <a:xfrm>
            <a:off x="5602903" y="1629976"/>
            <a:ext cx="6387190" cy="3592794"/>
          </a:xfrm>
          <a:prstGeom prst="rect">
            <a:avLst/>
          </a:prstGeom>
        </p:spPr>
      </p:pic>
      <p:grpSp>
        <p:nvGrpSpPr>
          <p:cNvPr id="24"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27392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5BC7E-1A00-E941-9D20-C70CC7CD4136}"/>
              </a:ext>
            </a:extLst>
          </p:cNvPr>
          <p:cNvSpPr>
            <a:spLocks noGrp="1"/>
          </p:cNvSpPr>
          <p:nvPr>
            <p:ph type="title"/>
          </p:nvPr>
        </p:nvSpPr>
        <p:spPr/>
        <p:txBody>
          <a:bodyPr/>
          <a:lstStyle/>
          <a:p>
            <a:r>
              <a:rPr lang="en-US" dirty="0"/>
              <a:t>How to do it wrong: The Content</a:t>
            </a:r>
          </a:p>
        </p:txBody>
      </p:sp>
      <p:pic>
        <p:nvPicPr>
          <p:cNvPr id="5" name="Content Placeholder 4" descr="A person drawing on a paper&#10;&#10;Description automatically generated with low confidence">
            <a:extLst>
              <a:ext uri="{FF2B5EF4-FFF2-40B4-BE49-F238E27FC236}">
                <a16:creationId xmlns:a16="http://schemas.microsoft.com/office/drawing/2014/main" id="{08315BDA-CD21-D241-8C08-C8A86673DED9}"/>
              </a:ext>
            </a:extLst>
          </p:cNvPr>
          <p:cNvPicPr>
            <a:picLocks noGrp="1" noChangeAspect="1"/>
          </p:cNvPicPr>
          <p:nvPr>
            <p:ph idx="1"/>
          </p:nvPr>
        </p:nvPicPr>
        <p:blipFill>
          <a:blip r:embed="rId2"/>
          <a:stretch>
            <a:fillRect/>
          </a:stretch>
        </p:blipFill>
        <p:spPr>
          <a:xfrm>
            <a:off x="2522006" y="1825625"/>
            <a:ext cx="7147988" cy="4351338"/>
          </a:xfrm>
        </p:spPr>
      </p:pic>
    </p:spTree>
    <p:extLst>
      <p:ext uri="{BB962C8B-B14F-4D97-AF65-F5344CB8AC3E}">
        <p14:creationId xmlns:p14="http://schemas.microsoft.com/office/powerpoint/2010/main" val="1804003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4" name="Freeform: Shape 13">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499394E-9E9D-CD4A-B321-C311DC51B5AF}"/>
              </a:ext>
            </a:extLst>
          </p:cNvPr>
          <p:cNvSpPr>
            <a:spLocks noGrp="1"/>
          </p:cNvSpPr>
          <p:nvPr>
            <p:ph type="title"/>
          </p:nvPr>
        </p:nvSpPr>
        <p:spPr>
          <a:xfrm>
            <a:off x="1198182" y="559813"/>
            <a:ext cx="5605358" cy="1664573"/>
          </a:xfrm>
        </p:spPr>
        <p:txBody>
          <a:bodyPr>
            <a:normAutofit/>
          </a:bodyPr>
          <a:lstStyle/>
          <a:p>
            <a:r>
              <a:rPr lang="en-US" dirty="0"/>
              <a:t>How to do it wrong: The Content</a:t>
            </a:r>
          </a:p>
        </p:txBody>
      </p:sp>
      <p:sp>
        <p:nvSpPr>
          <p:cNvPr id="3" name="Content Placeholder 2">
            <a:extLst>
              <a:ext uri="{FF2B5EF4-FFF2-40B4-BE49-F238E27FC236}">
                <a16:creationId xmlns:a16="http://schemas.microsoft.com/office/drawing/2014/main" id="{C28C5A95-E865-1C42-ABBC-0887354E1090}"/>
              </a:ext>
            </a:extLst>
          </p:cNvPr>
          <p:cNvSpPr>
            <a:spLocks noGrp="1"/>
          </p:cNvSpPr>
          <p:nvPr>
            <p:ph idx="1"/>
          </p:nvPr>
        </p:nvSpPr>
        <p:spPr>
          <a:xfrm>
            <a:off x="1185755" y="2384474"/>
            <a:ext cx="5604997" cy="3728613"/>
          </a:xfrm>
        </p:spPr>
        <p:txBody>
          <a:bodyPr>
            <a:normAutofit/>
          </a:bodyPr>
          <a:lstStyle/>
          <a:p>
            <a:r>
              <a:rPr lang="en-US" sz="1800" dirty="0"/>
              <a:t>There is no narrative: audience doesn’t know where they are at any particular moment in the presentation (Are we still on Point #1??)</a:t>
            </a:r>
          </a:p>
          <a:p>
            <a:r>
              <a:rPr lang="en-US" sz="1800" dirty="0"/>
              <a:t>Details are too confusing (Why are you telling me that??)</a:t>
            </a:r>
          </a:p>
          <a:p>
            <a:r>
              <a:rPr lang="en-US" sz="1800" dirty="0"/>
              <a:t>The content isn’t geared towards that particular audience: they already know it or have no clue</a:t>
            </a:r>
          </a:p>
          <a:p>
            <a:r>
              <a:rPr lang="en-US" sz="1800" dirty="0"/>
              <a:t>Information only vs strategic positioning? </a:t>
            </a:r>
          </a:p>
        </p:txBody>
      </p:sp>
      <p:pic>
        <p:nvPicPr>
          <p:cNvPr id="5" name="Picture 4" descr="Close up image of hands applauding">
            <a:extLst>
              <a:ext uri="{FF2B5EF4-FFF2-40B4-BE49-F238E27FC236}">
                <a16:creationId xmlns:a16="http://schemas.microsoft.com/office/drawing/2014/main" id="{C1CBDC52-C71F-30D3-963B-4B34040BF814}"/>
              </a:ext>
            </a:extLst>
          </p:cNvPr>
          <p:cNvPicPr>
            <a:picLocks noChangeAspect="1"/>
          </p:cNvPicPr>
          <p:nvPr/>
        </p:nvPicPr>
        <p:blipFill rotWithShape="1">
          <a:blip r:embed="rId2"/>
          <a:srcRect l="32341" r="18959" b="-1"/>
          <a:stretch/>
        </p:blipFill>
        <p:spPr>
          <a:xfrm>
            <a:off x="7188594" y="10"/>
            <a:ext cx="5003406" cy="6857990"/>
          </a:xfrm>
          <a:prstGeom prst="rect">
            <a:avLst/>
          </a:prstGeom>
        </p:spPr>
      </p:pic>
      <p:grpSp>
        <p:nvGrpSpPr>
          <p:cNvPr id="23"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4"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8846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0" name="Bottom Right">
            <a:extLst>
              <a:ext uri="{FF2B5EF4-FFF2-40B4-BE49-F238E27FC236}">
                <a16:creationId xmlns:a16="http://schemas.microsoft.com/office/drawing/2014/main" id="{5656314A-7360-472A-85B1-0CC7D3C5C0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1" name="Freeform: Shape 40">
              <a:extLst>
                <a:ext uri="{FF2B5EF4-FFF2-40B4-BE49-F238E27FC236}">
                  <a16:creationId xmlns:a16="http://schemas.microsoft.com/office/drawing/2014/main" id="{63499FD5-DA9A-40DA-93B7-3903B0FB6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Graphic 157">
              <a:extLst>
                <a:ext uri="{FF2B5EF4-FFF2-40B4-BE49-F238E27FC236}">
                  <a16:creationId xmlns:a16="http://schemas.microsoft.com/office/drawing/2014/main" id="{0A52B7C2-CDEF-4E8C-BEC4-F83F5A7E37B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DFEF0EC5-5A73-49D5-B41D-BE464CB2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3A78AC46-8358-46F7-8053-BDB805B2A6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3D9EBE72-EB96-46AF-9479-A0B4E2F50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E778FF3A-B709-48E2-977C-350725CE9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75CEE22A-EC37-49DA-AFBD-BC5C07695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B48EED8-5833-438B-BDC4-5D529230D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15354540-D1D5-44A1-B33C-E3782C8BE7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E72143CA-33C4-4A6C-99B9-0EB5F0677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F46CB-4B26-894D-B697-F8EBE4E98F31}"/>
              </a:ext>
            </a:extLst>
          </p:cNvPr>
          <p:cNvSpPr>
            <a:spLocks noGrp="1"/>
          </p:cNvSpPr>
          <p:nvPr>
            <p:ph type="title"/>
          </p:nvPr>
        </p:nvSpPr>
        <p:spPr>
          <a:xfrm>
            <a:off x="7409930" y="744909"/>
            <a:ext cx="3776416" cy="3155419"/>
          </a:xfrm>
        </p:spPr>
        <p:txBody>
          <a:bodyPr vert="horz" lIns="91440" tIns="45720" rIns="91440" bIns="45720" rtlCol="0" anchor="b">
            <a:normAutofit/>
          </a:bodyPr>
          <a:lstStyle/>
          <a:p>
            <a:r>
              <a:rPr lang="en-US" sz="5400" kern="1200">
                <a:solidFill>
                  <a:schemeClr val="tx2"/>
                </a:solidFill>
                <a:latin typeface="+mj-lt"/>
                <a:ea typeface="+mj-ea"/>
                <a:cs typeface="+mj-cs"/>
              </a:rPr>
              <a:t>Narrative</a:t>
            </a:r>
          </a:p>
        </p:txBody>
      </p:sp>
      <p:pic>
        <p:nvPicPr>
          <p:cNvPr id="5" name="Content Placeholder 4" descr="Diagram&#10;&#10;Description automatically generated">
            <a:extLst>
              <a:ext uri="{FF2B5EF4-FFF2-40B4-BE49-F238E27FC236}">
                <a16:creationId xmlns:a16="http://schemas.microsoft.com/office/drawing/2014/main" id="{59A1C0BD-826C-8C4F-A55D-5234A8B0DD3C}"/>
              </a:ext>
            </a:extLst>
          </p:cNvPr>
          <p:cNvPicPr>
            <a:picLocks noGrp="1" noChangeAspect="1"/>
          </p:cNvPicPr>
          <p:nvPr>
            <p:ph idx="1"/>
          </p:nvPr>
        </p:nvPicPr>
        <p:blipFill>
          <a:blip r:embed="rId2"/>
          <a:stretch>
            <a:fillRect/>
          </a:stretch>
        </p:blipFill>
        <p:spPr>
          <a:xfrm>
            <a:off x="603229" y="1640155"/>
            <a:ext cx="6402214" cy="3572435"/>
          </a:xfrm>
          <a:prstGeom prst="rect">
            <a:avLst/>
          </a:prstGeom>
        </p:spPr>
      </p:pic>
      <p:grpSp>
        <p:nvGrpSpPr>
          <p:cNvPr id="52" name="Top left">
            <a:extLst>
              <a:ext uri="{FF2B5EF4-FFF2-40B4-BE49-F238E27FC236}">
                <a16:creationId xmlns:a16="http://schemas.microsoft.com/office/drawing/2014/main" id="{3530084A-AE46-40C3-AEC2-05AE51DBE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53" name="Freeform: Shape 52">
              <a:extLst>
                <a:ext uri="{FF2B5EF4-FFF2-40B4-BE49-F238E27FC236}">
                  <a16:creationId xmlns:a16="http://schemas.microsoft.com/office/drawing/2014/main" id="{2EB1988D-D0C1-4769-952F-AFED38C2C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4" name="Freeform: Shape 53">
              <a:extLst>
                <a:ext uri="{FF2B5EF4-FFF2-40B4-BE49-F238E27FC236}">
                  <a16:creationId xmlns:a16="http://schemas.microsoft.com/office/drawing/2014/main" id="{C51D1B66-2529-4A19-8440-105458F1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9754BAC8-DD8C-4971-9849-97F66DDEE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551C64B0-B7BA-43EF-8165-A989D1EE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83A9894D-475B-4629-9643-CEB6BEEF5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0E5E81DE-AC91-47A7-BCB7-F0C46AE19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182FC6CF-DCC9-469A-B15F-405E32C5B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1F1624A4-F120-495F-BCDC-908EAC4C1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62" name="Cross">
            <a:extLst>
              <a:ext uri="{FF2B5EF4-FFF2-40B4-BE49-F238E27FC236}">
                <a16:creationId xmlns:a16="http://schemas.microsoft.com/office/drawing/2014/main" id="{7486C3FB-E613-42EE-BB94-C836C35091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63" name="Straight Connector 62">
              <a:extLst>
                <a:ext uri="{FF2B5EF4-FFF2-40B4-BE49-F238E27FC236}">
                  <a16:creationId xmlns:a16="http://schemas.microsoft.com/office/drawing/2014/main" id="{2A4D2DB4-ADC6-454F-88D2-920131F2BB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4" name="Straight Connector 63">
              <a:extLst>
                <a:ext uri="{FF2B5EF4-FFF2-40B4-BE49-F238E27FC236}">
                  <a16:creationId xmlns:a16="http://schemas.microsoft.com/office/drawing/2014/main" id="{DC9C2CC8-1779-42F6-95C3-C68E027166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18242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C82EA-E463-6B42-A5F3-84D5F5291B9A}"/>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9DCB5EBB-54BC-4349-AD3C-8D426B09B452}"/>
              </a:ext>
            </a:extLst>
          </p:cNvPr>
          <p:cNvPicPr>
            <a:picLocks noGrp="1" noChangeAspect="1"/>
          </p:cNvPicPr>
          <p:nvPr>
            <p:ph idx="1"/>
          </p:nvPr>
        </p:nvPicPr>
        <p:blipFill>
          <a:blip r:embed="rId2"/>
          <a:stretch>
            <a:fillRect/>
          </a:stretch>
        </p:blipFill>
        <p:spPr>
          <a:xfrm>
            <a:off x="3193792" y="605482"/>
            <a:ext cx="6889322" cy="5770604"/>
          </a:xfrm>
        </p:spPr>
      </p:pic>
    </p:spTree>
    <p:extLst>
      <p:ext uri="{BB962C8B-B14F-4D97-AF65-F5344CB8AC3E}">
        <p14:creationId xmlns:p14="http://schemas.microsoft.com/office/powerpoint/2010/main" val="101318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9B43D-0C07-C34A-9020-3E1C65172F74}"/>
              </a:ext>
            </a:extLst>
          </p:cNvPr>
          <p:cNvSpPr>
            <a:spLocks noGrp="1"/>
          </p:cNvSpPr>
          <p:nvPr>
            <p:ph type="title"/>
          </p:nvPr>
        </p:nvSpPr>
        <p:spPr/>
        <p:txBody>
          <a:bodyPr/>
          <a:lstStyle/>
          <a:p>
            <a:r>
              <a:rPr lang="en-US" dirty="0"/>
              <a:t>How to do it wrong (I’ll show you)</a:t>
            </a:r>
          </a:p>
        </p:txBody>
      </p:sp>
      <p:pic>
        <p:nvPicPr>
          <p:cNvPr id="5" name="Content Placeholder 4" descr="A person speaking into a microphone&#10;&#10;Description automatically generated with medium confidence">
            <a:extLst>
              <a:ext uri="{FF2B5EF4-FFF2-40B4-BE49-F238E27FC236}">
                <a16:creationId xmlns:a16="http://schemas.microsoft.com/office/drawing/2014/main" id="{CB556336-1FE2-DA44-B24A-054DBBFFCECE}"/>
              </a:ext>
            </a:extLst>
          </p:cNvPr>
          <p:cNvPicPr>
            <a:picLocks noGrp="1" noChangeAspect="1"/>
          </p:cNvPicPr>
          <p:nvPr>
            <p:ph idx="1"/>
          </p:nvPr>
        </p:nvPicPr>
        <p:blipFill>
          <a:blip r:embed="rId2"/>
          <a:stretch>
            <a:fillRect/>
          </a:stretch>
        </p:blipFill>
        <p:spPr>
          <a:xfrm>
            <a:off x="1951869" y="1825625"/>
            <a:ext cx="8288262" cy="4351338"/>
          </a:xfrm>
        </p:spPr>
      </p:pic>
    </p:spTree>
    <p:extLst>
      <p:ext uri="{BB962C8B-B14F-4D97-AF65-F5344CB8AC3E}">
        <p14:creationId xmlns:p14="http://schemas.microsoft.com/office/powerpoint/2010/main" val="2153200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a:extLst>
              <a:ext uri="{FF2B5EF4-FFF2-40B4-BE49-F238E27FC236}">
                <a16:creationId xmlns:a16="http://schemas.microsoft.com/office/drawing/2014/main" id="{91CBF081-2A05-5A42-A04C-25F2171B36B0}"/>
              </a:ext>
            </a:extLst>
          </p:cNvPr>
          <p:cNvPicPr>
            <a:picLocks noGrp="1" noChangeAspect="1"/>
          </p:cNvPicPr>
          <p:nvPr>
            <p:ph idx="1"/>
          </p:nvPr>
        </p:nvPicPr>
        <p:blipFill rotWithShape="1">
          <a:blip r:embed="rId2">
            <a:alphaModFix/>
          </a:blip>
          <a:srcRect t="15628" r="-1" b="5696"/>
          <a:stretch/>
        </p:blipFill>
        <p:spPr>
          <a:xfrm>
            <a:off x="20" y="10"/>
            <a:ext cx="12188932" cy="6856614"/>
          </a:xfrm>
          <a:prstGeom prst="rect">
            <a:avLst/>
          </a:prstGeom>
        </p:spPr>
      </p:pic>
      <p:sp>
        <p:nvSpPr>
          <p:cNvPr id="40" name="Rectangle 39">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F19525-BDD8-DF4D-83AB-399806F18C65}"/>
              </a:ext>
            </a:extLst>
          </p:cNvPr>
          <p:cNvSpPr>
            <a:spLocks noGrp="1"/>
          </p:cNvSpPr>
          <p:nvPr>
            <p:ph type="title"/>
          </p:nvPr>
        </p:nvSpPr>
        <p:spPr>
          <a:xfrm>
            <a:off x="996275" y="156477"/>
            <a:ext cx="10190071" cy="1515091"/>
          </a:xfrm>
        </p:spPr>
        <p:txBody>
          <a:bodyPr vert="horz" lIns="91440" tIns="45720" rIns="91440" bIns="45720" rtlCol="0" anchor="b">
            <a:normAutofit/>
          </a:bodyPr>
          <a:lstStyle/>
          <a:p>
            <a:pPr algn="ctr"/>
            <a:r>
              <a:rPr lang="en-US" sz="5400" kern="1200">
                <a:solidFill>
                  <a:srgbClr val="FFFFFF"/>
                </a:solidFill>
                <a:latin typeface="+mj-lt"/>
                <a:ea typeface="+mj-ea"/>
                <a:cs typeface="+mj-cs"/>
              </a:rPr>
              <a:t>What to do right! </a:t>
            </a:r>
          </a:p>
        </p:txBody>
      </p:sp>
      <p:grpSp>
        <p:nvGrpSpPr>
          <p:cNvPr id="42"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3" name="Freeform: Shape 42">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1"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2"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180515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iceberg with its reflection in the ocean">
            <a:extLst>
              <a:ext uri="{FF2B5EF4-FFF2-40B4-BE49-F238E27FC236}">
                <a16:creationId xmlns:a16="http://schemas.microsoft.com/office/drawing/2014/main" id="{74A83641-A164-8EA4-2C47-1F03D03DC852}"/>
              </a:ext>
            </a:extLst>
          </p:cNvPr>
          <p:cNvPicPr>
            <a:picLocks noChangeAspect="1"/>
          </p:cNvPicPr>
          <p:nvPr/>
        </p:nvPicPr>
        <p:blipFill rotWithShape="1">
          <a:blip r:embed="rId2">
            <a:alphaModFix amt="60000"/>
          </a:blip>
          <a:srcRect r="-1" b="16352"/>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54BB9A15-0AF1-7E4D-B47E-3A9EA1817FD0}"/>
              </a:ext>
            </a:extLst>
          </p:cNvPr>
          <p:cNvSpPr>
            <a:spLocks noGrp="1"/>
          </p:cNvSpPr>
          <p:nvPr>
            <p:ph type="title"/>
          </p:nvPr>
        </p:nvSpPr>
        <p:spPr>
          <a:xfrm>
            <a:off x="1198181" y="726066"/>
            <a:ext cx="4795282" cy="5018227"/>
          </a:xfrm>
        </p:spPr>
        <p:txBody>
          <a:bodyPr anchor="ctr">
            <a:normAutofit/>
          </a:bodyPr>
          <a:lstStyle/>
          <a:p>
            <a:r>
              <a:rPr lang="en-US" dirty="0">
                <a:solidFill>
                  <a:srgbClr val="FFFFFF"/>
                </a:solidFill>
              </a:rPr>
              <a:t>Slides, Content, Delivery</a:t>
            </a:r>
          </a:p>
        </p:txBody>
      </p:sp>
      <p:grpSp>
        <p:nvGrpSpPr>
          <p:cNvPr id="24"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9742E148-1358-804F-BCBF-D722B432EB30}"/>
              </a:ext>
            </a:extLst>
          </p:cNvPr>
          <p:cNvSpPr>
            <a:spLocks noGrp="1"/>
          </p:cNvSpPr>
          <p:nvPr>
            <p:ph idx="1"/>
          </p:nvPr>
        </p:nvSpPr>
        <p:spPr>
          <a:xfrm>
            <a:off x="6195372" y="726538"/>
            <a:ext cx="4977905" cy="5017076"/>
          </a:xfrm>
        </p:spPr>
        <p:txBody>
          <a:bodyPr anchor="ctr">
            <a:normAutofit/>
          </a:bodyPr>
          <a:lstStyle/>
          <a:p>
            <a:r>
              <a:rPr lang="en-US" sz="2400" dirty="0">
                <a:solidFill>
                  <a:srgbClr val="FFFFFF"/>
                </a:solidFill>
              </a:rPr>
              <a:t>Fewer Slides; images; engaging</a:t>
            </a:r>
          </a:p>
          <a:p>
            <a:r>
              <a:rPr lang="en-US" sz="2400" dirty="0">
                <a:solidFill>
                  <a:srgbClr val="FFFFFF"/>
                </a:solidFill>
              </a:rPr>
              <a:t>Know your audience; straightforward narrative; information or strategy? </a:t>
            </a:r>
          </a:p>
          <a:p>
            <a:r>
              <a:rPr lang="en-US" sz="2400" dirty="0">
                <a:solidFill>
                  <a:srgbClr val="FFFFFF"/>
                </a:solidFill>
              </a:rPr>
              <a:t>Iceberg approach: 20 to 30% only </a:t>
            </a:r>
          </a:p>
          <a:p>
            <a:pPr marL="0" indent="0">
              <a:buNone/>
            </a:pPr>
            <a:endParaRPr lang="en-US" sz="1800" dirty="0">
              <a:solidFill>
                <a:srgbClr val="FFFFFF"/>
              </a:solidFill>
            </a:endParaRPr>
          </a:p>
        </p:txBody>
      </p:sp>
    </p:spTree>
    <p:extLst>
      <p:ext uri="{BB962C8B-B14F-4D97-AF65-F5344CB8AC3E}">
        <p14:creationId xmlns:p14="http://schemas.microsoft.com/office/powerpoint/2010/main" val="242531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5632-5351-CA46-B673-D45933E69360}"/>
              </a:ext>
            </a:extLst>
          </p:cNvPr>
          <p:cNvSpPr>
            <a:spLocks noGrp="1"/>
          </p:cNvSpPr>
          <p:nvPr>
            <p:ph type="title"/>
          </p:nvPr>
        </p:nvSpPr>
        <p:spPr/>
        <p:txBody>
          <a:bodyPr/>
          <a:lstStyle/>
          <a:p>
            <a:r>
              <a:rPr lang="en-US" dirty="0"/>
              <a:t>MORE what to do right!</a:t>
            </a:r>
          </a:p>
        </p:txBody>
      </p:sp>
      <p:sp>
        <p:nvSpPr>
          <p:cNvPr id="3" name="Content Placeholder 2">
            <a:extLst>
              <a:ext uri="{FF2B5EF4-FFF2-40B4-BE49-F238E27FC236}">
                <a16:creationId xmlns:a16="http://schemas.microsoft.com/office/drawing/2014/main" id="{B39BF9B6-3B4B-4F4D-A002-220DF0BE1F50}"/>
              </a:ext>
            </a:extLst>
          </p:cNvPr>
          <p:cNvSpPr>
            <a:spLocks noGrp="1"/>
          </p:cNvSpPr>
          <p:nvPr>
            <p:ph idx="1"/>
          </p:nvPr>
        </p:nvSpPr>
        <p:spPr/>
        <p:txBody>
          <a:bodyPr/>
          <a:lstStyle/>
          <a:p>
            <a:r>
              <a:rPr lang="en-US" dirty="0"/>
              <a:t>If you are working as a team;  practice by punching holes in your arguments; if not work with someone who knows the subject and the audience</a:t>
            </a:r>
          </a:p>
          <a:p>
            <a:r>
              <a:rPr lang="en-US" dirty="0"/>
              <a:t>Facts &amp; figures MUST be correct! (Common sense!)_</a:t>
            </a:r>
          </a:p>
          <a:p>
            <a:r>
              <a:rPr lang="en-US" dirty="0"/>
              <a:t>Put numbers into context (“Deka!”)</a:t>
            </a:r>
          </a:p>
          <a:p>
            <a:r>
              <a:rPr lang="en-US" dirty="0"/>
              <a:t>PRACTICE PRACTICE PRACTICE!</a:t>
            </a:r>
          </a:p>
        </p:txBody>
      </p:sp>
    </p:spTree>
    <p:extLst>
      <p:ext uri="{BB962C8B-B14F-4D97-AF65-F5344CB8AC3E}">
        <p14:creationId xmlns:p14="http://schemas.microsoft.com/office/powerpoint/2010/main" val="3391007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BCE7-A924-6141-B349-136DD0125475}"/>
              </a:ext>
            </a:extLst>
          </p:cNvPr>
          <p:cNvSpPr>
            <a:spLocks noGrp="1"/>
          </p:cNvSpPr>
          <p:nvPr>
            <p:ph type="title"/>
          </p:nvPr>
        </p:nvSpPr>
        <p:spPr/>
        <p:txBody>
          <a:bodyPr/>
          <a:lstStyle/>
          <a:p>
            <a:r>
              <a:rPr lang="en-US" dirty="0"/>
              <a:t>Doing it right!</a:t>
            </a:r>
          </a:p>
        </p:txBody>
      </p:sp>
      <p:sp>
        <p:nvSpPr>
          <p:cNvPr id="3" name="Content Placeholder 2">
            <a:extLst>
              <a:ext uri="{FF2B5EF4-FFF2-40B4-BE49-F238E27FC236}">
                <a16:creationId xmlns:a16="http://schemas.microsoft.com/office/drawing/2014/main" id="{5E5E98E8-2F6C-164E-840C-1F239BDFFF4E}"/>
              </a:ext>
            </a:extLst>
          </p:cNvPr>
          <p:cNvSpPr>
            <a:spLocks noGrp="1"/>
          </p:cNvSpPr>
          <p:nvPr>
            <p:ph idx="1"/>
          </p:nvPr>
        </p:nvSpPr>
        <p:spPr/>
        <p:txBody>
          <a:bodyPr/>
          <a:lstStyle/>
          <a:p>
            <a:endParaRPr lang="en-US" dirty="0"/>
          </a:p>
          <a:p>
            <a:endParaRPr lang="en-US" dirty="0"/>
          </a:p>
          <a:p>
            <a:r>
              <a:rPr lang="en-US" sz="4400" dirty="0"/>
              <a:t>Speaking…</a:t>
            </a:r>
          </a:p>
        </p:txBody>
      </p:sp>
    </p:spTree>
    <p:extLst>
      <p:ext uri="{BB962C8B-B14F-4D97-AF65-F5344CB8AC3E}">
        <p14:creationId xmlns:p14="http://schemas.microsoft.com/office/powerpoint/2010/main" val="329441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20AD-B8C2-F94C-998F-63326660ABC4}"/>
              </a:ext>
            </a:extLst>
          </p:cNvPr>
          <p:cNvSpPr>
            <a:spLocks noGrp="1"/>
          </p:cNvSpPr>
          <p:nvPr>
            <p:ph type="title"/>
          </p:nvPr>
        </p:nvSpPr>
        <p:spPr/>
        <p:txBody>
          <a:bodyPr>
            <a:normAutofit fontScale="90000"/>
          </a:bodyPr>
          <a:lstStyle/>
          <a:p>
            <a:r>
              <a:rPr lang="en-US" dirty="0"/>
              <a:t>Most important elements of a presentation:</a:t>
            </a:r>
          </a:p>
        </p:txBody>
      </p:sp>
      <p:sp>
        <p:nvSpPr>
          <p:cNvPr id="3" name="Content Placeholder 2">
            <a:extLst>
              <a:ext uri="{FF2B5EF4-FFF2-40B4-BE49-F238E27FC236}">
                <a16:creationId xmlns:a16="http://schemas.microsoft.com/office/drawing/2014/main" id="{14FF12B7-9D7B-EF4E-8E63-60D876362C43}"/>
              </a:ext>
            </a:extLst>
          </p:cNvPr>
          <p:cNvSpPr>
            <a:spLocks noGrp="1"/>
          </p:cNvSpPr>
          <p:nvPr>
            <p:ph idx="1"/>
          </p:nvPr>
        </p:nvSpPr>
        <p:spPr/>
        <p:txBody>
          <a:bodyPr/>
          <a:lstStyle/>
          <a:p>
            <a:r>
              <a:rPr lang="en-US" dirty="0"/>
              <a:t>Why are you doing the presentation?</a:t>
            </a:r>
          </a:p>
          <a:p>
            <a:r>
              <a:rPr lang="en-US" dirty="0"/>
              <a:t> 	Information only: “Look at what I found!”</a:t>
            </a:r>
          </a:p>
          <a:p>
            <a:r>
              <a:rPr lang="en-US" dirty="0"/>
              <a:t>      Tell them what to do</a:t>
            </a:r>
          </a:p>
          <a:p>
            <a:r>
              <a:rPr lang="en-US" dirty="0"/>
              <a:t>To whom are you doing the presentation?</a:t>
            </a:r>
          </a:p>
          <a:p>
            <a:r>
              <a:rPr lang="en-US" dirty="0"/>
              <a:t>       Experts in the field?</a:t>
            </a:r>
          </a:p>
          <a:p>
            <a:r>
              <a:rPr lang="en-US" dirty="0"/>
              <a:t>       Complete “lay-people”?</a:t>
            </a:r>
          </a:p>
        </p:txBody>
      </p:sp>
    </p:spTree>
    <p:extLst>
      <p:ext uri="{BB962C8B-B14F-4D97-AF65-F5344CB8AC3E}">
        <p14:creationId xmlns:p14="http://schemas.microsoft.com/office/powerpoint/2010/main" val="313824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011B-D7ED-1649-B373-E3F262F056CD}"/>
              </a:ext>
            </a:extLst>
          </p:cNvPr>
          <p:cNvSpPr>
            <a:spLocks noGrp="1"/>
          </p:cNvSpPr>
          <p:nvPr>
            <p:ph type="title"/>
          </p:nvPr>
        </p:nvSpPr>
        <p:spPr/>
        <p:txBody>
          <a:bodyPr/>
          <a:lstStyle/>
          <a:p>
            <a:r>
              <a:rPr lang="en-US" dirty="0"/>
              <a:t>Speaking</a:t>
            </a:r>
          </a:p>
        </p:txBody>
      </p:sp>
      <p:sp>
        <p:nvSpPr>
          <p:cNvPr id="3" name="Content Placeholder 2">
            <a:extLst>
              <a:ext uri="{FF2B5EF4-FFF2-40B4-BE49-F238E27FC236}">
                <a16:creationId xmlns:a16="http://schemas.microsoft.com/office/drawing/2014/main" id="{E6EA9054-4CA7-0649-9043-F039332F9313}"/>
              </a:ext>
            </a:extLst>
          </p:cNvPr>
          <p:cNvSpPr>
            <a:spLocks noGrp="1"/>
          </p:cNvSpPr>
          <p:nvPr>
            <p:ph idx="1"/>
          </p:nvPr>
        </p:nvSpPr>
        <p:spPr/>
        <p:txBody>
          <a:bodyPr>
            <a:normAutofit fontScale="92500" lnSpcReduction="10000"/>
          </a:bodyPr>
          <a:lstStyle/>
          <a:p>
            <a:r>
              <a:rPr lang="en-US" dirty="0"/>
              <a:t>5 seconds per person</a:t>
            </a:r>
          </a:p>
          <a:p>
            <a:r>
              <a:rPr lang="en-US" dirty="0"/>
              <a:t>Side to side</a:t>
            </a:r>
          </a:p>
          <a:p>
            <a:r>
              <a:rPr lang="en-US" dirty="0"/>
              <a:t>Read thru, then elaborate</a:t>
            </a:r>
          </a:p>
          <a:p>
            <a:r>
              <a:rPr lang="en-US" dirty="0"/>
              <a:t>Gestures!</a:t>
            </a:r>
          </a:p>
          <a:p>
            <a:r>
              <a:rPr lang="en-US" dirty="0"/>
              <a:t>Stand straight + posture</a:t>
            </a:r>
          </a:p>
          <a:p>
            <a:r>
              <a:rPr lang="en-US" dirty="0"/>
              <a:t>Hands…</a:t>
            </a:r>
          </a:p>
          <a:p>
            <a:r>
              <a:rPr lang="en-US" dirty="0"/>
              <a:t>Don’t turn your back on the audience</a:t>
            </a:r>
          </a:p>
          <a:p>
            <a:r>
              <a:rPr lang="en-US" dirty="0"/>
              <a:t>Every 10 or 15 minutes or so…</a:t>
            </a:r>
          </a:p>
        </p:txBody>
      </p:sp>
    </p:spTree>
    <p:extLst>
      <p:ext uri="{BB962C8B-B14F-4D97-AF65-F5344CB8AC3E}">
        <p14:creationId xmlns:p14="http://schemas.microsoft.com/office/powerpoint/2010/main" val="560753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235B-DA74-5142-AB91-8DFB27F145FE}"/>
              </a:ext>
            </a:extLst>
          </p:cNvPr>
          <p:cNvSpPr>
            <a:spLocks noGrp="1"/>
          </p:cNvSpPr>
          <p:nvPr>
            <p:ph type="title"/>
          </p:nvPr>
        </p:nvSpPr>
        <p:spPr/>
        <p:txBody>
          <a:bodyPr/>
          <a:lstStyle/>
          <a:p>
            <a:r>
              <a:rPr lang="en-US" dirty="0"/>
              <a:t>Reading from a busy slide</a:t>
            </a:r>
          </a:p>
        </p:txBody>
      </p:sp>
      <p:pic>
        <p:nvPicPr>
          <p:cNvPr id="4" name="Content Placeholder 3">
            <a:extLst>
              <a:ext uri="{FF2B5EF4-FFF2-40B4-BE49-F238E27FC236}">
                <a16:creationId xmlns:a16="http://schemas.microsoft.com/office/drawing/2014/main" id="{AFDAF1B8-CE73-E24D-8580-F77F49BD215D}"/>
              </a:ext>
            </a:extLst>
          </p:cNvPr>
          <p:cNvPicPr>
            <a:picLocks noGrp="1" noChangeAspect="1"/>
          </p:cNvPicPr>
          <p:nvPr>
            <p:ph idx="1"/>
          </p:nvPr>
        </p:nvPicPr>
        <p:blipFill>
          <a:blip r:embed="rId2"/>
          <a:stretch>
            <a:fillRect/>
          </a:stretch>
        </p:blipFill>
        <p:spPr>
          <a:xfrm>
            <a:off x="1754659" y="1690688"/>
            <a:ext cx="8489092" cy="4648328"/>
          </a:xfrm>
          <a:prstGeom prst="rect">
            <a:avLst/>
          </a:prstGeom>
        </p:spPr>
      </p:pic>
    </p:spTree>
    <p:extLst>
      <p:ext uri="{BB962C8B-B14F-4D97-AF65-F5344CB8AC3E}">
        <p14:creationId xmlns:p14="http://schemas.microsoft.com/office/powerpoint/2010/main" val="20841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Top Left">
            <a:extLst>
              <a:ext uri="{FF2B5EF4-FFF2-40B4-BE49-F238E27FC236}">
                <a16:creationId xmlns:a16="http://schemas.microsoft.com/office/drawing/2014/main" id="{DC655204-C06A-4A55-9BB4-C79C4AF9D6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7" name="Freeform: Shape 16">
              <a:extLst>
                <a:ext uri="{FF2B5EF4-FFF2-40B4-BE49-F238E27FC236}">
                  <a16:creationId xmlns:a16="http://schemas.microsoft.com/office/drawing/2014/main" id="{F83BC876-5C0C-438A-8928-B1EC2E1E4D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8" name="Freeform: Shape 17">
              <a:extLst>
                <a:ext uri="{FF2B5EF4-FFF2-40B4-BE49-F238E27FC236}">
                  <a16:creationId xmlns:a16="http://schemas.microsoft.com/office/drawing/2014/main" id="{B9B3EEC1-86B7-4DB1-AB38-E2D749392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BEB2CD0B-3D3E-4CF3-92F5-7AE77C22C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01561934-15F2-4620-A65F-28EB73CD7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B9278E2-D464-4DE2-B229-D3D02ED2B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67AA3CE0-412D-4C03-9203-878479E0A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85785346-E446-47E2-B3DD-C1C561E68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0F6388E0-BD20-4901-B128-88D3D56A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2CAAB2DF-35B2-594D-8290-A5C5A2487E23}"/>
              </a:ext>
            </a:extLst>
          </p:cNvPr>
          <p:cNvSpPr>
            <a:spLocks noGrp="1"/>
          </p:cNvSpPr>
          <p:nvPr>
            <p:ph type="title"/>
          </p:nvPr>
        </p:nvSpPr>
        <p:spPr>
          <a:xfrm>
            <a:off x="1198182" y="559813"/>
            <a:ext cx="4987809" cy="1664573"/>
          </a:xfrm>
        </p:spPr>
        <p:txBody>
          <a:bodyPr>
            <a:normAutofit/>
          </a:bodyPr>
          <a:lstStyle/>
          <a:p>
            <a:r>
              <a:rPr lang="en-US" dirty="0"/>
              <a:t>Good speakers!</a:t>
            </a:r>
          </a:p>
        </p:txBody>
      </p:sp>
      <p:sp>
        <p:nvSpPr>
          <p:cNvPr id="9" name="Content Placeholder 8">
            <a:extLst>
              <a:ext uri="{FF2B5EF4-FFF2-40B4-BE49-F238E27FC236}">
                <a16:creationId xmlns:a16="http://schemas.microsoft.com/office/drawing/2014/main" id="{ECF890B5-F8BF-CD96-A031-DCDC2D9DF039}"/>
              </a:ext>
            </a:extLst>
          </p:cNvPr>
          <p:cNvSpPr>
            <a:spLocks noGrp="1"/>
          </p:cNvSpPr>
          <p:nvPr>
            <p:ph idx="1"/>
          </p:nvPr>
        </p:nvSpPr>
        <p:spPr>
          <a:xfrm>
            <a:off x="1185756" y="2384474"/>
            <a:ext cx="4987488" cy="3728613"/>
          </a:xfrm>
        </p:spPr>
        <p:txBody>
          <a:bodyPr>
            <a:normAutofit/>
          </a:bodyPr>
          <a:lstStyle/>
          <a:p>
            <a:r>
              <a:rPr lang="en-US" sz="1800" dirty="0"/>
              <a:t>Hit emotional points</a:t>
            </a:r>
          </a:p>
          <a:p>
            <a:r>
              <a:rPr lang="en-US" sz="1800" dirty="0"/>
              <a:t>Use imagery</a:t>
            </a:r>
          </a:p>
          <a:p>
            <a:r>
              <a:rPr lang="en-US" sz="1800" dirty="0"/>
              <a:t>Light humor</a:t>
            </a:r>
          </a:p>
          <a:p>
            <a:r>
              <a:rPr lang="en-US" sz="1800" dirty="0"/>
              <a:t>Are passionate!</a:t>
            </a:r>
          </a:p>
          <a:p>
            <a:r>
              <a:rPr lang="en-US" sz="1800" dirty="0"/>
              <a:t>Know what the audience is feeling</a:t>
            </a:r>
          </a:p>
        </p:txBody>
      </p:sp>
      <p:pic>
        <p:nvPicPr>
          <p:cNvPr id="5" name="Content Placeholder 4">
            <a:extLst>
              <a:ext uri="{FF2B5EF4-FFF2-40B4-BE49-F238E27FC236}">
                <a16:creationId xmlns:a16="http://schemas.microsoft.com/office/drawing/2014/main" id="{32FF4975-9C32-174D-82E0-CDC24ED9B13B}"/>
              </a:ext>
            </a:extLst>
          </p:cNvPr>
          <p:cNvPicPr>
            <a:picLocks noChangeAspect="1"/>
          </p:cNvPicPr>
          <p:nvPr/>
        </p:nvPicPr>
        <p:blipFill rotWithShape="1">
          <a:blip r:embed="rId2"/>
          <a:srcRect l="18450" r="15801" b="1"/>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26" name="Bottom Right">
            <a:extLst>
              <a:ext uri="{FF2B5EF4-FFF2-40B4-BE49-F238E27FC236}">
                <a16:creationId xmlns:a16="http://schemas.microsoft.com/office/drawing/2014/main" id="{4C476EAB-383B-48F9-B661-B049EB50A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7" name="Freeform: Shape 26">
              <a:extLst>
                <a:ext uri="{FF2B5EF4-FFF2-40B4-BE49-F238E27FC236}">
                  <a16:creationId xmlns:a16="http://schemas.microsoft.com/office/drawing/2014/main" id="{3045FFB7-76A2-4C6F-A15F-23BF1597C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8" name="Graphic 157">
              <a:extLst>
                <a:ext uri="{FF2B5EF4-FFF2-40B4-BE49-F238E27FC236}">
                  <a16:creationId xmlns:a16="http://schemas.microsoft.com/office/drawing/2014/main" id="{F4E5EB5B-D417-4B20-9CBE-F3DCCA5F3D0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0" name="Freeform: Shape 29">
                <a:extLst>
                  <a:ext uri="{FF2B5EF4-FFF2-40B4-BE49-F238E27FC236}">
                    <a16:creationId xmlns:a16="http://schemas.microsoft.com/office/drawing/2014/main" id="{56643958-DAAD-4611-BCC7-9BDB5917C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263D00C7-B9D3-4681-8C55-F137CBD36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0539B678-9BB9-4639-B9A4-4511639BB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C14F8CDF-D0D2-43AD-A7AB-0871C24A6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25D54C27-D98D-4E8C-87BD-E0ECAB3BA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CA10EDED-B646-4197-BF0C-C4A83018B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B9B3D029-DC96-4655-89E2-D9387B3D5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9" name="Freeform: Shape 28">
              <a:extLst>
                <a:ext uri="{FF2B5EF4-FFF2-40B4-BE49-F238E27FC236}">
                  <a16:creationId xmlns:a16="http://schemas.microsoft.com/office/drawing/2014/main" id="{EF12D98D-E6A5-437D-830E-C5C0E7ACE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9115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0472A36C-8D48-42A9-9B72-88F9C5B9A1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4A9DE210-AC97-4A3F-8DB7-55E5C12F3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D0CD0824-5E6C-428F-B22D-6A0878B51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96C311B-1151-4C8F-BF7C-8963C32B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774E0BA7-3382-44A6-818F-0FE85F0BB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0F5D2D72-8B9D-4345-979E-77EBE73DD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B77A7DBA-D3D7-4414-9709-281D70141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C0F5056F-D836-46AB-917A-19BF9554B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FC8BC1F3-24CB-49CD-BAF4-8944E0542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3" name="Bottom Right">
            <a:extLst>
              <a:ext uri="{FF2B5EF4-FFF2-40B4-BE49-F238E27FC236}">
                <a16:creationId xmlns:a16="http://schemas.microsoft.com/office/drawing/2014/main" id="{FA953E9F-25D1-4789-9B1D-51F868DAD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E4C1EBF5-5C37-4674-912E-1B0742EA96C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835ECC46-29DB-4BC5-91B6-A3D64F0E0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5075BB92-C6AE-48B1-8134-8F4B803AE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436EFDCD-16B3-4018-824F-9334CF06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1413EE5C-6FB3-4AD8-8FAC-70402475D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F21438AC-08A0-474D-ACE1-3F9F50FF7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5127B7B-B2FF-4A7F-8008-0BA09E66A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428FE3C7-ED16-40E2-B02A-F242C2091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0660A8B-0D81-4C62-B8B3-AD8CAE9FA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C620692-85F9-F843-81D5-08058A4EB97D}"/>
              </a:ext>
            </a:extLst>
          </p:cNvPr>
          <p:cNvSpPr>
            <a:spLocks noGrp="1"/>
          </p:cNvSpPr>
          <p:nvPr>
            <p:ph type="title"/>
          </p:nvPr>
        </p:nvSpPr>
        <p:spPr>
          <a:xfrm>
            <a:off x="7192407" y="559813"/>
            <a:ext cx="4161385" cy="5577934"/>
          </a:xfrm>
        </p:spPr>
        <p:txBody>
          <a:bodyPr anchor="t">
            <a:normAutofit/>
          </a:bodyPr>
          <a:lstStyle/>
          <a:p>
            <a:r>
              <a:rPr lang="en-US" dirty="0"/>
              <a:t>Q &amp; A</a:t>
            </a:r>
          </a:p>
        </p:txBody>
      </p:sp>
      <p:graphicFrame>
        <p:nvGraphicFramePr>
          <p:cNvPr id="5" name="Content Placeholder 2">
            <a:extLst>
              <a:ext uri="{FF2B5EF4-FFF2-40B4-BE49-F238E27FC236}">
                <a16:creationId xmlns:a16="http://schemas.microsoft.com/office/drawing/2014/main" id="{D3629F5E-7FF0-5E2F-7A2B-006EF1473946}"/>
              </a:ext>
            </a:extLst>
          </p:cNvPr>
          <p:cNvGraphicFramePr>
            <a:graphicFrameLocks noGrp="1"/>
          </p:cNvGraphicFramePr>
          <p:nvPr>
            <p:ph idx="1"/>
            <p:extLst>
              <p:ext uri="{D42A27DB-BD31-4B8C-83A1-F6EECF244321}">
                <p14:modId xmlns:p14="http://schemas.microsoft.com/office/powerpoint/2010/main" val="1390786978"/>
              </p:ext>
            </p:extLst>
          </p:nvPr>
        </p:nvGraphicFramePr>
        <p:xfrm>
          <a:off x="585012" y="341166"/>
          <a:ext cx="6411054" cy="5803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15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Rectangle 38">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1" name="Top Left">
            <a:extLst>
              <a:ext uri="{FF2B5EF4-FFF2-40B4-BE49-F238E27FC236}">
                <a16:creationId xmlns:a16="http://schemas.microsoft.com/office/drawing/2014/main" id="{9C6A6A21-4C17-4D70-902F-4297639349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42" name="Freeform: Shape 41">
              <a:extLst>
                <a:ext uri="{FF2B5EF4-FFF2-40B4-BE49-F238E27FC236}">
                  <a16:creationId xmlns:a16="http://schemas.microsoft.com/office/drawing/2014/main" id="{9680322C-01BD-4DDE-8667-A1C82E341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3" name="Freeform: Shape 42">
              <a:extLst>
                <a:ext uri="{FF2B5EF4-FFF2-40B4-BE49-F238E27FC236}">
                  <a16:creationId xmlns:a16="http://schemas.microsoft.com/office/drawing/2014/main" id="{00CD4D67-14DF-4C2D-B42C-0532C55AC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4A40E032-134E-4905-9B38-5C5D53B86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25DAE0B8-3872-45CE-8EF9-412CDEC3C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33FDCF74-E06B-4837-A10F-033EE637D6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74BADACF-06C7-4B5D-A714-089786B51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52BFF042-59B9-4F74-8514-96C43FB8B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370FECA2-981E-4045-81E5-F5F6C72DE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5E2E3B1C-6E91-D74B-9F88-1CCC2B4412C4}"/>
              </a:ext>
            </a:extLst>
          </p:cNvPr>
          <p:cNvSpPr>
            <a:spLocks noGrp="1"/>
          </p:cNvSpPr>
          <p:nvPr>
            <p:ph type="title"/>
          </p:nvPr>
        </p:nvSpPr>
        <p:spPr>
          <a:xfrm>
            <a:off x="1198182" y="559813"/>
            <a:ext cx="5605358" cy="1664573"/>
          </a:xfrm>
        </p:spPr>
        <p:txBody>
          <a:bodyPr>
            <a:normAutofit/>
          </a:bodyPr>
          <a:lstStyle/>
          <a:p>
            <a:r>
              <a:rPr lang="en-US" dirty="0"/>
              <a:t>Q &amp; A continued</a:t>
            </a:r>
          </a:p>
        </p:txBody>
      </p:sp>
      <p:sp>
        <p:nvSpPr>
          <p:cNvPr id="3" name="Content Placeholder 2">
            <a:extLst>
              <a:ext uri="{FF2B5EF4-FFF2-40B4-BE49-F238E27FC236}">
                <a16:creationId xmlns:a16="http://schemas.microsoft.com/office/drawing/2014/main" id="{71022B9C-B031-5645-B954-329630E5550D}"/>
              </a:ext>
            </a:extLst>
          </p:cNvPr>
          <p:cNvSpPr>
            <a:spLocks noGrp="1"/>
          </p:cNvSpPr>
          <p:nvPr>
            <p:ph idx="1"/>
          </p:nvPr>
        </p:nvSpPr>
        <p:spPr>
          <a:xfrm>
            <a:off x="1185755" y="2384474"/>
            <a:ext cx="5604997" cy="3728613"/>
          </a:xfrm>
        </p:spPr>
        <p:txBody>
          <a:bodyPr>
            <a:normAutofit/>
          </a:bodyPr>
          <a:lstStyle/>
          <a:p>
            <a:r>
              <a:rPr lang="en-US" sz="1800" dirty="0"/>
              <a:t>Do *not* let one person dominate the Q &amp; A! “I would like to get someone else’s questions too, thank you!”  “This lady/gentleman has their hand up too!”  *SMILE* </a:t>
            </a:r>
          </a:p>
          <a:p>
            <a:endParaRPr lang="en-US" sz="1800" dirty="0"/>
          </a:p>
          <a:p>
            <a:r>
              <a:rPr lang="en-US" sz="1800" dirty="0"/>
              <a:t>“Yes sir” Yes ma’am” </a:t>
            </a:r>
          </a:p>
          <a:p>
            <a:r>
              <a:rPr lang="en-US" sz="1800" dirty="0"/>
              <a:t>You can guide the questions a bit: “Do you have any questions about my 4 point marketing plan?”</a:t>
            </a:r>
          </a:p>
        </p:txBody>
      </p:sp>
      <p:pic>
        <p:nvPicPr>
          <p:cNvPr id="5" name="Picture 4" descr="Close-up of a person's mouth&#10;&#10;Description automatically generated with medium confidence">
            <a:extLst>
              <a:ext uri="{FF2B5EF4-FFF2-40B4-BE49-F238E27FC236}">
                <a16:creationId xmlns:a16="http://schemas.microsoft.com/office/drawing/2014/main" id="{08488696-D974-8B4B-9851-40AD49377649}"/>
              </a:ext>
            </a:extLst>
          </p:cNvPr>
          <p:cNvPicPr>
            <a:picLocks noChangeAspect="1"/>
          </p:cNvPicPr>
          <p:nvPr/>
        </p:nvPicPr>
        <p:blipFill rotWithShape="1">
          <a:blip r:embed="rId2"/>
          <a:srcRect l="37057" r="14244" b="-1"/>
          <a:stretch/>
        </p:blipFill>
        <p:spPr>
          <a:xfrm>
            <a:off x="7188594" y="10"/>
            <a:ext cx="5003406" cy="6857990"/>
          </a:xfrm>
          <a:prstGeom prst="rect">
            <a:avLst/>
          </a:prstGeom>
        </p:spPr>
      </p:pic>
      <p:grpSp>
        <p:nvGrpSpPr>
          <p:cNvPr id="51" name="Bottom Right">
            <a:extLst>
              <a:ext uri="{FF2B5EF4-FFF2-40B4-BE49-F238E27FC236}">
                <a16:creationId xmlns:a16="http://schemas.microsoft.com/office/drawing/2014/main" id="{741948F9-C525-410D-9F0C-63EA1E0F3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2" name="Graphic 157">
              <a:extLst>
                <a:ext uri="{FF2B5EF4-FFF2-40B4-BE49-F238E27FC236}">
                  <a16:creationId xmlns:a16="http://schemas.microsoft.com/office/drawing/2014/main" id="{59C11362-4204-47B3-85DC-7A22A1E3038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DFD42FE5-B58A-4613-8A3B-D0120D21B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5A861743-3DF1-47A2-8CFF-99A470A9D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9F3A9B8B-EB41-4F45-8831-A7B5D41E0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D659F99D-ACED-471C-8BAC-73C596DDA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AC603F71-A3F3-49F0-A292-573F37EB6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FB6F9021-2B6B-4252-AC9D-30C1A2C98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7875012E-B86B-411F-B93B-A69ED6D20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FFB9C5D7-2BF3-4748-9582-FF22361FA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43177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ED60728C-88AF-4686-B927-4D16FCA612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278DB09B-A33D-4576-A2A6-C559A7B1D9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0C41767E-98F0-4274-AE4C-C14CDB115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49E7BFFC-D14C-4D7A-8192-6A701768E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C301DF1A-E4DA-478A-BBC7-6F41D3C47B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0DC4D1C9-C056-4627-9A58-184A528AE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6B3DE44D-D6F5-4688-A2C8-DB38BF3AE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914BE39-F24F-476F-A0FE-C1284E3C9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150C50DD-114B-4C37-9DEA-C411981AF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D28BE240-D1FE-CD4A-A425-6D617BB47299}"/>
              </a:ext>
            </a:extLst>
          </p:cNvPr>
          <p:cNvSpPr>
            <a:spLocks noGrp="1"/>
          </p:cNvSpPr>
          <p:nvPr>
            <p:ph type="title"/>
          </p:nvPr>
        </p:nvSpPr>
        <p:spPr>
          <a:xfrm>
            <a:off x="1198181" y="167973"/>
            <a:ext cx="9988165" cy="1501639"/>
          </a:xfrm>
        </p:spPr>
        <p:txBody>
          <a:bodyPr anchor="b">
            <a:normAutofit/>
          </a:bodyPr>
          <a:lstStyle/>
          <a:p>
            <a:r>
              <a:rPr lang="en-US" dirty="0"/>
              <a:t>Q &amp; A continued</a:t>
            </a:r>
          </a:p>
        </p:txBody>
      </p:sp>
      <p:grpSp>
        <p:nvGrpSpPr>
          <p:cNvPr id="23" name="Bottom Right">
            <a:extLst>
              <a:ext uri="{FF2B5EF4-FFF2-40B4-BE49-F238E27FC236}">
                <a16:creationId xmlns:a16="http://schemas.microsoft.com/office/drawing/2014/main" id="{E29543BC-4F82-4E07-AB0A-5F46306785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B1F4E521-92A4-404B-9990-F7F6DF8FBA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40578EAD-9663-475F-A80B-5DE9F17D1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7FC98A82-CD5D-4D9B-97CD-40E2E9C10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590100E2-61F2-4AAB-A0ED-B08B7A70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7E20DC85-459A-4BEB-8147-3AE04CC42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F72A9DDF-0B98-41A6-8F44-54776E027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3F611D7-5B82-42F8-B143-68F2A6CDA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7D58D974-C48E-4A34-90C2-C8D37E080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360CE22-0882-4148-AD09-1074F556B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Content Placeholder 2">
            <a:extLst>
              <a:ext uri="{FF2B5EF4-FFF2-40B4-BE49-F238E27FC236}">
                <a16:creationId xmlns:a16="http://schemas.microsoft.com/office/drawing/2014/main" id="{B32F80F4-A9EE-06A1-3C93-04A0DCA932B7}"/>
              </a:ext>
            </a:extLst>
          </p:cNvPr>
          <p:cNvGraphicFramePr>
            <a:graphicFrameLocks noGrp="1"/>
          </p:cNvGraphicFramePr>
          <p:nvPr>
            <p:ph idx="1"/>
            <p:extLst>
              <p:ext uri="{D42A27DB-BD31-4B8C-83A1-F6EECF244321}">
                <p14:modId xmlns:p14="http://schemas.microsoft.com/office/powerpoint/2010/main" val="4133061375"/>
              </p:ext>
            </p:extLst>
          </p:nvPr>
        </p:nvGraphicFramePr>
        <p:xfrm>
          <a:off x="838200" y="1982167"/>
          <a:ext cx="10515600" cy="4194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871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8F4067E1-AD3B-8AAF-BF61-A0D054218947}"/>
              </a:ext>
            </a:extLst>
          </p:cNvPr>
          <p:cNvPicPr>
            <a:picLocks noChangeAspect="1"/>
          </p:cNvPicPr>
          <p:nvPr/>
        </p:nvPicPr>
        <p:blipFill rotWithShape="1">
          <a:blip r:embed="rId2">
            <a:alphaModFix amt="60000"/>
          </a:blip>
          <a:srcRect r="-1" b="15725"/>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105970C1-C50B-5D46-BE05-2A72A82752C9}"/>
              </a:ext>
            </a:extLst>
          </p:cNvPr>
          <p:cNvSpPr>
            <a:spLocks noGrp="1"/>
          </p:cNvSpPr>
          <p:nvPr>
            <p:ph type="title"/>
          </p:nvPr>
        </p:nvSpPr>
        <p:spPr>
          <a:xfrm>
            <a:off x="1198181" y="726066"/>
            <a:ext cx="4795282" cy="5018227"/>
          </a:xfrm>
        </p:spPr>
        <p:txBody>
          <a:bodyPr anchor="ctr">
            <a:normAutofit/>
          </a:bodyPr>
          <a:lstStyle/>
          <a:p>
            <a:r>
              <a:rPr lang="en-US" dirty="0">
                <a:solidFill>
                  <a:srgbClr val="FFFFFF"/>
                </a:solidFill>
              </a:rPr>
              <a:t>Q &amp; A continued</a:t>
            </a:r>
          </a:p>
        </p:txBody>
      </p:sp>
      <p:grpSp>
        <p:nvGrpSpPr>
          <p:cNvPr id="24"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1D0A2EAC-EFE4-CB4D-B3C0-9C7CCFC55B5B}"/>
              </a:ext>
            </a:extLst>
          </p:cNvPr>
          <p:cNvSpPr>
            <a:spLocks noGrp="1"/>
          </p:cNvSpPr>
          <p:nvPr>
            <p:ph idx="1"/>
          </p:nvPr>
        </p:nvSpPr>
        <p:spPr>
          <a:xfrm>
            <a:off x="6195372" y="726538"/>
            <a:ext cx="4977905" cy="5017076"/>
          </a:xfrm>
        </p:spPr>
        <p:txBody>
          <a:bodyPr anchor="ctr">
            <a:normAutofit/>
          </a:bodyPr>
          <a:lstStyle/>
          <a:p>
            <a:r>
              <a:rPr lang="en-US" sz="2400" dirty="0">
                <a:solidFill>
                  <a:srgbClr val="FFFFFF"/>
                </a:solidFill>
              </a:rPr>
              <a:t>Check to see if you have answered: “Does that answer your question?” (Chances are they will say “yes” even if it didn’t.) </a:t>
            </a:r>
          </a:p>
          <a:p>
            <a:r>
              <a:rPr lang="en-US" sz="2400" dirty="0">
                <a:solidFill>
                  <a:srgbClr val="FFFFFF"/>
                </a:solidFill>
              </a:rPr>
              <a:t>“Thank you!  That is a great question and goes back to my main point…” </a:t>
            </a:r>
          </a:p>
          <a:p>
            <a:r>
              <a:rPr lang="en-US" sz="2400" dirty="0">
                <a:solidFill>
                  <a:srgbClr val="FFFFFF"/>
                </a:solidFill>
              </a:rPr>
              <a:t>Answer the question you wish you had been asked.  BE CAREFUL WITH THIS! </a:t>
            </a:r>
          </a:p>
        </p:txBody>
      </p:sp>
    </p:spTree>
    <p:extLst>
      <p:ext uri="{BB962C8B-B14F-4D97-AF65-F5344CB8AC3E}">
        <p14:creationId xmlns:p14="http://schemas.microsoft.com/office/powerpoint/2010/main" val="1683435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B552F-C217-C742-B7EB-5D9329B087AD}"/>
              </a:ext>
            </a:extLst>
          </p:cNvPr>
          <p:cNvSpPr>
            <a:spLocks noGrp="1"/>
          </p:cNvSpPr>
          <p:nvPr>
            <p:ph type="title"/>
          </p:nvPr>
        </p:nvSpPr>
        <p:spPr/>
        <p:txBody>
          <a:bodyPr/>
          <a:lstStyle/>
          <a:p>
            <a:r>
              <a:rPr lang="en-US" dirty="0"/>
              <a:t>How to do that…</a:t>
            </a:r>
          </a:p>
        </p:txBody>
      </p:sp>
      <p:sp>
        <p:nvSpPr>
          <p:cNvPr id="3" name="Content Placeholder 2">
            <a:extLst>
              <a:ext uri="{FF2B5EF4-FFF2-40B4-BE49-F238E27FC236}">
                <a16:creationId xmlns:a16="http://schemas.microsoft.com/office/drawing/2014/main" id="{2DA9AB18-D1F2-EB40-92AA-B073CA23EA9C}"/>
              </a:ext>
            </a:extLst>
          </p:cNvPr>
          <p:cNvSpPr>
            <a:spLocks noGrp="1"/>
          </p:cNvSpPr>
          <p:nvPr>
            <p:ph idx="1"/>
          </p:nvPr>
        </p:nvSpPr>
        <p:spPr/>
        <p:txBody>
          <a:bodyPr>
            <a:normAutofit fontScale="92500"/>
          </a:bodyPr>
          <a:lstStyle/>
          <a:p>
            <a:r>
              <a:rPr lang="en-US" dirty="0"/>
              <a:t>Can you comment on the price of eggs in China? </a:t>
            </a:r>
          </a:p>
          <a:p>
            <a:pPr lvl="1"/>
            <a:r>
              <a:rPr lang="en-US" dirty="0"/>
              <a:t>“The price of eggs in New England =…”. </a:t>
            </a:r>
            <a:r>
              <a:rPr lang="en-US" dirty="0">
                <a:solidFill>
                  <a:srgbClr val="FF0000"/>
                </a:solidFill>
              </a:rPr>
              <a:t>X</a:t>
            </a:r>
            <a:endParaRPr lang="en-US" dirty="0"/>
          </a:p>
          <a:p>
            <a:pPr lvl="1"/>
            <a:r>
              <a:rPr lang="en-US" dirty="0"/>
              <a:t>“The price of eggs in China are related  to the price of eggs in New England in this way…So the price of eggs in New England respond to X, Y, Z, as would the price of eggs in China” </a:t>
            </a:r>
            <a:r>
              <a:rPr lang="en-US" dirty="0">
                <a:solidFill>
                  <a:srgbClr val="FF0000"/>
                </a:solidFill>
              </a:rPr>
              <a:t>Towards your area of expertise</a:t>
            </a:r>
            <a:endParaRPr lang="en-US" dirty="0"/>
          </a:p>
          <a:p>
            <a:pPr lvl="1"/>
            <a:r>
              <a:rPr lang="en-US" dirty="0"/>
              <a:t>“I don’t really know much about the price of eggs in China but I do know how the worldwide market for eggs responds to price volatility…” </a:t>
            </a:r>
            <a:r>
              <a:rPr lang="en-US" dirty="0">
                <a:solidFill>
                  <a:srgbClr val="FF0000"/>
                </a:solidFill>
              </a:rPr>
              <a:t>Directly plugs in to your area of expertise BUT USES “CHINA” “EGGS” </a:t>
            </a:r>
            <a:endParaRPr lang="en-US" dirty="0"/>
          </a:p>
          <a:p>
            <a:pPr lvl="1"/>
            <a:r>
              <a:rPr lang="en-US" dirty="0"/>
              <a:t>“I really don’t know very much about China, that is not where my research or expertise lies” </a:t>
            </a:r>
            <a:r>
              <a:rPr lang="en-US" dirty="0">
                <a:solidFill>
                  <a:srgbClr val="FF0000"/>
                </a:solidFill>
              </a:rPr>
              <a:t>Avoids the question</a:t>
            </a:r>
            <a:endParaRPr lang="en-US" dirty="0"/>
          </a:p>
        </p:txBody>
      </p:sp>
    </p:spTree>
    <p:extLst>
      <p:ext uri="{BB962C8B-B14F-4D97-AF65-F5344CB8AC3E}">
        <p14:creationId xmlns:p14="http://schemas.microsoft.com/office/powerpoint/2010/main" val="3405099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F91F4035-959D-40EA-9ED3-54D7D9F4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C045E2AF-1845-4545-A9FF-7D32165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5BE7A2A2-15E6-4A15-B530-5E032A5FF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63B03F4F-8EDD-464C-81E1-C164C2465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28F01ECD-47F6-44CD-B4AB-0FBD81524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10932A3-4E58-4C01-9A56-C81D17B10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B85BB675-7BE0-4CA1-9AD5-ED4D025B2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BF42C07-1CBF-40FB-9E81-0F5B3214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4D2ED55B-6CCB-4D83-829D-7A094A260A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42085290-34CB-5449-B4FD-96A05BD906CD}"/>
              </a:ext>
            </a:extLst>
          </p:cNvPr>
          <p:cNvSpPr>
            <a:spLocks noGrp="1"/>
          </p:cNvSpPr>
          <p:nvPr>
            <p:ph type="title"/>
          </p:nvPr>
        </p:nvSpPr>
        <p:spPr>
          <a:xfrm>
            <a:off x="1198182" y="559813"/>
            <a:ext cx="10246090" cy="1471193"/>
          </a:xfrm>
        </p:spPr>
        <p:txBody>
          <a:bodyPr>
            <a:normAutofit/>
          </a:bodyPr>
          <a:lstStyle/>
          <a:p>
            <a:r>
              <a:rPr lang="en-US" dirty="0"/>
              <a:t>More Q &amp; A Strategies: Don’ts!</a:t>
            </a:r>
          </a:p>
        </p:txBody>
      </p:sp>
      <p:pic>
        <p:nvPicPr>
          <p:cNvPr id="5" name="Picture 4" descr="Two people drinking from a bottle&#10;&#10;Description automatically generated with low confidence">
            <a:extLst>
              <a:ext uri="{FF2B5EF4-FFF2-40B4-BE49-F238E27FC236}">
                <a16:creationId xmlns:a16="http://schemas.microsoft.com/office/drawing/2014/main" id="{4713B7FC-5D93-174D-9EFC-0D76EC9AF9FE}"/>
              </a:ext>
            </a:extLst>
          </p:cNvPr>
          <p:cNvPicPr>
            <a:picLocks noChangeAspect="1"/>
          </p:cNvPicPr>
          <p:nvPr/>
        </p:nvPicPr>
        <p:blipFill>
          <a:blip r:embed="rId2"/>
          <a:stretch>
            <a:fillRect/>
          </a:stretch>
        </p:blipFill>
        <p:spPr>
          <a:xfrm>
            <a:off x="1198182" y="2551186"/>
            <a:ext cx="4967270" cy="3315652"/>
          </a:xfrm>
          <a:prstGeom prst="rect">
            <a:avLst/>
          </a:prstGeom>
        </p:spPr>
      </p:pic>
      <p:grpSp>
        <p:nvGrpSpPr>
          <p:cNvPr id="24" name="Bottom Right">
            <a:extLst>
              <a:ext uri="{FF2B5EF4-FFF2-40B4-BE49-F238E27FC236}">
                <a16:creationId xmlns:a16="http://schemas.microsoft.com/office/drawing/2014/main" id="{F8C79A14-3318-47D6-94E0-D72F5E6F5C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6011FF69-E5EB-4D05-9167-FE7DA4CF1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9905169A-D272-4155-9E47-5703960833E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A1116A2A-960D-43CF-8696-9D4FD7BD6C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F80BC2-A486-4B4F-917D-CE7920E06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8188E1-7424-46DB-AEAE-8392162B75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4B6B101-6F39-41E0-99FA-32DDD9AFD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5DA8B34-60DC-484F-A43B-470626EB6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F51478F3-89B4-4150-9B1C-EDC4B61E2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DC5B79A9-93A6-4C42-87F3-DC4DBA1522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34B5EEC1-94B8-4DD2-B1B7-F7FF10989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5D66225-E784-A84B-B99C-40E770833D6E}"/>
              </a:ext>
              <a:ext uri="{C183D7F6-B498-43B3-948B-1728B52AA6E4}">
                <adec:decorative xmlns:adec="http://schemas.microsoft.com/office/drawing/2017/decorative" val="0"/>
              </a:ext>
            </a:extLst>
          </p:cNvPr>
          <p:cNvSpPr>
            <a:spLocks noGrp="1"/>
          </p:cNvSpPr>
          <p:nvPr>
            <p:ph idx="1"/>
          </p:nvPr>
        </p:nvSpPr>
        <p:spPr>
          <a:xfrm>
            <a:off x="6477002" y="2304938"/>
            <a:ext cx="4967269" cy="3808150"/>
          </a:xfrm>
        </p:spPr>
        <p:txBody>
          <a:bodyPr>
            <a:normAutofit/>
          </a:bodyPr>
          <a:lstStyle/>
          <a:p>
            <a:r>
              <a:rPr lang="en-US" sz="1800" dirty="0"/>
              <a:t>Don’t do another mini presentation</a:t>
            </a:r>
          </a:p>
          <a:p>
            <a:r>
              <a:rPr lang="en-US" sz="1800" dirty="0"/>
              <a:t>Don’t pass the buck: “I didn’t do that, Mary did!”</a:t>
            </a:r>
          </a:p>
          <a:p>
            <a:r>
              <a:rPr lang="en-US" sz="1800" dirty="0"/>
              <a:t>Don’t embarrass the questioner: “I already covered that!”</a:t>
            </a:r>
          </a:p>
          <a:p>
            <a:r>
              <a:rPr lang="en-US" sz="1800" dirty="0"/>
              <a:t>Do not give a defensive response; remain calm and in control</a:t>
            </a:r>
          </a:p>
          <a:p>
            <a:endParaRPr lang="en-US" sz="1800" dirty="0"/>
          </a:p>
        </p:txBody>
      </p:sp>
    </p:spTree>
    <p:extLst>
      <p:ext uri="{BB962C8B-B14F-4D97-AF65-F5344CB8AC3E}">
        <p14:creationId xmlns:p14="http://schemas.microsoft.com/office/powerpoint/2010/main" val="1551574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4C4DCE48-67A2-574D-BA95-0C062787DDFC}"/>
              </a:ext>
            </a:extLst>
          </p:cNvPr>
          <p:cNvSpPr>
            <a:spLocks noGrp="1"/>
          </p:cNvSpPr>
          <p:nvPr>
            <p:ph type="title"/>
          </p:nvPr>
        </p:nvSpPr>
        <p:spPr>
          <a:xfrm>
            <a:off x="5388460" y="559813"/>
            <a:ext cx="5605358" cy="1664573"/>
          </a:xfrm>
        </p:spPr>
        <p:txBody>
          <a:bodyPr>
            <a:normAutofit/>
          </a:bodyPr>
          <a:lstStyle/>
          <a:p>
            <a:r>
              <a:rPr lang="en-US" dirty="0"/>
              <a:t>Some responses</a:t>
            </a:r>
          </a:p>
        </p:txBody>
      </p:sp>
      <p:pic>
        <p:nvPicPr>
          <p:cNvPr id="7" name="Graphic 6" descr="Right Double Quote">
            <a:extLst>
              <a:ext uri="{FF2B5EF4-FFF2-40B4-BE49-F238E27FC236}">
                <a16:creationId xmlns:a16="http://schemas.microsoft.com/office/drawing/2014/main" id="{BD8F32E2-53FD-E159-351B-4BF20EE73A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906" y="1017640"/>
            <a:ext cx="4817466" cy="4817466"/>
          </a:xfrm>
          <a:prstGeom prst="rect">
            <a:avLst/>
          </a:prstGeom>
        </p:spPr>
      </p:pic>
      <p:grpSp>
        <p:nvGrpSpPr>
          <p:cNvPr id="14" name="Top left">
            <a:extLst>
              <a:ext uri="{FF2B5EF4-FFF2-40B4-BE49-F238E27FC236}">
                <a16:creationId xmlns:a16="http://schemas.microsoft.com/office/drawing/2014/main" id="{C4F70370-17DE-499D-8256-4F9A352BA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267F3889-D5A7-4B0B-A5C8-910CE49F9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80968393-494B-4758-914C-AC92C7411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13B9ECD2-208D-4E4C-85C7-86FAEFBCF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CEC0DB1-FD35-4E6A-A339-227F3A2D6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FE530033-EC4D-4252-B937-8ABB2D681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2136133D-A7F2-42FA-B919-60AC41C77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4D267CA-94E7-4FD5-942D-5C3DE29C9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0D7B39F-6C07-4FE8-A354-9F9A12609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24" name="Bottom Right">
            <a:extLst>
              <a:ext uri="{FF2B5EF4-FFF2-40B4-BE49-F238E27FC236}">
                <a16:creationId xmlns:a16="http://schemas.microsoft.com/office/drawing/2014/main" id="{C493BE25-7BED-4AAF-B05A-9EB10C80E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2C74F867-72FD-4FAA-9932-767684A75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186A5D6B-01F1-41A2-8AE2-E20E30B048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6FB5D595-CCC3-47E7-B8F1-88394EF1F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E36CCDE7-57DC-4910-B815-A1C0C0D8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05B41E5-C3EB-4C22-B6DE-8928C8314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C24D105-2918-455F-B496-92D82E1BD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9FA8C24E-CE9B-4872-9D15-D4B4A24D5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0726FA3-32BA-48EA-8DCB-23BBFC718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BEB3500D-7293-48F7-8F7E-D60FF252C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C1D84803-4454-41CE-AFB6-447705465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89E45A0-B94A-B842-9BB4-2198C4E335AB}"/>
              </a:ext>
            </a:extLst>
          </p:cNvPr>
          <p:cNvSpPr>
            <a:spLocks noGrp="1"/>
          </p:cNvSpPr>
          <p:nvPr>
            <p:ph idx="1"/>
          </p:nvPr>
        </p:nvSpPr>
        <p:spPr>
          <a:xfrm>
            <a:off x="5401248" y="2384474"/>
            <a:ext cx="5604997" cy="3728613"/>
          </a:xfrm>
        </p:spPr>
        <p:txBody>
          <a:bodyPr>
            <a:normAutofit/>
          </a:bodyPr>
          <a:lstStyle/>
          <a:p>
            <a:r>
              <a:rPr lang="en-US" sz="1800" dirty="0"/>
              <a:t>“That’s an interesting idea, I hadn’t looked at that aspect. After the presentation is over I would love to chat with you about it further.”</a:t>
            </a:r>
          </a:p>
          <a:p>
            <a:r>
              <a:rPr lang="en-US" sz="1800" dirty="0"/>
              <a:t>“I know there are some experts in the audience; how would they respond?”</a:t>
            </a:r>
          </a:p>
          <a:p>
            <a:r>
              <a:rPr lang="en-US" sz="1800" dirty="0"/>
              <a:t>“That was not part of the focus for this research but it is a really interesting idea.  Let’s discuss afterwards?”</a:t>
            </a:r>
          </a:p>
          <a:p>
            <a:r>
              <a:rPr lang="en-US" sz="1800" dirty="0"/>
              <a:t>“Thank you for your opinion – I know there are various schools of thought…”</a:t>
            </a:r>
          </a:p>
          <a:p>
            <a:endParaRPr lang="en-US" sz="1800" dirty="0"/>
          </a:p>
        </p:txBody>
      </p:sp>
    </p:spTree>
    <p:extLst>
      <p:ext uri="{BB962C8B-B14F-4D97-AF65-F5344CB8AC3E}">
        <p14:creationId xmlns:p14="http://schemas.microsoft.com/office/powerpoint/2010/main" val="369162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B769-5E00-7B45-A2E9-9E96768F7E5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892E7FF-EB44-7541-886F-22CA704462FB}"/>
              </a:ext>
            </a:extLst>
          </p:cNvPr>
          <p:cNvSpPr>
            <a:spLocks noGrp="1"/>
          </p:cNvSpPr>
          <p:nvPr>
            <p:ph idx="1"/>
          </p:nvPr>
        </p:nvSpPr>
        <p:spPr/>
        <p:txBody>
          <a:bodyPr/>
          <a:lstStyle/>
          <a:p>
            <a:pPr marL="0" indent="0">
              <a:buNone/>
            </a:pPr>
            <a:endParaRPr lang="en-US" dirty="0"/>
          </a:p>
          <a:p>
            <a:endParaRPr lang="en-US" dirty="0"/>
          </a:p>
          <a:p>
            <a:r>
              <a:rPr lang="en-US" sz="4000" dirty="0"/>
              <a:t>How to do it wrong…</a:t>
            </a:r>
          </a:p>
        </p:txBody>
      </p:sp>
    </p:spTree>
    <p:extLst>
      <p:ext uri="{BB962C8B-B14F-4D97-AF65-F5344CB8AC3E}">
        <p14:creationId xmlns:p14="http://schemas.microsoft.com/office/powerpoint/2010/main" val="518354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6" name="Top left">
            <a:extLst>
              <a:ext uri="{FF2B5EF4-FFF2-40B4-BE49-F238E27FC236}">
                <a16:creationId xmlns:a16="http://schemas.microsoft.com/office/drawing/2014/main" id="{0472A36C-8D48-42A9-9B72-88F9C5B9A1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37" name="Freeform: Shape 13">
              <a:extLst>
                <a:ext uri="{FF2B5EF4-FFF2-40B4-BE49-F238E27FC236}">
                  <a16:creationId xmlns:a16="http://schemas.microsoft.com/office/drawing/2014/main" id="{4A9DE210-AC97-4A3F-8DB7-55E5C12F3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Freeform: Shape 14">
              <a:extLst>
                <a:ext uri="{FF2B5EF4-FFF2-40B4-BE49-F238E27FC236}">
                  <a16:creationId xmlns:a16="http://schemas.microsoft.com/office/drawing/2014/main" id="{D0CD0824-5E6C-428F-B22D-6A0878B51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Shape 15">
              <a:extLst>
                <a:ext uri="{FF2B5EF4-FFF2-40B4-BE49-F238E27FC236}">
                  <a16:creationId xmlns:a16="http://schemas.microsoft.com/office/drawing/2014/main" id="{796C311B-1151-4C8F-BF7C-8963C32BB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16">
              <a:extLst>
                <a:ext uri="{FF2B5EF4-FFF2-40B4-BE49-F238E27FC236}">
                  <a16:creationId xmlns:a16="http://schemas.microsoft.com/office/drawing/2014/main" id="{774E0BA7-3382-44A6-818F-0FE85F0BB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Shape 17">
              <a:extLst>
                <a:ext uri="{FF2B5EF4-FFF2-40B4-BE49-F238E27FC236}">
                  <a16:creationId xmlns:a16="http://schemas.microsoft.com/office/drawing/2014/main" id="{0F5D2D72-8B9D-4345-979E-77EBE73DD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Shape 18">
              <a:extLst>
                <a:ext uri="{FF2B5EF4-FFF2-40B4-BE49-F238E27FC236}">
                  <a16:creationId xmlns:a16="http://schemas.microsoft.com/office/drawing/2014/main" id="{B77A7DBA-D3D7-4414-9709-281D70141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Shape 19">
              <a:extLst>
                <a:ext uri="{FF2B5EF4-FFF2-40B4-BE49-F238E27FC236}">
                  <a16:creationId xmlns:a16="http://schemas.microsoft.com/office/drawing/2014/main" id="{C0F5056F-D836-46AB-917A-19BF9554B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20">
              <a:extLst>
                <a:ext uri="{FF2B5EF4-FFF2-40B4-BE49-F238E27FC236}">
                  <a16:creationId xmlns:a16="http://schemas.microsoft.com/office/drawing/2014/main" id="{FC8BC1F3-24CB-49CD-BAF4-8944E0542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45" name="Bottom Right">
            <a:extLst>
              <a:ext uri="{FF2B5EF4-FFF2-40B4-BE49-F238E27FC236}">
                <a16:creationId xmlns:a16="http://schemas.microsoft.com/office/drawing/2014/main" id="{FA953E9F-25D1-4789-9B1D-51F868DADE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E4C1EBF5-5C37-4674-912E-1B0742EA96C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46" name="Freeform: Shape 25">
                <a:extLst>
                  <a:ext uri="{FF2B5EF4-FFF2-40B4-BE49-F238E27FC236}">
                    <a16:creationId xmlns:a16="http://schemas.microsoft.com/office/drawing/2014/main" id="{835ECC46-29DB-4BC5-91B6-A3D64F0E0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26">
                <a:extLst>
                  <a:ext uri="{FF2B5EF4-FFF2-40B4-BE49-F238E27FC236}">
                    <a16:creationId xmlns:a16="http://schemas.microsoft.com/office/drawing/2014/main" id="{5075BB92-C6AE-48B1-8134-8F4B803AE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27">
                <a:extLst>
                  <a:ext uri="{FF2B5EF4-FFF2-40B4-BE49-F238E27FC236}">
                    <a16:creationId xmlns:a16="http://schemas.microsoft.com/office/drawing/2014/main" id="{436EFDCD-16B3-4018-824F-9334CF06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28">
                <a:extLst>
                  <a:ext uri="{FF2B5EF4-FFF2-40B4-BE49-F238E27FC236}">
                    <a16:creationId xmlns:a16="http://schemas.microsoft.com/office/drawing/2014/main" id="{1413EE5C-6FB3-4AD8-8FAC-70402475D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29">
                <a:extLst>
                  <a:ext uri="{FF2B5EF4-FFF2-40B4-BE49-F238E27FC236}">
                    <a16:creationId xmlns:a16="http://schemas.microsoft.com/office/drawing/2014/main" id="{F21438AC-08A0-474D-ACE1-3F9F50FF7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30">
                <a:extLst>
                  <a:ext uri="{FF2B5EF4-FFF2-40B4-BE49-F238E27FC236}">
                    <a16:creationId xmlns:a16="http://schemas.microsoft.com/office/drawing/2014/main" id="{55127B7B-B2FF-4A7F-8008-0BA09E66A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31">
                <a:extLst>
                  <a:ext uri="{FF2B5EF4-FFF2-40B4-BE49-F238E27FC236}">
                    <a16:creationId xmlns:a16="http://schemas.microsoft.com/office/drawing/2014/main" id="{428FE3C7-ED16-40E2-B02A-F242C2091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3" name="Freeform: Shape 24">
              <a:extLst>
                <a:ext uri="{FF2B5EF4-FFF2-40B4-BE49-F238E27FC236}">
                  <a16:creationId xmlns:a16="http://schemas.microsoft.com/office/drawing/2014/main" id="{60660A8B-0D81-4C62-B8B3-AD8CAE9FA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2A8E609-4FA9-A248-A19D-3A70EC14D1B3}"/>
              </a:ext>
            </a:extLst>
          </p:cNvPr>
          <p:cNvSpPr>
            <a:spLocks noGrp="1"/>
          </p:cNvSpPr>
          <p:nvPr>
            <p:ph type="title"/>
          </p:nvPr>
        </p:nvSpPr>
        <p:spPr>
          <a:xfrm>
            <a:off x="7192407" y="559813"/>
            <a:ext cx="4161385" cy="5577934"/>
          </a:xfrm>
        </p:spPr>
        <p:txBody>
          <a:bodyPr anchor="t">
            <a:normAutofit/>
          </a:bodyPr>
          <a:lstStyle/>
          <a:p>
            <a:r>
              <a:rPr lang="en-US"/>
              <a:t>Important response!</a:t>
            </a:r>
            <a:endParaRPr lang="en-US" dirty="0"/>
          </a:p>
        </p:txBody>
      </p:sp>
      <p:graphicFrame>
        <p:nvGraphicFramePr>
          <p:cNvPr id="54" name="Content Placeholder 2">
            <a:extLst>
              <a:ext uri="{FF2B5EF4-FFF2-40B4-BE49-F238E27FC236}">
                <a16:creationId xmlns:a16="http://schemas.microsoft.com/office/drawing/2014/main" id="{C9F4ECFB-D94C-E565-4631-AE2588EC6AC8}"/>
              </a:ext>
            </a:extLst>
          </p:cNvPr>
          <p:cNvGraphicFramePr>
            <a:graphicFrameLocks noGrp="1"/>
          </p:cNvGraphicFramePr>
          <p:nvPr>
            <p:ph idx="1"/>
            <p:extLst>
              <p:ext uri="{D42A27DB-BD31-4B8C-83A1-F6EECF244321}">
                <p14:modId xmlns:p14="http://schemas.microsoft.com/office/powerpoint/2010/main" val="4049400573"/>
              </p:ext>
            </p:extLst>
          </p:nvPr>
        </p:nvGraphicFramePr>
        <p:xfrm>
          <a:off x="585012" y="341166"/>
          <a:ext cx="6411054" cy="5803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41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16E12301-1C96-4D15-9838-D5B894B22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ith idea concept">
            <a:extLst>
              <a:ext uri="{FF2B5EF4-FFF2-40B4-BE49-F238E27FC236}">
                <a16:creationId xmlns:a16="http://schemas.microsoft.com/office/drawing/2014/main" id="{BDD76344-38DC-B85F-FC37-91B8DA0F3B0D}"/>
              </a:ext>
            </a:extLst>
          </p:cNvPr>
          <p:cNvPicPr>
            <a:picLocks noChangeAspect="1"/>
          </p:cNvPicPr>
          <p:nvPr/>
        </p:nvPicPr>
        <p:blipFill rotWithShape="1">
          <a:blip r:embed="rId2">
            <a:alphaModFix amt="60000"/>
          </a:blip>
          <a:srcRect t="894" r="-1" b="14832"/>
          <a:stretch/>
        </p:blipFill>
        <p:spPr>
          <a:xfrm>
            <a:off x="20" y="10"/>
            <a:ext cx="12188932" cy="6856614"/>
          </a:xfrm>
          <a:prstGeom prst="rect">
            <a:avLst/>
          </a:prstGeom>
        </p:spPr>
      </p:pic>
      <p:grpSp>
        <p:nvGrpSpPr>
          <p:cNvPr id="15" name="Top Left">
            <a:extLst>
              <a:ext uri="{FF2B5EF4-FFF2-40B4-BE49-F238E27FC236}">
                <a16:creationId xmlns:a16="http://schemas.microsoft.com/office/drawing/2014/main" id="{D7A5FD75-4B35-4162-9304-5694912558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A5107DF9-40C8-458E-82E1-523137E7A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5BD83295-4F37-4B80-AF77-1798FB80C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5888C74-4F56-4347-8944-E676A3C89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A69429CD-28C1-4DC7-84AD-4421A0AC8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762D63CF-41E9-4561-A945-E199ABE75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0C95C339-F16B-492F-903D-A6855F56E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85BC65A-0C9A-45A6-B18B-5E020CE983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35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B6BBF75E-67B5-D04A-AB06-0D33185F86D3}"/>
              </a:ext>
            </a:extLst>
          </p:cNvPr>
          <p:cNvSpPr>
            <a:spLocks noGrp="1"/>
          </p:cNvSpPr>
          <p:nvPr>
            <p:ph type="title"/>
          </p:nvPr>
        </p:nvSpPr>
        <p:spPr>
          <a:xfrm>
            <a:off x="1198181" y="726066"/>
            <a:ext cx="4795282" cy="5018227"/>
          </a:xfrm>
        </p:spPr>
        <p:txBody>
          <a:bodyPr anchor="ctr">
            <a:normAutofit/>
          </a:bodyPr>
          <a:lstStyle/>
          <a:p>
            <a:r>
              <a:rPr lang="en-US" dirty="0">
                <a:solidFill>
                  <a:srgbClr val="FFFFFF"/>
                </a:solidFill>
              </a:rPr>
              <a:t>Final Q &amp; A Thoughts</a:t>
            </a:r>
          </a:p>
        </p:txBody>
      </p:sp>
      <p:grpSp>
        <p:nvGrpSpPr>
          <p:cNvPr id="24" name="Bottom Right">
            <a:extLst>
              <a:ext uri="{FF2B5EF4-FFF2-40B4-BE49-F238E27FC236}">
                <a16:creationId xmlns:a16="http://schemas.microsoft.com/office/drawing/2014/main" id="{34676384-D846-461C-B8F3-BDB849B4A4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5" name="Graphic 157">
              <a:extLst>
                <a:ext uri="{FF2B5EF4-FFF2-40B4-BE49-F238E27FC236}">
                  <a16:creationId xmlns:a16="http://schemas.microsoft.com/office/drawing/2014/main" id="{50480E57-05E0-42B6-8693-191B4E9CF5F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7" name="Freeform: Shape 26">
                <a:extLst>
                  <a:ext uri="{FF2B5EF4-FFF2-40B4-BE49-F238E27FC236}">
                    <a16:creationId xmlns:a16="http://schemas.microsoft.com/office/drawing/2014/main" id="{1C989BD5-54F6-4747-83F1-81FCAEDAD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6D7EE029-E135-4899-AC49-78D6946CD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4C9494D7-A3EA-4A41-8910-6B6FE95E5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89E7F2B7-DEB2-4B2A-99F9-10622D09E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9DACD4DB-BAF5-43DD-8CC8-4200A16D6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532D7D7-91B4-4F7C-B38E-5BBD5F3B4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2B7428A0-A810-46D6-9CC7-2475B2DF6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26" name="Freeform: Shape 25">
              <a:extLst>
                <a:ext uri="{FF2B5EF4-FFF2-40B4-BE49-F238E27FC236}">
                  <a16:creationId xmlns:a16="http://schemas.microsoft.com/office/drawing/2014/main" id="{9C4A0E07-B9C5-49FB-B94A-B28D740C7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887F085-33D3-4049-97CC-F73EF1FA8D89}"/>
              </a:ext>
            </a:extLst>
          </p:cNvPr>
          <p:cNvSpPr>
            <a:spLocks noGrp="1"/>
          </p:cNvSpPr>
          <p:nvPr>
            <p:ph idx="1"/>
          </p:nvPr>
        </p:nvSpPr>
        <p:spPr>
          <a:xfrm>
            <a:off x="6195372" y="726538"/>
            <a:ext cx="4977905" cy="5017076"/>
          </a:xfrm>
        </p:spPr>
        <p:txBody>
          <a:bodyPr anchor="ctr">
            <a:noAutofit/>
          </a:bodyPr>
          <a:lstStyle/>
          <a:p>
            <a:r>
              <a:rPr lang="en-US" sz="2400" dirty="0">
                <a:solidFill>
                  <a:srgbClr val="FFFFFF"/>
                </a:solidFill>
              </a:rPr>
              <a:t>Defend the *idea*, not yourself! Ignore personal jibes and steer the question(s) back to the idea, not your viewpoint or credentials!</a:t>
            </a:r>
          </a:p>
          <a:p>
            <a:r>
              <a:rPr lang="en-US" sz="2400" dirty="0">
                <a:solidFill>
                  <a:srgbClr val="FFFFFF"/>
                </a:solidFill>
              </a:rPr>
              <a:t>You can raise some objections proactively if you know that some attendees are opposed to the idea:  “May, I know you disagree with the new pricing strategy, but…”</a:t>
            </a:r>
          </a:p>
          <a:p>
            <a:r>
              <a:rPr lang="en-US" sz="2400" dirty="0">
                <a:solidFill>
                  <a:srgbClr val="FFFFFF"/>
                </a:solidFill>
              </a:rPr>
              <a:t>Present the problem + solution objectively and be open to other ideas! </a:t>
            </a:r>
          </a:p>
        </p:txBody>
      </p:sp>
    </p:spTree>
    <p:extLst>
      <p:ext uri="{BB962C8B-B14F-4D97-AF65-F5344CB8AC3E}">
        <p14:creationId xmlns:p14="http://schemas.microsoft.com/office/powerpoint/2010/main" val="1961412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Content Placeholder 4" descr="A picture containing dog, grass, outdoor, mammal&#10;&#10;Description automatically generated">
            <a:extLst>
              <a:ext uri="{FF2B5EF4-FFF2-40B4-BE49-F238E27FC236}">
                <a16:creationId xmlns:a16="http://schemas.microsoft.com/office/drawing/2014/main" id="{110726E0-2134-9444-A613-FF374FEB951C}"/>
              </a:ext>
            </a:extLst>
          </p:cNvPr>
          <p:cNvPicPr>
            <a:picLocks noGrp="1" noChangeAspect="1"/>
          </p:cNvPicPr>
          <p:nvPr>
            <p:ph idx="1"/>
          </p:nvPr>
        </p:nvPicPr>
        <p:blipFill rotWithShape="1">
          <a:blip r:embed="rId2">
            <a:alphaModFix/>
          </a:blip>
          <a:srcRect t="15319" r="-1" b="16906"/>
          <a:stretch/>
        </p:blipFill>
        <p:spPr>
          <a:xfrm>
            <a:off x="20" y="10"/>
            <a:ext cx="12188932" cy="6856614"/>
          </a:xfrm>
          <a:prstGeom prst="rect">
            <a:avLst/>
          </a:prstGeom>
        </p:spPr>
      </p:pic>
      <p:sp>
        <p:nvSpPr>
          <p:cNvPr id="40" name="Rectangle 39">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0"/>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B3782-FB6A-5249-AE14-A5FC0D61D749}"/>
              </a:ext>
            </a:extLst>
          </p:cNvPr>
          <p:cNvSpPr>
            <a:spLocks noGrp="1"/>
          </p:cNvSpPr>
          <p:nvPr>
            <p:ph type="title"/>
          </p:nvPr>
        </p:nvSpPr>
        <p:spPr>
          <a:xfrm>
            <a:off x="996275" y="156477"/>
            <a:ext cx="10190071" cy="1515091"/>
          </a:xfrm>
        </p:spPr>
        <p:txBody>
          <a:bodyPr vert="horz" lIns="91440" tIns="45720" rIns="91440" bIns="45720" rtlCol="0" anchor="b">
            <a:normAutofit/>
          </a:bodyPr>
          <a:lstStyle/>
          <a:p>
            <a:pPr algn="ctr"/>
            <a:r>
              <a:rPr lang="en-US" sz="5400" kern="1200">
                <a:solidFill>
                  <a:srgbClr val="FFFFFF"/>
                </a:solidFill>
                <a:latin typeface="+mj-lt"/>
                <a:ea typeface="+mj-ea"/>
                <a:cs typeface="+mj-cs"/>
              </a:rPr>
              <a:t>Have fun with it! </a:t>
            </a:r>
          </a:p>
        </p:txBody>
      </p:sp>
      <p:grpSp>
        <p:nvGrpSpPr>
          <p:cNvPr id="42"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3" name="Freeform: Shape 42">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51"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52"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54" name="Freeform: Shape 53">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53" name="Freeform: Shape 52">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81891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1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6" name="Rectangle 13">
            <a:extLst>
              <a:ext uri="{FF2B5EF4-FFF2-40B4-BE49-F238E27FC236}">
                <a16:creationId xmlns:a16="http://schemas.microsoft.com/office/drawing/2014/main" id="{FBFC6891-CBA5-427E-98AC-BF56BB033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739B05B-B334-B244-A81A-8077195CDBEE}"/>
              </a:ext>
            </a:extLst>
          </p:cNvPr>
          <p:cNvSpPr>
            <a:spLocks noGrp="1"/>
          </p:cNvSpPr>
          <p:nvPr>
            <p:ph type="title"/>
          </p:nvPr>
        </p:nvSpPr>
        <p:spPr>
          <a:xfrm>
            <a:off x="1198181" y="4087571"/>
            <a:ext cx="4795282" cy="2031941"/>
          </a:xfrm>
        </p:spPr>
        <p:txBody>
          <a:bodyPr anchor="ctr">
            <a:normAutofit/>
          </a:bodyPr>
          <a:lstStyle/>
          <a:p>
            <a:r>
              <a:rPr lang="en-US" dirty="0"/>
              <a:t>Three elements: the slides</a:t>
            </a:r>
          </a:p>
        </p:txBody>
      </p:sp>
      <p:grpSp>
        <p:nvGrpSpPr>
          <p:cNvPr id="77" name="Bottom Right">
            <a:extLst>
              <a:ext uri="{FF2B5EF4-FFF2-40B4-BE49-F238E27FC236}">
                <a16:creationId xmlns:a16="http://schemas.microsoft.com/office/drawing/2014/main" id="{4CD73DBB-9AC8-4BE7-AA43-995A7495D7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7" name="Freeform: Shape 16">
              <a:extLst>
                <a:ext uri="{FF2B5EF4-FFF2-40B4-BE49-F238E27FC236}">
                  <a16:creationId xmlns:a16="http://schemas.microsoft.com/office/drawing/2014/main" id="{512DE672-70F7-4637-B2FF-2FA41F0B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8" name="Graphic 157">
              <a:extLst>
                <a:ext uri="{FF2B5EF4-FFF2-40B4-BE49-F238E27FC236}">
                  <a16:creationId xmlns:a16="http://schemas.microsoft.com/office/drawing/2014/main" id="{DD2F0317-76EA-414D-B393-F8B40F19C7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79" name="Freeform: Shape 19">
                <a:extLst>
                  <a:ext uri="{FF2B5EF4-FFF2-40B4-BE49-F238E27FC236}">
                    <a16:creationId xmlns:a16="http://schemas.microsoft.com/office/drawing/2014/main" id="{7EDD0BAA-CF8C-4BEE-8C35-300AF2017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0" name="Freeform: Shape 20">
                <a:extLst>
                  <a:ext uri="{FF2B5EF4-FFF2-40B4-BE49-F238E27FC236}">
                    <a16:creationId xmlns:a16="http://schemas.microsoft.com/office/drawing/2014/main" id="{935A65F3-B3C8-4CC6-BA1A-035AEA210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1" name="Freeform: Shape 21">
                <a:extLst>
                  <a:ext uri="{FF2B5EF4-FFF2-40B4-BE49-F238E27FC236}">
                    <a16:creationId xmlns:a16="http://schemas.microsoft.com/office/drawing/2014/main" id="{F0B2B25A-CE08-484B-B756-77C69C3B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2" name="Freeform: Shape 22">
                <a:extLst>
                  <a:ext uri="{FF2B5EF4-FFF2-40B4-BE49-F238E27FC236}">
                    <a16:creationId xmlns:a16="http://schemas.microsoft.com/office/drawing/2014/main" id="{C6F5E584-459A-4F39-9F69-43177D7D66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3" name="Freeform: Shape 23">
                <a:extLst>
                  <a:ext uri="{FF2B5EF4-FFF2-40B4-BE49-F238E27FC236}">
                    <a16:creationId xmlns:a16="http://schemas.microsoft.com/office/drawing/2014/main" id="{FA96BF44-ED00-4109-9F2F-65716299D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4" name="Freeform: Shape 24">
                <a:extLst>
                  <a:ext uri="{FF2B5EF4-FFF2-40B4-BE49-F238E27FC236}">
                    <a16:creationId xmlns:a16="http://schemas.microsoft.com/office/drawing/2014/main" id="{98C01C93-49E2-4D91-BD01-E1E20675B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E961950D-1C40-4BA8-9CCE-D8E2C0AB9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5" name="Freeform: Shape 18">
              <a:extLst>
                <a:ext uri="{FF2B5EF4-FFF2-40B4-BE49-F238E27FC236}">
                  <a16:creationId xmlns:a16="http://schemas.microsoft.com/office/drawing/2014/main" id="{C934D714-BCAF-4495-A9AD-F66AC5794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Content Placeholder 4" descr="A person standing at a podium with a crowd watching&#10;&#10;Description automatically generated with low confidence">
            <a:extLst>
              <a:ext uri="{FF2B5EF4-FFF2-40B4-BE49-F238E27FC236}">
                <a16:creationId xmlns:a16="http://schemas.microsoft.com/office/drawing/2014/main" id="{A8338EC0-DC7D-4744-8FB7-A2D3EDBD78F4}"/>
              </a:ext>
            </a:extLst>
          </p:cNvPr>
          <p:cNvPicPr>
            <a:picLocks noChangeAspect="1"/>
          </p:cNvPicPr>
          <p:nvPr/>
        </p:nvPicPr>
        <p:blipFill rotWithShape="1">
          <a:blip r:embed="rId2"/>
          <a:srcRect t="10771" b="14237"/>
          <a:stretch/>
        </p:blipFill>
        <p:spPr>
          <a:xfrm>
            <a:off x="188468" y="10"/>
            <a:ext cx="11812017" cy="3919684"/>
          </a:xfrm>
          <a:prstGeom prst="rect">
            <a:avLst/>
          </a:prstGeom>
        </p:spPr>
      </p:pic>
      <p:grpSp>
        <p:nvGrpSpPr>
          <p:cNvPr id="86" name="Top Left">
            <a:extLst>
              <a:ext uri="{FF2B5EF4-FFF2-40B4-BE49-F238E27FC236}">
                <a16:creationId xmlns:a16="http://schemas.microsoft.com/office/drawing/2014/main" id="{AAFDD3F2-C28D-4186-A9F0-DA324412D5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87" name="Freeform: Shape 28">
              <a:extLst>
                <a:ext uri="{FF2B5EF4-FFF2-40B4-BE49-F238E27FC236}">
                  <a16:creationId xmlns:a16="http://schemas.microsoft.com/office/drawing/2014/main" id="{D5302C02-0D50-4BBD-8410-674BE02F9B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88" name="Freeform: Shape 29">
              <a:extLst>
                <a:ext uri="{FF2B5EF4-FFF2-40B4-BE49-F238E27FC236}">
                  <a16:creationId xmlns:a16="http://schemas.microsoft.com/office/drawing/2014/main" id="{F8C7FBB7-D7DF-46D6-80AF-EA374C31A5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89" name="Freeform: Shape 30">
              <a:extLst>
                <a:ext uri="{FF2B5EF4-FFF2-40B4-BE49-F238E27FC236}">
                  <a16:creationId xmlns:a16="http://schemas.microsoft.com/office/drawing/2014/main" id="{806BD1F9-BA15-455A-AC80-3E40C5B6A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90" name="Freeform: Shape 31">
              <a:extLst>
                <a:ext uri="{FF2B5EF4-FFF2-40B4-BE49-F238E27FC236}">
                  <a16:creationId xmlns:a16="http://schemas.microsoft.com/office/drawing/2014/main" id="{5AD4DC37-4D5F-4CFC-B64A-ACA7ED692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91" name="Freeform: Shape 32">
              <a:extLst>
                <a:ext uri="{FF2B5EF4-FFF2-40B4-BE49-F238E27FC236}">
                  <a16:creationId xmlns:a16="http://schemas.microsoft.com/office/drawing/2014/main" id="{82A0B918-ED2A-45A5-9247-67750B3D00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92" name="Freeform: Shape 33">
              <a:extLst>
                <a:ext uri="{FF2B5EF4-FFF2-40B4-BE49-F238E27FC236}">
                  <a16:creationId xmlns:a16="http://schemas.microsoft.com/office/drawing/2014/main" id="{3775DAE7-4E0F-4B22-BDD1-4B3F35357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F80A3A5C-7609-4229-8E65-17AD785E3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9" name="Content Placeholder 8">
            <a:extLst>
              <a:ext uri="{FF2B5EF4-FFF2-40B4-BE49-F238E27FC236}">
                <a16:creationId xmlns:a16="http://schemas.microsoft.com/office/drawing/2014/main" id="{CE77DED3-131F-BE8D-44F1-134D139EFF43}"/>
              </a:ext>
            </a:extLst>
          </p:cNvPr>
          <p:cNvSpPr>
            <a:spLocks noGrp="1"/>
          </p:cNvSpPr>
          <p:nvPr>
            <p:ph idx="1"/>
          </p:nvPr>
        </p:nvSpPr>
        <p:spPr>
          <a:xfrm>
            <a:off x="6195372" y="4088049"/>
            <a:ext cx="4977905" cy="2031475"/>
          </a:xfrm>
        </p:spPr>
        <p:txBody>
          <a:bodyPr anchor="ctr">
            <a:normAutofit/>
          </a:bodyPr>
          <a:lstStyle/>
          <a:p>
            <a:endParaRPr lang="en-US" sz="1800"/>
          </a:p>
        </p:txBody>
      </p:sp>
    </p:spTree>
    <p:extLst>
      <p:ext uri="{BB962C8B-B14F-4D97-AF65-F5344CB8AC3E}">
        <p14:creationId xmlns:p14="http://schemas.microsoft.com/office/powerpoint/2010/main" val="170657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5" name="Freeform: Shape 14">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6" name="Freeform: Shape 15">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F9BBE321-489E-7D47-B45D-D52DD689F895}"/>
              </a:ext>
            </a:extLst>
          </p:cNvPr>
          <p:cNvSpPr>
            <a:spLocks noGrp="1"/>
          </p:cNvSpPr>
          <p:nvPr>
            <p:ph type="title"/>
          </p:nvPr>
        </p:nvSpPr>
        <p:spPr>
          <a:xfrm>
            <a:off x="1198182" y="559813"/>
            <a:ext cx="3988369" cy="2236864"/>
          </a:xfrm>
        </p:spPr>
        <p:txBody>
          <a:bodyPr>
            <a:normAutofit/>
          </a:bodyPr>
          <a:lstStyle/>
          <a:p>
            <a:endParaRPr lang="en-US"/>
          </a:p>
        </p:txBody>
      </p:sp>
      <p:sp>
        <p:nvSpPr>
          <p:cNvPr id="3" name="Content Placeholder 2">
            <a:extLst>
              <a:ext uri="{FF2B5EF4-FFF2-40B4-BE49-F238E27FC236}">
                <a16:creationId xmlns:a16="http://schemas.microsoft.com/office/drawing/2014/main" id="{E82EC0CC-DD94-C542-B0BE-011C5D55784F}"/>
              </a:ext>
            </a:extLst>
          </p:cNvPr>
          <p:cNvSpPr>
            <a:spLocks noGrp="1"/>
          </p:cNvSpPr>
          <p:nvPr>
            <p:ph idx="1"/>
          </p:nvPr>
        </p:nvSpPr>
        <p:spPr>
          <a:xfrm>
            <a:off x="1185756" y="2955401"/>
            <a:ext cx="3988112" cy="3157686"/>
          </a:xfrm>
        </p:spPr>
        <p:txBody>
          <a:bodyPr>
            <a:normAutofit/>
          </a:bodyPr>
          <a:lstStyle/>
          <a:p>
            <a:r>
              <a:rPr lang="en-US" sz="4400" dirty="0"/>
              <a:t>The content</a:t>
            </a:r>
          </a:p>
        </p:txBody>
      </p:sp>
      <p:pic>
        <p:nvPicPr>
          <p:cNvPr id="5" name="Picture 4" descr="A picture containing text, person, indoor, crowd&#10;&#10;Description automatically generated">
            <a:extLst>
              <a:ext uri="{FF2B5EF4-FFF2-40B4-BE49-F238E27FC236}">
                <a16:creationId xmlns:a16="http://schemas.microsoft.com/office/drawing/2014/main" id="{50CCB094-F28E-6F48-AF1A-E85DAD877653}"/>
              </a:ext>
            </a:extLst>
          </p:cNvPr>
          <p:cNvPicPr>
            <a:picLocks noChangeAspect="1"/>
          </p:cNvPicPr>
          <p:nvPr/>
        </p:nvPicPr>
        <p:blipFill>
          <a:blip r:embed="rId2"/>
          <a:stretch>
            <a:fillRect/>
          </a:stretch>
        </p:blipFill>
        <p:spPr>
          <a:xfrm>
            <a:off x="5602903" y="1629976"/>
            <a:ext cx="6387190" cy="3592794"/>
          </a:xfrm>
          <a:prstGeom prst="rect">
            <a:avLst/>
          </a:prstGeom>
        </p:spPr>
      </p:pic>
      <p:grpSp>
        <p:nvGrpSpPr>
          <p:cNvPr id="24"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26"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8" name="Freeform: Shape 27">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7" name="Freeform: Shape 26">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81900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5"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6" name="Top left">
            <a:extLst>
              <a:ext uri="{FF2B5EF4-FFF2-40B4-BE49-F238E27FC236}">
                <a16:creationId xmlns:a16="http://schemas.microsoft.com/office/drawing/2014/main" id="{3DF7CE3A-5BDC-4E10-9388-4C79AC102A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67" name="Freeform: Shape 40">
              <a:extLst>
                <a:ext uri="{FF2B5EF4-FFF2-40B4-BE49-F238E27FC236}">
                  <a16:creationId xmlns:a16="http://schemas.microsoft.com/office/drawing/2014/main" id="{27EE8754-F2D6-4612-9200-7AFC134C9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8" name="Freeform: Shape 41">
              <a:extLst>
                <a:ext uri="{FF2B5EF4-FFF2-40B4-BE49-F238E27FC236}">
                  <a16:creationId xmlns:a16="http://schemas.microsoft.com/office/drawing/2014/main" id="{241339C3-F988-4CF6-BDF8-4BA05CB8D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69" name="Freeform: Shape 42">
              <a:extLst>
                <a:ext uri="{FF2B5EF4-FFF2-40B4-BE49-F238E27FC236}">
                  <a16:creationId xmlns:a16="http://schemas.microsoft.com/office/drawing/2014/main" id="{08138096-B969-482E-A58F-BD9CB0BBCD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0" name="Freeform: Shape 43">
              <a:extLst>
                <a:ext uri="{FF2B5EF4-FFF2-40B4-BE49-F238E27FC236}">
                  <a16:creationId xmlns:a16="http://schemas.microsoft.com/office/drawing/2014/main" id="{0FC54DBC-FFE9-4D1A-A444-F4C7E392D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1" name="Freeform: Shape 44">
              <a:extLst>
                <a:ext uri="{FF2B5EF4-FFF2-40B4-BE49-F238E27FC236}">
                  <a16:creationId xmlns:a16="http://schemas.microsoft.com/office/drawing/2014/main" id="{6829F8B6-CF1D-4661-853E-7075100EA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2" name="Freeform: Shape 45">
              <a:extLst>
                <a:ext uri="{FF2B5EF4-FFF2-40B4-BE49-F238E27FC236}">
                  <a16:creationId xmlns:a16="http://schemas.microsoft.com/office/drawing/2014/main" id="{7854BC5D-2232-41F5-98C2-3AC5EBFB87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3" name="Freeform: Shape 46">
              <a:extLst>
                <a:ext uri="{FF2B5EF4-FFF2-40B4-BE49-F238E27FC236}">
                  <a16:creationId xmlns:a16="http://schemas.microsoft.com/office/drawing/2014/main" id="{C8892BEF-2479-47E3-BB9B-50C3BEEC5C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4" name="Freeform: Shape 47">
              <a:extLst>
                <a:ext uri="{FF2B5EF4-FFF2-40B4-BE49-F238E27FC236}">
                  <a16:creationId xmlns:a16="http://schemas.microsoft.com/office/drawing/2014/main" id="{2A44A0DB-BE5F-4000-9544-5623F83A1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50BEE6A-813D-C04E-91DE-4B8F59727AE8}"/>
              </a:ext>
            </a:extLst>
          </p:cNvPr>
          <p:cNvSpPr>
            <a:spLocks noGrp="1"/>
          </p:cNvSpPr>
          <p:nvPr>
            <p:ph type="title"/>
          </p:nvPr>
        </p:nvSpPr>
        <p:spPr>
          <a:xfrm>
            <a:off x="1005653" y="169452"/>
            <a:ext cx="10583117" cy="2056572"/>
          </a:xfrm>
        </p:spPr>
        <p:txBody>
          <a:bodyPr vert="horz" lIns="91440" tIns="45720" rIns="91440" bIns="45720" rtlCol="0" anchor="b">
            <a:normAutofit/>
          </a:bodyPr>
          <a:lstStyle/>
          <a:p>
            <a:r>
              <a:rPr lang="en-US" sz="5400" kern="1200" dirty="0">
                <a:solidFill>
                  <a:schemeClr val="tx2"/>
                </a:solidFill>
                <a:latin typeface="+mj-lt"/>
                <a:ea typeface="+mj-ea"/>
                <a:cs typeface="+mj-cs"/>
              </a:rPr>
              <a:t>…and the speaker </a:t>
            </a:r>
          </a:p>
        </p:txBody>
      </p:sp>
      <p:grpSp>
        <p:nvGrpSpPr>
          <p:cNvPr id="75" name="Cross">
            <a:extLst>
              <a:ext uri="{FF2B5EF4-FFF2-40B4-BE49-F238E27FC236}">
                <a16:creationId xmlns:a16="http://schemas.microsoft.com/office/drawing/2014/main" id="{B270D064-4AA8-4476-8B01-32F8176A48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45264" y="149792"/>
            <a:ext cx="118872" cy="118872"/>
            <a:chOff x="1175347" y="3733800"/>
            <a:chExt cx="118872" cy="118872"/>
          </a:xfrm>
        </p:grpSpPr>
        <p:cxnSp>
          <p:nvCxnSpPr>
            <p:cNvPr id="76" name="Straight Connector 50">
              <a:extLst>
                <a:ext uri="{FF2B5EF4-FFF2-40B4-BE49-F238E27FC236}">
                  <a16:creationId xmlns:a16="http://schemas.microsoft.com/office/drawing/2014/main" id="{3A8100D3-125D-4F8C-83B8-B5898B6F4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77" name="Straight Connector 51">
              <a:extLst>
                <a:ext uri="{FF2B5EF4-FFF2-40B4-BE49-F238E27FC236}">
                  <a16:creationId xmlns:a16="http://schemas.microsoft.com/office/drawing/2014/main" id="{4A2153A7-5195-4EFC-B16A-D5758F9674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5" name="Content Placeholder 4" descr="A picture containing graphical user interface&#10;&#10;Description automatically generated">
            <a:extLst>
              <a:ext uri="{FF2B5EF4-FFF2-40B4-BE49-F238E27FC236}">
                <a16:creationId xmlns:a16="http://schemas.microsoft.com/office/drawing/2014/main" id="{68BF4F27-4737-464C-ADEE-FA1960FEE234}"/>
              </a:ext>
            </a:extLst>
          </p:cNvPr>
          <p:cNvPicPr>
            <a:picLocks noGrp="1" noChangeAspect="1"/>
          </p:cNvPicPr>
          <p:nvPr>
            <p:ph idx="1"/>
          </p:nvPr>
        </p:nvPicPr>
        <p:blipFill>
          <a:blip r:embed="rId2"/>
          <a:stretch>
            <a:fillRect/>
          </a:stretch>
        </p:blipFill>
        <p:spPr>
          <a:xfrm>
            <a:off x="5186557" y="2469662"/>
            <a:ext cx="6402214" cy="3699409"/>
          </a:xfrm>
          <a:prstGeom prst="rect">
            <a:avLst/>
          </a:prstGeom>
        </p:spPr>
      </p:pic>
      <p:grpSp>
        <p:nvGrpSpPr>
          <p:cNvPr id="78" name="Bottom Right">
            <a:extLst>
              <a:ext uri="{FF2B5EF4-FFF2-40B4-BE49-F238E27FC236}">
                <a16:creationId xmlns:a16="http://schemas.microsoft.com/office/drawing/2014/main" id="{AB6237A3-9D32-467E-AA5A-14D0525939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79" name="Freeform: Shape 54">
              <a:extLst>
                <a:ext uri="{FF2B5EF4-FFF2-40B4-BE49-F238E27FC236}">
                  <a16:creationId xmlns:a16="http://schemas.microsoft.com/office/drawing/2014/main" id="{3F057400-8420-478E-8A2F-B58D45E0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80" name="Graphic 157">
              <a:extLst>
                <a:ext uri="{FF2B5EF4-FFF2-40B4-BE49-F238E27FC236}">
                  <a16:creationId xmlns:a16="http://schemas.microsoft.com/office/drawing/2014/main" id="{CC012467-B7B8-440A-8DAB-5EFF70FA5F2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1" name="Freeform: Shape 57">
                <a:extLst>
                  <a:ext uri="{FF2B5EF4-FFF2-40B4-BE49-F238E27FC236}">
                    <a16:creationId xmlns:a16="http://schemas.microsoft.com/office/drawing/2014/main" id="{00F8C8E4-FB02-4F5D-9DC9-A062442E4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2" name="Freeform: Shape 58">
                <a:extLst>
                  <a:ext uri="{FF2B5EF4-FFF2-40B4-BE49-F238E27FC236}">
                    <a16:creationId xmlns:a16="http://schemas.microsoft.com/office/drawing/2014/main" id="{8A40D7C3-FA31-4AF6-AD75-E54BF48E96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B128BB2D-104A-4CDF-8D53-D83ACBC8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EA3CCEA3-9A1A-408D-9344-64347FAFAE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7C8F56CD-A9BE-4A11-90D6-A0C38552E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63" name="Freeform: Shape 62">
                <a:extLst>
                  <a:ext uri="{FF2B5EF4-FFF2-40B4-BE49-F238E27FC236}">
                    <a16:creationId xmlns:a16="http://schemas.microsoft.com/office/drawing/2014/main" id="{20152681-AFB0-428A-B6D0-BC183F8C4E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64" name="Freeform: Shape 63">
                <a:extLst>
                  <a:ext uri="{FF2B5EF4-FFF2-40B4-BE49-F238E27FC236}">
                    <a16:creationId xmlns:a16="http://schemas.microsoft.com/office/drawing/2014/main" id="{3AD8FD39-79C9-4EA7-A00A-CDA13E009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3" name="Freeform: Shape 56">
              <a:extLst>
                <a:ext uri="{FF2B5EF4-FFF2-40B4-BE49-F238E27FC236}">
                  <a16:creationId xmlns:a16="http://schemas.microsoft.com/office/drawing/2014/main" id="{9A2652E6-AEC0-4A6E-9E79-B09605219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70104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9B39-A444-E94B-9AD4-E8EEE71CDB04}"/>
              </a:ext>
            </a:extLst>
          </p:cNvPr>
          <p:cNvSpPr>
            <a:spLocks noGrp="1"/>
          </p:cNvSpPr>
          <p:nvPr>
            <p:ph type="title"/>
          </p:nvPr>
        </p:nvSpPr>
        <p:spPr/>
        <p:txBody>
          <a:bodyPr/>
          <a:lstStyle/>
          <a:p>
            <a:r>
              <a:rPr lang="en-US" dirty="0"/>
              <a:t>How to do it wrong</a:t>
            </a:r>
          </a:p>
        </p:txBody>
      </p:sp>
      <p:sp>
        <p:nvSpPr>
          <p:cNvPr id="3" name="Content Placeholder 2">
            <a:extLst>
              <a:ext uri="{FF2B5EF4-FFF2-40B4-BE49-F238E27FC236}">
                <a16:creationId xmlns:a16="http://schemas.microsoft.com/office/drawing/2014/main" id="{D3EF718C-40E3-D040-83B4-D2136E64F28C}"/>
              </a:ext>
            </a:extLst>
          </p:cNvPr>
          <p:cNvSpPr>
            <a:spLocks noGrp="1"/>
          </p:cNvSpPr>
          <p:nvPr>
            <p:ph idx="1"/>
          </p:nvPr>
        </p:nvSpPr>
        <p:spPr/>
        <p:txBody>
          <a:bodyPr/>
          <a:lstStyle/>
          <a:p>
            <a:endParaRPr lang="en-US" dirty="0"/>
          </a:p>
          <a:p>
            <a:endParaRPr lang="en-US" dirty="0"/>
          </a:p>
          <a:p>
            <a:r>
              <a:rPr lang="en-US" sz="4400" dirty="0"/>
              <a:t>First, let’s go over the slides…</a:t>
            </a:r>
          </a:p>
        </p:txBody>
      </p:sp>
    </p:spTree>
    <p:extLst>
      <p:ext uri="{BB962C8B-B14F-4D97-AF65-F5344CB8AC3E}">
        <p14:creationId xmlns:p14="http://schemas.microsoft.com/office/powerpoint/2010/main" val="204234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C99D-0AC8-7A48-B315-2CF74802F187}"/>
              </a:ext>
            </a:extLst>
          </p:cNvPr>
          <p:cNvSpPr>
            <a:spLocks noGrp="1"/>
          </p:cNvSpPr>
          <p:nvPr>
            <p:ph type="title"/>
          </p:nvPr>
        </p:nvSpPr>
        <p:spPr/>
        <p:txBody>
          <a:bodyPr/>
          <a:lstStyle/>
          <a:p>
            <a:endParaRPr lang="en-US"/>
          </a:p>
        </p:txBody>
      </p:sp>
      <p:pic>
        <p:nvPicPr>
          <p:cNvPr id="5" name="Content Placeholder 4" descr="A picture containing text, sign&#10;&#10;Description automatically generated">
            <a:extLst>
              <a:ext uri="{FF2B5EF4-FFF2-40B4-BE49-F238E27FC236}">
                <a16:creationId xmlns:a16="http://schemas.microsoft.com/office/drawing/2014/main" id="{EA3691F6-BC80-514B-81C9-7F685210663C}"/>
              </a:ext>
            </a:extLst>
          </p:cNvPr>
          <p:cNvPicPr>
            <a:picLocks noGrp="1" noChangeAspect="1"/>
          </p:cNvPicPr>
          <p:nvPr>
            <p:ph idx="1"/>
          </p:nvPr>
        </p:nvPicPr>
        <p:blipFill>
          <a:blip r:embed="rId2"/>
          <a:stretch>
            <a:fillRect/>
          </a:stretch>
        </p:blipFill>
        <p:spPr>
          <a:xfrm rot="5400000">
            <a:off x="3327355" y="559446"/>
            <a:ext cx="6221030" cy="5832388"/>
          </a:xfrm>
        </p:spPr>
      </p:pic>
    </p:spTree>
    <p:extLst>
      <p:ext uri="{BB962C8B-B14F-4D97-AF65-F5344CB8AC3E}">
        <p14:creationId xmlns:p14="http://schemas.microsoft.com/office/powerpoint/2010/main" val="166952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6" name="Rectangle 1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7" name="Top left">
            <a:extLst>
              <a:ext uri="{FF2B5EF4-FFF2-40B4-BE49-F238E27FC236}">
                <a16:creationId xmlns:a16="http://schemas.microsoft.com/office/drawing/2014/main" id="{34B438D8-EF7C-445C-8B7F-953BEB1BC1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38" name="Freeform: Shape 14">
              <a:extLst>
                <a:ext uri="{FF2B5EF4-FFF2-40B4-BE49-F238E27FC236}">
                  <a16:creationId xmlns:a16="http://schemas.microsoft.com/office/drawing/2014/main" id="{9FE087E2-E4B7-42FA-A441-7EDEE41B00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9" name="Freeform: Shape 15">
              <a:extLst>
                <a:ext uri="{FF2B5EF4-FFF2-40B4-BE49-F238E27FC236}">
                  <a16:creationId xmlns:a16="http://schemas.microsoft.com/office/drawing/2014/main" id="{A61B2EF2-665F-429A-9CFB-08C14FAC9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40" name="Freeform: Shape 16">
              <a:extLst>
                <a:ext uri="{FF2B5EF4-FFF2-40B4-BE49-F238E27FC236}">
                  <a16:creationId xmlns:a16="http://schemas.microsoft.com/office/drawing/2014/main" id="{0B0B1C71-6C49-4F64-8859-9CC59D7D9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41" name="Freeform: Shape 17">
              <a:extLst>
                <a:ext uri="{FF2B5EF4-FFF2-40B4-BE49-F238E27FC236}">
                  <a16:creationId xmlns:a16="http://schemas.microsoft.com/office/drawing/2014/main" id="{66BBF9FA-27D4-45DF-8D9C-623EA4106A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42" name="Freeform: Shape 18">
              <a:extLst>
                <a:ext uri="{FF2B5EF4-FFF2-40B4-BE49-F238E27FC236}">
                  <a16:creationId xmlns:a16="http://schemas.microsoft.com/office/drawing/2014/main" id="{0F2F0D01-71CB-4693-A192-5BA045A5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43" name="Freeform: Shape 19">
              <a:extLst>
                <a:ext uri="{FF2B5EF4-FFF2-40B4-BE49-F238E27FC236}">
                  <a16:creationId xmlns:a16="http://schemas.microsoft.com/office/drawing/2014/main" id="{E740E1FB-ACD1-41FC-9828-9B5D2CAA7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44" name="Freeform: Shape 20">
              <a:extLst>
                <a:ext uri="{FF2B5EF4-FFF2-40B4-BE49-F238E27FC236}">
                  <a16:creationId xmlns:a16="http://schemas.microsoft.com/office/drawing/2014/main" id="{12BABC85-DC43-42B8-8AAA-9198D7A62D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45" name="Freeform: Shape 21">
              <a:extLst>
                <a:ext uri="{FF2B5EF4-FFF2-40B4-BE49-F238E27FC236}">
                  <a16:creationId xmlns:a16="http://schemas.microsoft.com/office/drawing/2014/main" id="{F48F9955-240E-4180-81B8-5909B1A91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le 1">
            <a:extLst>
              <a:ext uri="{FF2B5EF4-FFF2-40B4-BE49-F238E27FC236}">
                <a16:creationId xmlns:a16="http://schemas.microsoft.com/office/drawing/2014/main" id="{DE555988-08B8-BF4D-9CB4-A01A851C246E}"/>
              </a:ext>
            </a:extLst>
          </p:cNvPr>
          <p:cNvSpPr>
            <a:spLocks noGrp="1"/>
          </p:cNvSpPr>
          <p:nvPr>
            <p:ph type="title"/>
          </p:nvPr>
        </p:nvSpPr>
        <p:spPr>
          <a:xfrm>
            <a:off x="1198182" y="559813"/>
            <a:ext cx="3988369" cy="2236864"/>
          </a:xfrm>
        </p:spPr>
        <p:txBody>
          <a:bodyPr>
            <a:normAutofit/>
          </a:bodyPr>
          <a:lstStyle/>
          <a:p>
            <a:r>
              <a:rPr lang="en-US" dirty="0"/>
              <a:t>Slides</a:t>
            </a:r>
          </a:p>
        </p:txBody>
      </p:sp>
      <p:sp>
        <p:nvSpPr>
          <p:cNvPr id="3" name="Content Placeholder 2">
            <a:extLst>
              <a:ext uri="{FF2B5EF4-FFF2-40B4-BE49-F238E27FC236}">
                <a16:creationId xmlns:a16="http://schemas.microsoft.com/office/drawing/2014/main" id="{F57FA632-7A7C-774F-BA68-43DC436384E2}"/>
              </a:ext>
            </a:extLst>
          </p:cNvPr>
          <p:cNvSpPr>
            <a:spLocks noGrp="1"/>
          </p:cNvSpPr>
          <p:nvPr>
            <p:ph idx="1"/>
          </p:nvPr>
        </p:nvSpPr>
        <p:spPr>
          <a:xfrm>
            <a:off x="1185756" y="2955401"/>
            <a:ext cx="3988112" cy="3157686"/>
          </a:xfrm>
        </p:spPr>
        <p:txBody>
          <a:bodyPr>
            <a:noAutofit/>
          </a:bodyPr>
          <a:lstStyle/>
          <a:p>
            <a:r>
              <a:rPr lang="en-US" dirty="0"/>
              <a:t>Write the minimum:  “pick up points” – your job is to move the narrative forward</a:t>
            </a:r>
          </a:p>
          <a:p>
            <a:r>
              <a:rPr lang="en-US" dirty="0"/>
              <a:t>Use graphics, photos to make the narrative impactful</a:t>
            </a:r>
          </a:p>
        </p:txBody>
      </p:sp>
      <p:pic>
        <p:nvPicPr>
          <p:cNvPr id="5" name="Picture 4" descr="A person standing in front of a screen&#10;&#10;Description automatically generated with medium confidence">
            <a:extLst>
              <a:ext uri="{FF2B5EF4-FFF2-40B4-BE49-F238E27FC236}">
                <a16:creationId xmlns:a16="http://schemas.microsoft.com/office/drawing/2014/main" id="{E0A50DD4-55AD-5C4E-ABBB-DA48E02600A0}"/>
              </a:ext>
            </a:extLst>
          </p:cNvPr>
          <p:cNvPicPr>
            <a:picLocks noChangeAspect="1"/>
          </p:cNvPicPr>
          <p:nvPr/>
        </p:nvPicPr>
        <p:blipFill>
          <a:blip r:embed="rId2"/>
          <a:stretch>
            <a:fillRect/>
          </a:stretch>
        </p:blipFill>
        <p:spPr>
          <a:xfrm>
            <a:off x="5602903" y="1031177"/>
            <a:ext cx="6387190" cy="4790391"/>
          </a:xfrm>
          <a:prstGeom prst="rect">
            <a:avLst/>
          </a:prstGeom>
        </p:spPr>
      </p:pic>
      <p:grpSp>
        <p:nvGrpSpPr>
          <p:cNvPr id="46" name="Bottom Right">
            <a:extLst>
              <a:ext uri="{FF2B5EF4-FFF2-40B4-BE49-F238E27FC236}">
                <a16:creationId xmlns:a16="http://schemas.microsoft.com/office/drawing/2014/main" id="{284021E3-6F46-410C-BF43-B2DED73655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5" name="Freeform: Shape 24">
              <a:extLst>
                <a:ext uri="{FF2B5EF4-FFF2-40B4-BE49-F238E27FC236}">
                  <a16:creationId xmlns:a16="http://schemas.microsoft.com/office/drawing/2014/main" id="{A48AF179-3265-4A10-A62C-92B7E186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7" name="Graphic 157">
              <a:extLst>
                <a:ext uri="{FF2B5EF4-FFF2-40B4-BE49-F238E27FC236}">
                  <a16:creationId xmlns:a16="http://schemas.microsoft.com/office/drawing/2014/main" id="{30DF5C12-B34D-4E70-8FD0-D98069994E4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8" name="Freeform: Shape 27">
                <a:extLst>
                  <a:ext uri="{FF2B5EF4-FFF2-40B4-BE49-F238E27FC236}">
                    <a16:creationId xmlns:a16="http://schemas.microsoft.com/office/drawing/2014/main" id="{9589785B-0300-4D1C-BEFB-DCA5AA045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28">
                <a:extLst>
                  <a:ext uri="{FF2B5EF4-FFF2-40B4-BE49-F238E27FC236}">
                    <a16:creationId xmlns:a16="http://schemas.microsoft.com/office/drawing/2014/main" id="{7F41DF3E-3189-428F-B4FE-AACA35130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29">
                <a:extLst>
                  <a:ext uri="{FF2B5EF4-FFF2-40B4-BE49-F238E27FC236}">
                    <a16:creationId xmlns:a16="http://schemas.microsoft.com/office/drawing/2014/main" id="{7C51D846-61EF-4EB5-BE03-65A572A2EA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51" name="Freeform: Shape 30">
                <a:extLst>
                  <a:ext uri="{FF2B5EF4-FFF2-40B4-BE49-F238E27FC236}">
                    <a16:creationId xmlns:a16="http://schemas.microsoft.com/office/drawing/2014/main" id="{C5417C86-AA6B-4AD4-BD75-694E8E073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2" name="Freeform: Shape 31">
                <a:extLst>
                  <a:ext uri="{FF2B5EF4-FFF2-40B4-BE49-F238E27FC236}">
                    <a16:creationId xmlns:a16="http://schemas.microsoft.com/office/drawing/2014/main" id="{51D5067E-85F6-4202-AFB5-41F9C9EA7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53" name="Freeform: Shape 32">
                <a:extLst>
                  <a:ext uri="{FF2B5EF4-FFF2-40B4-BE49-F238E27FC236}">
                    <a16:creationId xmlns:a16="http://schemas.microsoft.com/office/drawing/2014/main" id="{A9598395-257E-4B18-949B-50F109866B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39DDA522-37EB-48B3-9B62-748F75D368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54" name="Freeform: Shape 26">
              <a:extLst>
                <a:ext uri="{FF2B5EF4-FFF2-40B4-BE49-F238E27FC236}">
                  <a16:creationId xmlns:a16="http://schemas.microsoft.com/office/drawing/2014/main" id="{B9D8F012-98AD-4320-BA44-DE1CE4E4DF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30609653"/>
      </p:ext>
    </p:extLst>
  </p:cSld>
  <p:clrMapOvr>
    <a:masterClrMapping/>
  </p:clrMapOvr>
</p:sld>
</file>

<file path=ppt/theme/theme1.xml><?xml version="1.0" encoding="utf-8"?>
<a:theme xmlns:a="http://schemas.openxmlformats.org/drawingml/2006/main" name="ExploreVTI">
  <a:themeElements>
    <a:clrScheme name="AnalogousFromDarkSeedLeftStep">
      <a:dk1>
        <a:srgbClr val="000000"/>
      </a:dk1>
      <a:lt1>
        <a:srgbClr val="FFFFFF"/>
      </a:lt1>
      <a:dk2>
        <a:srgbClr val="1C2431"/>
      </a:dk2>
      <a:lt2>
        <a:srgbClr val="F0F3F1"/>
      </a:lt2>
      <a:accent1>
        <a:srgbClr val="E729B8"/>
      </a:accent1>
      <a:accent2>
        <a:srgbClr val="B417D5"/>
      </a:accent2>
      <a:accent3>
        <a:srgbClr val="7729E7"/>
      </a:accent3>
      <a:accent4>
        <a:srgbClr val="3536DA"/>
      </a:accent4>
      <a:accent5>
        <a:srgbClr val="2979E7"/>
      </a:accent5>
      <a:accent6>
        <a:srgbClr val="17B6D5"/>
      </a:accent6>
      <a:hlink>
        <a:srgbClr val="3F60B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1591</TotalTime>
  <Words>1055</Words>
  <Application>Microsoft Macintosh PowerPoint</Application>
  <PresentationFormat>Widescreen</PresentationFormat>
  <Paragraphs>119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Avenir Next LT Pro</vt:lpstr>
      <vt:lpstr>AvenirNext LT Pro Medium</vt:lpstr>
      <vt:lpstr>Sagona Book</vt:lpstr>
      <vt:lpstr>ExploreVTI</vt:lpstr>
      <vt:lpstr>Making a Great Presentation</vt:lpstr>
      <vt:lpstr>Most important elements of a presentation:</vt:lpstr>
      <vt:lpstr>PowerPoint Presentation</vt:lpstr>
      <vt:lpstr>Three elements: the slides</vt:lpstr>
      <vt:lpstr>PowerPoint Presentation</vt:lpstr>
      <vt:lpstr>…and the speaker </vt:lpstr>
      <vt:lpstr>How to do it wrong</vt:lpstr>
      <vt:lpstr>PowerPoint Presentation</vt:lpstr>
      <vt:lpstr>Slides</vt:lpstr>
      <vt:lpstr>Impactful</vt:lpstr>
      <vt:lpstr>How to do it wrong: The Content</vt:lpstr>
      <vt:lpstr>How to do it wrong: The Content</vt:lpstr>
      <vt:lpstr>Narrative</vt:lpstr>
      <vt:lpstr>PowerPoint Presentation</vt:lpstr>
      <vt:lpstr>How to do it wrong (I’ll show you)</vt:lpstr>
      <vt:lpstr>What to do right! </vt:lpstr>
      <vt:lpstr>Slides, Content, Delivery</vt:lpstr>
      <vt:lpstr>MORE what to do right!</vt:lpstr>
      <vt:lpstr>Doing it right!</vt:lpstr>
      <vt:lpstr>Speaking</vt:lpstr>
      <vt:lpstr>Reading from a busy slide</vt:lpstr>
      <vt:lpstr>Good speakers!</vt:lpstr>
      <vt:lpstr>Q &amp; A</vt:lpstr>
      <vt:lpstr>Q &amp; A continued</vt:lpstr>
      <vt:lpstr>Q &amp; A continued</vt:lpstr>
      <vt:lpstr>Q &amp; A continued</vt:lpstr>
      <vt:lpstr>How to do that…</vt:lpstr>
      <vt:lpstr>More Q &amp; A Strategies: Don’ts!</vt:lpstr>
      <vt:lpstr>Some responses</vt:lpstr>
      <vt:lpstr>Important response!</vt:lpstr>
      <vt:lpstr>Final Q &amp; A Thoughts</vt:lpstr>
      <vt:lpstr>Have fun with 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Great Presentation</dc:title>
  <dc:creator>Rosenthal, Bruce B.</dc:creator>
  <cp:lastModifiedBy>Rosenthal, Bruce B.</cp:lastModifiedBy>
  <cp:revision>26</cp:revision>
  <dcterms:created xsi:type="dcterms:W3CDTF">2022-03-28T13:52:46Z</dcterms:created>
  <dcterms:modified xsi:type="dcterms:W3CDTF">2025-04-09T17:42:12Z</dcterms:modified>
</cp:coreProperties>
</file>