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76"/>
    <a:srgbClr val="1C65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383C17-4EA5-4362-B288-C00B929AEBE6}" v="17" dt="2025-04-08T17:11:19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1083B-4396-E1A7-41B3-72FE15946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6AC56-C74E-2A37-4387-8F8C69319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74736-A9CF-BB1F-B0DD-96DE4A09D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9479-904A-40F5-A182-E1D4288C673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17D17-84E4-E5F8-04ED-F958E3E06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56CD-AAE9-EE55-C8C0-7E31341FE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FDB-B2F5-4B7F-9C54-889B29744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7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F3CD-E3D1-6C51-BC5E-EFF9640A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C6EA28-C7DB-B991-0EDC-720142BB8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6ABC4-07FA-5D02-9BF4-2488E4474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9479-904A-40F5-A182-E1D4288C673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41870-C0D5-700D-B594-F27BF39B4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19F8D-3143-1BD0-8F06-5D50FD6AB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FDB-B2F5-4B7F-9C54-889B29744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D9289-24AB-497D-6C25-EEFEE467B9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692C17-1FC7-F739-2997-46D8DE04E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C2E87-C117-35D1-8904-4E93612AD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9479-904A-40F5-A182-E1D4288C673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32E7D-8416-8F62-910B-1C7E35181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E114B-F67F-84DC-4D1A-2F3ED4C21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FDB-B2F5-4B7F-9C54-889B29744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5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EB279-5EDC-5E0C-D4FC-F1708CA5B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B99BD-591C-08C9-7519-0489067DD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107AC-09DC-1169-C603-D9E2C6FF9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9479-904A-40F5-A182-E1D4288C673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76CF8-8DE0-D6E6-C8BB-2360CCE77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3A847-CEDB-4BF3-FF53-A001EB636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FDB-B2F5-4B7F-9C54-889B29744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0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988A7-2B1F-4EB3-E11D-4ED43F00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134C8-B52A-E38A-3238-6C6730184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F05CE-E897-C319-44F4-372359DCE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9479-904A-40F5-A182-E1D4288C673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1D172-8B69-C151-21DC-C33F5E318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BF1E9-6E24-8B94-A4FA-28B37C03F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FDB-B2F5-4B7F-9C54-889B29744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7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7319-5E70-4253-3098-74583FBC4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FE164-77F0-1BC4-FFFC-3A5E09956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44BE3-2C85-FBD1-6D99-9DF6E521C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EBCFBD-6235-A30E-D5B9-6B747BBC0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9479-904A-40F5-A182-E1D4288C673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AF49FB-B691-41BC-78EF-0A0023079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C2147-B331-5EAA-8A95-B3A8FE539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FDB-B2F5-4B7F-9C54-889B29744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3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8EFCC-1225-0109-C632-6420B4055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80A50-4665-5C3A-D9D3-60A3509F9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FEBD47-FB14-FA68-BCB8-BAE1C0EEB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28005E-1C57-7EA7-2F93-C69674839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7EB044-0299-157D-C514-7468B6E36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9C13A7-7968-3C9B-2F68-A513A36CC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9479-904A-40F5-A182-E1D4288C673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2B71D2-2D3A-3A87-863F-3C9445AF1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6D99F6-796F-CDC0-E05A-4716FF06B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FDB-B2F5-4B7F-9C54-889B29744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7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5AF0E-1AEF-D227-5DCF-A85E6E655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66C988-3F30-2AD8-2223-27F14EF29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9479-904A-40F5-A182-E1D4288C673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872D0A-0A94-00A1-25DE-4AE6835AB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9656B5-261C-6FA4-D2F8-F51A2C7E3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FDB-B2F5-4B7F-9C54-889B29744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9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6B5EF9-4B9F-61BD-13A0-019F5AD36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9479-904A-40F5-A182-E1D4288C673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074A1E-7877-9186-E3E7-2B1249628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77EEA-7A3F-5A4C-5F4C-09E149CE8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FDB-B2F5-4B7F-9C54-889B29744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76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4F95C-C4EF-267F-D8EC-D2DD01E9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FE471-947E-5445-FEC6-5ECBC9A9D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998F6B-3369-A22D-03F0-BEBF74079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9BB33-DA1B-FABA-251B-4C4EA3AE3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9479-904A-40F5-A182-E1D4288C673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AF014-69FA-170A-B40A-F93013AC0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4B7C5-CCEF-CE0B-4958-97B3DFFE8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FDB-B2F5-4B7F-9C54-889B29744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D3AB4-993C-EC61-D1A4-373E207E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F53ADB-7073-2FE4-A335-CE397270CE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58052-220D-51F0-4674-292B16DFD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2C820-15A1-1FE6-9FE0-A938C39D0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9479-904A-40F5-A182-E1D4288C673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AB3820-D83A-7DE7-6D2B-82E6E58E6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C1FBDF-E381-19BE-05D9-14932842E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FDB-B2F5-4B7F-9C54-889B29744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4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325477-8182-6D81-2EA6-D090C9848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716AF-D529-41C1-314B-8882A4A46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9534A-2266-9254-9542-71C99C31ED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BD9479-904A-40F5-A182-E1D4288C673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770C3-B711-4C22-D5F2-EBAB1B33FD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951ED-3072-430F-8A7C-CACBE44FD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11CFDB-B2F5-4B7F-9C54-889B29744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9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2CA8D8C-45F6-5F03-14FC-FE0B70922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9702" y="1751084"/>
            <a:ext cx="5062538" cy="1357313"/>
          </a:xfrm>
        </p:spPr>
        <p:txBody>
          <a:bodyPr>
            <a:normAutofit lnSpcReduction="10000"/>
          </a:bodyPr>
          <a:lstStyle/>
          <a:p>
            <a:r>
              <a:rPr lang="en-US" sz="4800" dirty="0">
                <a:solidFill>
                  <a:srgbClr val="004776"/>
                </a:solidFill>
                <a:latin typeface="+mj-lt"/>
              </a:rPr>
              <a:t>BECKY SCHEELER</a:t>
            </a:r>
          </a:p>
          <a:p>
            <a:r>
              <a:rPr lang="en-US" sz="3600" dirty="0"/>
              <a:t>Executive Vice President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096C13-C022-56A3-8B6D-76ED078AE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0975" y="943840"/>
            <a:ext cx="3276599" cy="491489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B6F096F-AE3C-B772-8869-91411F62DBE6}"/>
              </a:ext>
            </a:extLst>
          </p:cNvPr>
          <p:cNvSpPr/>
          <p:nvPr/>
        </p:nvSpPr>
        <p:spPr>
          <a:xfrm>
            <a:off x="328613" y="221673"/>
            <a:ext cx="11489314" cy="6359236"/>
          </a:xfrm>
          <a:prstGeom prst="rect">
            <a:avLst/>
          </a:prstGeom>
          <a:noFill/>
          <a:ln w="57150">
            <a:solidFill>
              <a:srgbClr val="1C65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5AD03B1-24E6-0355-182C-D07777C2AE7C}"/>
              </a:ext>
            </a:extLst>
          </p:cNvPr>
          <p:cNvGrpSpPr/>
          <p:nvPr/>
        </p:nvGrpSpPr>
        <p:grpSpPr>
          <a:xfrm>
            <a:off x="1645920" y="4011931"/>
            <a:ext cx="4450080" cy="2107362"/>
            <a:chOff x="2160270" y="4286251"/>
            <a:chExt cx="4450080" cy="2107362"/>
          </a:xfrm>
        </p:grpSpPr>
        <p:pic>
          <p:nvPicPr>
            <p:cNvPr id="5" name="Picture 4" descr="A blue and black logo&#10;&#10;Description automatically generated">
              <a:extLst>
                <a:ext uri="{FF2B5EF4-FFF2-40B4-BE49-F238E27FC236}">
                  <a16:creationId xmlns:a16="http://schemas.microsoft.com/office/drawing/2014/main" id="{A3525668-290A-79A8-6C6D-83D53CE855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0270" y="4286251"/>
              <a:ext cx="4450080" cy="1086558"/>
            </a:xfrm>
            <a:prstGeom prst="rect">
              <a:avLst/>
            </a:prstGeom>
          </p:spPr>
        </p:pic>
        <p:pic>
          <p:nvPicPr>
            <p:cNvPr id="4" name="Picture 3" descr="A black background with blue text&#10;&#10;AI-generated content may be incorrect.">
              <a:extLst>
                <a:ext uri="{FF2B5EF4-FFF2-40B4-BE49-F238E27FC236}">
                  <a16:creationId xmlns:a16="http://schemas.microsoft.com/office/drawing/2014/main" id="{B410804E-21FF-31CE-9693-A7DAF2EF3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4030" y="5304938"/>
              <a:ext cx="3802561" cy="10886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330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A612C-8907-B86C-FD25-7C915C530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8124"/>
            <a:ext cx="3805238" cy="949325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4776"/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D0843-2AAE-1267-6BFF-58EFF21BD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101 Small Rules Discussion</a:t>
            </a:r>
          </a:p>
          <a:p>
            <a:pPr marL="0" indent="0">
              <a:buNone/>
            </a:pPr>
            <a:endParaRPr lang="en-US" sz="1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Rules for Preparation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Rules for Getting an Interview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Rules for the Initial Interview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Rules for Follow up Interview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Rules for Getting the Offer</a:t>
            </a:r>
          </a:p>
          <a:p>
            <a:pPr marL="457200" lvl="1" indent="0">
              <a:buNone/>
            </a:pPr>
            <a:endParaRPr lang="en-US" sz="1200" dirty="0"/>
          </a:p>
          <a:p>
            <a:r>
              <a:rPr lang="en-US" sz="3200" dirty="0"/>
              <a:t>Wrap-up and Questions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461692-C4D4-8C63-1209-9D49164F1A5E}"/>
              </a:ext>
            </a:extLst>
          </p:cNvPr>
          <p:cNvSpPr/>
          <p:nvPr/>
        </p:nvSpPr>
        <p:spPr>
          <a:xfrm>
            <a:off x="328613" y="365125"/>
            <a:ext cx="11489314" cy="6127750"/>
          </a:xfrm>
          <a:prstGeom prst="rect">
            <a:avLst/>
          </a:prstGeom>
          <a:noFill/>
          <a:ln w="57150">
            <a:solidFill>
              <a:srgbClr val="1C65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7AE080-A4EE-44B2-B56B-EEE6D57480E3}"/>
              </a:ext>
            </a:extLst>
          </p:cNvPr>
          <p:cNvSpPr/>
          <p:nvPr/>
        </p:nvSpPr>
        <p:spPr>
          <a:xfrm>
            <a:off x="8601723" y="5795418"/>
            <a:ext cx="3394364" cy="955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B7EA21-9713-AE6D-B5B5-EA8390B7CBA1}"/>
              </a:ext>
            </a:extLst>
          </p:cNvPr>
          <p:cNvCxnSpPr>
            <a:cxnSpLocks/>
          </p:cNvCxnSpPr>
          <p:nvPr/>
        </p:nvCxnSpPr>
        <p:spPr>
          <a:xfrm>
            <a:off x="838200" y="1587755"/>
            <a:ext cx="4048125" cy="0"/>
          </a:xfrm>
          <a:prstGeom prst="line">
            <a:avLst/>
          </a:prstGeom>
          <a:ln w="28575">
            <a:solidFill>
              <a:srgbClr val="0047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84BB9004-6D5F-1B5A-A47C-DC67C4891471}"/>
              </a:ext>
            </a:extLst>
          </p:cNvPr>
          <p:cNvGrpSpPr/>
          <p:nvPr/>
        </p:nvGrpSpPr>
        <p:grpSpPr>
          <a:xfrm>
            <a:off x="4886324" y="5909133"/>
            <a:ext cx="6621477" cy="870571"/>
            <a:chOff x="4886324" y="5909133"/>
            <a:chExt cx="6621477" cy="87057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62E83FC-5C91-C170-8AE0-0066F937EDB8}"/>
                </a:ext>
              </a:extLst>
            </p:cNvPr>
            <p:cNvSpPr/>
            <p:nvPr/>
          </p:nvSpPr>
          <p:spPr>
            <a:xfrm>
              <a:off x="4886324" y="6049959"/>
              <a:ext cx="3994785" cy="7297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8D50443-46EF-A06B-0C00-2E1362E82488}"/>
                </a:ext>
              </a:extLst>
            </p:cNvPr>
            <p:cNvGrpSpPr/>
            <p:nvPr/>
          </p:nvGrpSpPr>
          <p:grpSpPr>
            <a:xfrm>
              <a:off x="5294600" y="5909133"/>
              <a:ext cx="6213201" cy="832011"/>
              <a:chOff x="5294600" y="5909133"/>
              <a:chExt cx="6213201" cy="832011"/>
            </a:xfrm>
          </p:grpSpPr>
          <p:pic>
            <p:nvPicPr>
              <p:cNvPr id="8" name="Picture 7" descr="A blue and black logo&#10;&#10;Description automatically generated">
                <a:extLst>
                  <a:ext uri="{FF2B5EF4-FFF2-40B4-BE49-F238E27FC236}">
                    <a16:creationId xmlns:a16="http://schemas.microsoft.com/office/drawing/2014/main" id="{686D1015-2D0F-DEF9-0F8D-95C4C74746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94600" y="5943145"/>
                <a:ext cx="3128963" cy="763986"/>
              </a:xfrm>
              <a:prstGeom prst="rect">
                <a:avLst/>
              </a:prstGeom>
            </p:spPr>
          </p:pic>
          <p:pic>
            <p:nvPicPr>
              <p:cNvPr id="4" name="Picture 3" descr="A black background with blue text&#10;&#10;AI-generated content may be incorrect.">
                <a:extLst>
                  <a:ext uri="{FF2B5EF4-FFF2-40B4-BE49-F238E27FC236}">
                    <a16:creationId xmlns:a16="http://schemas.microsoft.com/office/drawing/2014/main" id="{E12C973E-EB3E-01EF-147A-1A908CBA8D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01723" y="5909133"/>
                <a:ext cx="2906078" cy="83201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9953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A612C-8907-B86C-FD25-7C915C530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7" y="610545"/>
            <a:ext cx="10020300" cy="949325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4776"/>
                </a:solidFill>
              </a:rPr>
              <a:t>Rules for Preparation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461692-C4D4-8C63-1209-9D49164F1A5E}"/>
              </a:ext>
            </a:extLst>
          </p:cNvPr>
          <p:cNvSpPr/>
          <p:nvPr/>
        </p:nvSpPr>
        <p:spPr>
          <a:xfrm>
            <a:off x="328613" y="365125"/>
            <a:ext cx="11489314" cy="6127750"/>
          </a:xfrm>
          <a:prstGeom prst="rect">
            <a:avLst/>
          </a:prstGeom>
          <a:noFill/>
          <a:ln w="57150">
            <a:solidFill>
              <a:srgbClr val="1C65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7AE080-A4EE-44B2-B56B-EEE6D57480E3}"/>
              </a:ext>
            </a:extLst>
          </p:cNvPr>
          <p:cNvSpPr/>
          <p:nvPr/>
        </p:nvSpPr>
        <p:spPr>
          <a:xfrm>
            <a:off x="8601723" y="5795418"/>
            <a:ext cx="3394364" cy="955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B7EA21-9713-AE6D-B5B5-EA8390B7CBA1}"/>
              </a:ext>
            </a:extLst>
          </p:cNvPr>
          <p:cNvCxnSpPr>
            <a:cxnSpLocks/>
          </p:cNvCxnSpPr>
          <p:nvPr/>
        </p:nvCxnSpPr>
        <p:spPr>
          <a:xfrm>
            <a:off x="952500" y="1552694"/>
            <a:ext cx="4048125" cy="0"/>
          </a:xfrm>
          <a:prstGeom prst="line">
            <a:avLst/>
          </a:prstGeom>
          <a:ln w="28575">
            <a:solidFill>
              <a:srgbClr val="0047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4C97635-E47A-A747-6935-12A40DAE1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54" y="1889090"/>
            <a:ext cx="5183303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Manage the process and you won’t have to worry about the results.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Quit whining and get over it. Life isn’t fair.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Practice calming the spirit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Develop rituals and routines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 goals daily and weekly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Practice affirmation daily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job market is getting better (only if you think so).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job market is getting worse (only if you think so).</a:t>
            </a:r>
          </a:p>
          <a:p>
            <a:endParaRPr lang="en-US" dirty="0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5350E663-8BC6-1E2A-1CB3-CC928A4537BD}"/>
              </a:ext>
            </a:extLst>
          </p:cNvPr>
          <p:cNvSpPr txBox="1">
            <a:spLocks/>
          </p:cNvSpPr>
          <p:nvPr/>
        </p:nvSpPr>
        <p:spPr>
          <a:xfrm>
            <a:off x="6348843" y="1768876"/>
            <a:ext cx="518330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People are a pain and they are annoying. They don’t care about you.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Take massive action. Hope is not a strategy. Action conquers fear.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Don’t quit your job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 now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Get grit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Fix your emails to get attention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Fix your voicemails to get attention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74772D9-837C-165B-D532-67D3E404EF8B}"/>
              </a:ext>
            </a:extLst>
          </p:cNvPr>
          <p:cNvGrpSpPr/>
          <p:nvPr/>
        </p:nvGrpSpPr>
        <p:grpSpPr>
          <a:xfrm>
            <a:off x="4886324" y="5909133"/>
            <a:ext cx="6621477" cy="870571"/>
            <a:chOff x="4886324" y="5909133"/>
            <a:chExt cx="6621477" cy="87057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36F525D-2F1C-6A94-D739-671D2620EF28}"/>
                </a:ext>
              </a:extLst>
            </p:cNvPr>
            <p:cNvSpPr/>
            <p:nvPr/>
          </p:nvSpPr>
          <p:spPr>
            <a:xfrm>
              <a:off x="4886324" y="6049959"/>
              <a:ext cx="3994785" cy="7297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3162AB5-F446-6D69-3EF0-457352F3DCA1}"/>
                </a:ext>
              </a:extLst>
            </p:cNvPr>
            <p:cNvGrpSpPr/>
            <p:nvPr/>
          </p:nvGrpSpPr>
          <p:grpSpPr>
            <a:xfrm>
              <a:off x="5294600" y="5909133"/>
              <a:ext cx="6213201" cy="832011"/>
              <a:chOff x="5294600" y="5909133"/>
              <a:chExt cx="6213201" cy="832011"/>
            </a:xfrm>
          </p:grpSpPr>
          <p:pic>
            <p:nvPicPr>
              <p:cNvPr id="17" name="Picture 16" descr="A blue and black logo&#10;&#10;Description automatically generated">
                <a:extLst>
                  <a:ext uri="{FF2B5EF4-FFF2-40B4-BE49-F238E27FC236}">
                    <a16:creationId xmlns:a16="http://schemas.microsoft.com/office/drawing/2014/main" id="{C14CBCC3-C170-1BB7-D04C-5281100310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94600" y="5943145"/>
                <a:ext cx="3128963" cy="763986"/>
              </a:xfrm>
              <a:prstGeom prst="rect">
                <a:avLst/>
              </a:prstGeom>
            </p:spPr>
          </p:pic>
          <p:pic>
            <p:nvPicPr>
              <p:cNvPr id="18" name="Picture 17" descr="A black background with blue text&#10;&#10;AI-generated content may be incorrect.">
                <a:extLst>
                  <a:ext uri="{FF2B5EF4-FFF2-40B4-BE49-F238E27FC236}">
                    <a16:creationId xmlns:a16="http://schemas.microsoft.com/office/drawing/2014/main" id="{D3C539EC-6C87-B79C-6C14-B128A20393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01723" y="5909133"/>
                <a:ext cx="2906078" cy="83201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478123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A612C-8907-B86C-FD25-7C915C530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79" y="600919"/>
            <a:ext cx="10020300" cy="949325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4776"/>
                </a:solidFill>
              </a:rPr>
              <a:t>Rules for Getting an Interview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461692-C4D4-8C63-1209-9D49164F1A5E}"/>
              </a:ext>
            </a:extLst>
          </p:cNvPr>
          <p:cNvSpPr/>
          <p:nvPr/>
        </p:nvSpPr>
        <p:spPr>
          <a:xfrm>
            <a:off x="328613" y="365125"/>
            <a:ext cx="11489314" cy="6127750"/>
          </a:xfrm>
          <a:prstGeom prst="rect">
            <a:avLst/>
          </a:prstGeom>
          <a:noFill/>
          <a:ln w="57150">
            <a:solidFill>
              <a:srgbClr val="1C65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7AE080-A4EE-44B2-B56B-EEE6D57480E3}"/>
              </a:ext>
            </a:extLst>
          </p:cNvPr>
          <p:cNvSpPr/>
          <p:nvPr/>
        </p:nvSpPr>
        <p:spPr>
          <a:xfrm>
            <a:off x="8601723" y="5795418"/>
            <a:ext cx="3394364" cy="955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B7EA21-9713-AE6D-B5B5-EA8390B7CBA1}"/>
              </a:ext>
            </a:extLst>
          </p:cNvPr>
          <p:cNvCxnSpPr>
            <a:cxnSpLocks/>
          </p:cNvCxnSpPr>
          <p:nvPr/>
        </p:nvCxnSpPr>
        <p:spPr>
          <a:xfrm>
            <a:off x="790455" y="1543068"/>
            <a:ext cx="4048125" cy="0"/>
          </a:xfrm>
          <a:prstGeom prst="line">
            <a:avLst/>
          </a:prstGeom>
          <a:ln w="28575">
            <a:solidFill>
              <a:srgbClr val="0047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4C97635-E47A-A747-6935-12A40DAE1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153" y="1768876"/>
            <a:ext cx="5677699" cy="44715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Next to getting a job offer, getting an interview and performing well on an interview are the most important things you can do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Everyone knows 200 people. 60% of jobs are found through personal connections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 media is your friend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Top 10 mistakes people make using LinkedIn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 media is your enemy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don’t have anything until you have an offer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you are employed keep your job search confidential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Have no expectations about outcomes</a:t>
            </a:r>
          </a:p>
          <a:p>
            <a:endParaRPr lang="en-US" dirty="0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5350E663-8BC6-1E2A-1CB3-CC928A4537BD}"/>
              </a:ext>
            </a:extLst>
          </p:cNvPr>
          <p:cNvSpPr txBox="1">
            <a:spLocks/>
          </p:cNvSpPr>
          <p:nvPr/>
        </p:nvSpPr>
        <p:spPr>
          <a:xfrm>
            <a:off x="6229932" y="1768876"/>
            <a:ext cx="53504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Know the odds of getting a job by applying to an online posting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Keep your resume simple and to the point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Forget objectives and professional summaries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Don’t waste your time with cover letters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 very specific and quantify what you have done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Don’t lie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Avoid time wasters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Call before sending your resume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Don’t rely on support groups</a:t>
            </a:r>
          </a:p>
          <a:p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792B900-4831-17A9-D23D-72731EE06D62}"/>
              </a:ext>
            </a:extLst>
          </p:cNvPr>
          <p:cNvGrpSpPr/>
          <p:nvPr/>
        </p:nvGrpSpPr>
        <p:grpSpPr>
          <a:xfrm>
            <a:off x="4886324" y="5909133"/>
            <a:ext cx="6621477" cy="870571"/>
            <a:chOff x="4886324" y="5909133"/>
            <a:chExt cx="6621477" cy="87057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7989B20-2D4B-D8BE-CEFA-3399D94CF6B3}"/>
                </a:ext>
              </a:extLst>
            </p:cNvPr>
            <p:cNvSpPr/>
            <p:nvPr/>
          </p:nvSpPr>
          <p:spPr>
            <a:xfrm>
              <a:off x="4886324" y="6049959"/>
              <a:ext cx="3994785" cy="7297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31C8CB3-8150-EE2E-B1A7-C5F38764F1BF}"/>
                </a:ext>
              </a:extLst>
            </p:cNvPr>
            <p:cNvGrpSpPr/>
            <p:nvPr/>
          </p:nvGrpSpPr>
          <p:grpSpPr>
            <a:xfrm>
              <a:off x="5294600" y="5909133"/>
              <a:ext cx="6213201" cy="832011"/>
              <a:chOff x="5294600" y="5909133"/>
              <a:chExt cx="6213201" cy="832011"/>
            </a:xfrm>
          </p:grpSpPr>
          <p:pic>
            <p:nvPicPr>
              <p:cNvPr id="12" name="Picture 11" descr="A blue and black logo&#10;&#10;Description automatically generated">
                <a:extLst>
                  <a:ext uri="{FF2B5EF4-FFF2-40B4-BE49-F238E27FC236}">
                    <a16:creationId xmlns:a16="http://schemas.microsoft.com/office/drawing/2014/main" id="{BE5F206C-5DE7-55B8-B244-C1C620664C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94600" y="5943145"/>
                <a:ext cx="3128963" cy="763986"/>
              </a:xfrm>
              <a:prstGeom prst="rect">
                <a:avLst/>
              </a:prstGeom>
            </p:spPr>
          </p:pic>
          <p:pic>
            <p:nvPicPr>
              <p:cNvPr id="13" name="Picture 12" descr="A black background with blue text&#10;&#10;AI-generated content may be incorrect.">
                <a:extLst>
                  <a:ext uri="{FF2B5EF4-FFF2-40B4-BE49-F238E27FC236}">
                    <a16:creationId xmlns:a16="http://schemas.microsoft.com/office/drawing/2014/main" id="{635A6DDF-0BA9-6D58-A60E-567C9A6A73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01723" y="5909133"/>
                <a:ext cx="2906078" cy="83201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535672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A612C-8907-B86C-FD25-7C915C530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553"/>
            <a:ext cx="10020300" cy="949325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4776"/>
                </a:solidFill>
              </a:rPr>
              <a:t>Rules for the Initial Interview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461692-C4D4-8C63-1209-9D49164F1A5E}"/>
              </a:ext>
            </a:extLst>
          </p:cNvPr>
          <p:cNvSpPr/>
          <p:nvPr/>
        </p:nvSpPr>
        <p:spPr>
          <a:xfrm>
            <a:off x="328613" y="365125"/>
            <a:ext cx="11489314" cy="6127750"/>
          </a:xfrm>
          <a:prstGeom prst="rect">
            <a:avLst/>
          </a:prstGeom>
          <a:noFill/>
          <a:ln w="57150">
            <a:solidFill>
              <a:srgbClr val="1C65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7AE080-A4EE-44B2-B56B-EEE6D57480E3}"/>
              </a:ext>
            </a:extLst>
          </p:cNvPr>
          <p:cNvSpPr/>
          <p:nvPr/>
        </p:nvSpPr>
        <p:spPr>
          <a:xfrm>
            <a:off x="8601723" y="5795418"/>
            <a:ext cx="3394364" cy="955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B7EA21-9713-AE6D-B5B5-EA8390B7CBA1}"/>
              </a:ext>
            </a:extLst>
          </p:cNvPr>
          <p:cNvCxnSpPr>
            <a:cxnSpLocks/>
          </p:cNvCxnSpPr>
          <p:nvPr/>
        </p:nvCxnSpPr>
        <p:spPr>
          <a:xfrm>
            <a:off x="964075" y="1497532"/>
            <a:ext cx="4048125" cy="0"/>
          </a:xfrm>
          <a:prstGeom prst="line">
            <a:avLst/>
          </a:prstGeom>
          <a:ln w="28575">
            <a:solidFill>
              <a:srgbClr val="0047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7D5EC00-58B7-25C5-B80A-09C25C5AC8B9}"/>
              </a:ext>
            </a:extLst>
          </p:cNvPr>
          <p:cNvSpPr txBox="1"/>
          <p:nvPr/>
        </p:nvSpPr>
        <p:spPr>
          <a:xfrm>
            <a:off x="823913" y="1636429"/>
            <a:ext cx="5044440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Practice flawless interviewing </a:t>
            </a:r>
          </a:p>
          <a:p>
            <a:pPr marL="285750" marR="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Respect the telephone interview </a:t>
            </a:r>
          </a:p>
          <a:p>
            <a:pPr marL="285750" marR="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Sell to a stranger </a:t>
            </a:r>
          </a:p>
          <a:p>
            <a:pPr marL="285750" marR="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Sell features, advantages and benefits</a:t>
            </a:r>
          </a:p>
          <a:p>
            <a:pPr marL="285750" marR="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Know the ratio of interviews to job offers</a:t>
            </a:r>
          </a:p>
          <a:p>
            <a:pPr marL="285750" marR="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Don’t rely on what you hear. Rely on people’s actions. 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Know the personalities you are interviewing with 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The 4 most important questions you can ask in an interview 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The essence of the last question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Check you interview hygiene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9C3888-F612-7E4B-E7F1-9BB19FE62352}"/>
              </a:ext>
            </a:extLst>
          </p:cNvPr>
          <p:cNvSpPr txBox="1"/>
          <p:nvPr/>
        </p:nvSpPr>
        <p:spPr>
          <a:xfrm>
            <a:off x="6109445" y="1627305"/>
            <a:ext cx="5160877" cy="4445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 ready for hitting the 90-120 day wall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laws of body language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Focus on what you can control and not on what you can not control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Don’t take it personally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Never burn your bridges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to come in second, third and even forth and still be a viable candidate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 in it to win it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Admit the mistakes you have made …..and here is what I have learned.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Practice guided imagery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Mind your manners</a:t>
            </a:r>
            <a:endParaRPr lang="en-US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0D1E6EE-181F-6388-09DE-3C266E89C405}"/>
              </a:ext>
            </a:extLst>
          </p:cNvPr>
          <p:cNvGrpSpPr/>
          <p:nvPr/>
        </p:nvGrpSpPr>
        <p:grpSpPr>
          <a:xfrm>
            <a:off x="4886324" y="5909133"/>
            <a:ext cx="6621477" cy="870571"/>
            <a:chOff x="4886324" y="5909133"/>
            <a:chExt cx="6621477" cy="87057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264911C-126C-4DF9-305C-893B7A52C03D}"/>
                </a:ext>
              </a:extLst>
            </p:cNvPr>
            <p:cNvSpPr/>
            <p:nvPr/>
          </p:nvSpPr>
          <p:spPr>
            <a:xfrm>
              <a:off x="4886324" y="6049959"/>
              <a:ext cx="3994785" cy="7297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478DDBB-7A3D-F867-D11D-E4602A5DBBC6}"/>
                </a:ext>
              </a:extLst>
            </p:cNvPr>
            <p:cNvGrpSpPr/>
            <p:nvPr/>
          </p:nvGrpSpPr>
          <p:grpSpPr>
            <a:xfrm>
              <a:off x="5294600" y="5909133"/>
              <a:ext cx="6213201" cy="832011"/>
              <a:chOff x="5294600" y="5909133"/>
              <a:chExt cx="6213201" cy="832011"/>
            </a:xfrm>
          </p:grpSpPr>
          <p:pic>
            <p:nvPicPr>
              <p:cNvPr id="12" name="Picture 11" descr="A blue and black logo&#10;&#10;Description automatically generated">
                <a:extLst>
                  <a:ext uri="{FF2B5EF4-FFF2-40B4-BE49-F238E27FC236}">
                    <a16:creationId xmlns:a16="http://schemas.microsoft.com/office/drawing/2014/main" id="{E577AA05-1CF6-B4E9-FE54-C039F3A151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94600" y="5943145"/>
                <a:ext cx="3128963" cy="763986"/>
              </a:xfrm>
              <a:prstGeom prst="rect">
                <a:avLst/>
              </a:prstGeom>
            </p:spPr>
          </p:pic>
          <p:pic>
            <p:nvPicPr>
              <p:cNvPr id="13" name="Picture 12" descr="A black background with blue text&#10;&#10;AI-generated content may be incorrect.">
                <a:extLst>
                  <a:ext uri="{FF2B5EF4-FFF2-40B4-BE49-F238E27FC236}">
                    <a16:creationId xmlns:a16="http://schemas.microsoft.com/office/drawing/2014/main" id="{54285772-22F4-B569-96F8-2272BB3ADE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01723" y="5909133"/>
                <a:ext cx="2906078" cy="83201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681845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A612C-8907-B86C-FD25-7C915C530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553"/>
            <a:ext cx="10020300" cy="949325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4776"/>
                </a:solidFill>
              </a:rPr>
              <a:t>Rules for the Follow-Up Interview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461692-C4D4-8C63-1209-9D49164F1A5E}"/>
              </a:ext>
            </a:extLst>
          </p:cNvPr>
          <p:cNvSpPr/>
          <p:nvPr/>
        </p:nvSpPr>
        <p:spPr>
          <a:xfrm>
            <a:off x="328613" y="365125"/>
            <a:ext cx="11489314" cy="6127750"/>
          </a:xfrm>
          <a:prstGeom prst="rect">
            <a:avLst/>
          </a:prstGeom>
          <a:noFill/>
          <a:ln w="57150">
            <a:solidFill>
              <a:srgbClr val="1C65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7AE080-A4EE-44B2-B56B-EEE6D57480E3}"/>
              </a:ext>
            </a:extLst>
          </p:cNvPr>
          <p:cNvSpPr/>
          <p:nvPr/>
        </p:nvSpPr>
        <p:spPr>
          <a:xfrm>
            <a:off x="8601723" y="5795418"/>
            <a:ext cx="3394364" cy="955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B7EA21-9713-AE6D-B5B5-EA8390B7CBA1}"/>
              </a:ext>
            </a:extLst>
          </p:cNvPr>
          <p:cNvCxnSpPr>
            <a:cxnSpLocks/>
          </p:cNvCxnSpPr>
          <p:nvPr/>
        </p:nvCxnSpPr>
        <p:spPr>
          <a:xfrm>
            <a:off x="964075" y="1497532"/>
            <a:ext cx="4048125" cy="0"/>
          </a:xfrm>
          <a:prstGeom prst="line">
            <a:avLst/>
          </a:prstGeom>
          <a:ln w="28575">
            <a:solidFill>
              <a:srgbClr val="0047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7D5EC00-58B7-25C5-B80A-09C25C5AC8B9}"/>
              </a:ext>
            </a:extLst>
          </p:cNvPr>
          <p:cNvSpPr txBox="1"/>
          <p:nvPr/>
        </p:nvSpPr>
        <p:spPr>
          <a:xfrm>
            <a:off x="838200" y="1618976"/>
            <a:ext cx="5044440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900" dirty="0"/>
              <a:t>Rule for the follow up email and phone call</a:t>
            </a:r>
          </a:p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900" dirty="0"/>
              <a:t>Major rule for the follow up interview </a:t>
            </a:r>
          </a:p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900" dirty="0"/>
              <a:t>Strategies for group interviews </a:t>
            </a:r>
          </a:p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900" dirty="0"/>
              <a:t>Stories sell </a:t>
            </a:r>
          </a:p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900" dirty="0"/>
              <a:t>Numbers tell</a:t>
            </a:r>
          </a:p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900" dirty="0"/>
              <a:t>Can you do the job….20% of hiring decision</a:t>
            </a:r>
          </a:p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900" dirty="0"/>
              <a:t>Do we like you….40% of hiring decision</a:t>
            </a:r>
          </a:p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900" dirty="0"/>
              <a:t>Are you a risk…..30% of the hiring decision</a:t>
            </a:r>
          </a:p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900" dirty="0"/>
              <a:t>Can we work the money out…..10%</a:t>
            </a:r>
          </a:p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900" dirty="0"/>
              <a:t>Advice from others and how to deal with it </a:t>
            </a:r>
          </a:p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900" dirty="0"/>
              <a:t>Perform well on video conference interviews </a:t>
            </a:r>
          </a:p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Practice smiling and being likable </a:t>
            </a:r>
            <a:r>
              <a:rPr lang="en-US" sz="19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Time kills deals </a:t>
            </a:r>
            <a:r>
              <a:rPr lang="en-US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When you get rejected </a:t>
            </a:r>
            <a:endParaRPr lang="en-US" sz="19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9C3888-F612-7E4B-E7F1-9BB19FE62352}"/>
              </a:ext>
            </a:extLst>
          </p:cNvPr>
          <p:cNvSpPr txBox="1"/>
          <p:nvPr/>
        </p:nvSpPr>
        <p:spPr>
          <a:xfrm>
            <a:off x="6183909" y="1627305"/>
            <a:ext cx="5332749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Being able to do the job and being able to get it are two different things</a:t>
            </a:r>
          </a:p>
          <a:p>
            <a:pPr marL="285750" marR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Background checks</a:t>
            </a:r>
          </a:p>
          <a:p>
            <a:pPr marL="285750" marR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do you do if you have a background problem. </a:t>
            </a:r>
          </a:p>
          <a:p>
            <a:pPr marL="285750" marR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Have courage… .the power of being rejected</a:t>
            </a:r>
          </a:p>
          <a:p>
            <a:pPr marL="285750" marR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 is the second-best answer you can get </a:t>
            </a:r>
          </a:p>
          <a:p>
            <a:pPr marL="285750" marR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Short emails and to the point </a:t>
            </a:r>
          </a:p>
          <a:p>
            <a:pPr marL="285750" marR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Take responsibility for the process and the outcome </a:t>
            </a:r>
          </a:p>
          <a:p>
            <a:pPr marL="285750" marR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Never bad mouth your previous employer. Never bad mouth anybody</a:t>
            </a:r>
          </a:p>
          <a:p>
            <a:pPr marL="285750" marR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Shake the dust off your feet when they hide behind emails.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FCE896E-F88E-13E1-946D-1B20CC517189}"/>
              </a:ext>
            </a:extLst>
          </p:cNvPr>
          <p:cNvGrpSpPr/>
          <p:nvPr/>
        </p:nvGrpSpPr>
        <p:grpSpPr>
          <a:xfrm>
            <a:off x="4886324" y="5909133"/>
            <a:ext cx="6621477" cy="870571"/>
            <a:chOff x="4886324" y="5909133"/>
            <a:chExt cx="6621477" cy="87057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28E4FEE-AE88-6104-4F81-0BE542C95DC6}"/>
                </a:ext>
              </a:extLst>
            </p:cNvPr>
            <p:cNvSpPr/>
            <p:nvPr/>
          </p:nvSpPr>
          <p:spPr>
            <a:xfrm>
              <a:off x="4886324" y="6049959"/>
              <a:ext cx="3994785" cy="7297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8CA236E-704E-F1F3-8597-6ED88B47BB45}"/>
                </a:ext>
              </a:extLst>
            </p:cNvPr>
            <p:cNvGrpSpPr/>
            <p:nvPr/>
          </p:nvGrpSpPr>
          <p:grpSpPr>
            <a:xfrm>
              <a:off x="5294600" y="5909133"/>
              <a:ext cx="6213201" cy="832011"/>
              <a:chOff x="5294600" y="5909133"/>
              <a:chExt cx="6213201" cy="832011"/>
            </a:xfrm>
          </p:grpSpPr>
          <p:pic>
            <p:nvPicPr>
              <p:cNvPr id="12" name="Picture 11" descr="A blue and black logo&#10;&#10;Description automatically generated">
                <a:extLst>
                  <a:ext uri="{FF2B5EF4-FFF2-40B4-BE49-F238E27FC236}">
                    <a16:creationId xmlns:a16="http://schemas.microsoft.com/office/drawing/2014/main" id="{D2E81A97-8E27-EA7C-93B4-549FD20919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94600" y="5943145"/>
                <a:ext cx="3128963" cy="763986"/>
              </a:xfrm>
              <a:prstGeom prst="rect">
                <a:avLst/>
              </a:prstGeom>
            </p:spPr>
          </p:pic>
          <p:pic>
            <p:nvPicPr>
              <p:cNvPr id="13" name="Picture 12" descr="A black background with blue text&#10;&#10;AI-generated content may be incorrect.">
                <a:extLst>
                  <a:ext uri="{FF2B5EF4-FFF2-40B4-BE49-F238E27FC236}">
                    <a16:creationId xmlns:a16="http://schemas.microsoft.com/office/drawing/2014/main" id="{8D1466CA-1EDB-882E-3B71-89DC2E8EA0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01723" y="5909133"/>
                <a:ext cx="2906078" cy="83201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877945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A612C-8907-B86C-FD25-7C915C530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553"/>
            <a:ext cx="10020300" cy="949325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4776"/>
                </a:solidFill>
              </a:rPr>
              <a:t>Rules for Getting the Offer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461692-C4D4-8C63-1209-9D49164F1A5E}"/>
              </a:ext>
            </a:extLst>
          </p:cNvPr>
          <p:cNvSpPr/>
          <p:nvPr/>
        </p:nvSpPr>
        <p:spPr>
          <a:xfrm>
            <a:off x="328613" y="365125"/>
            <a:ext cx="11489314" cy="6127750"/>
          </a:xfrm>
          <a:prstGeom prst="rect">
            <a:avLst/>
          </a:prstGeom>
          <a:noFill/>
          <a:ln w="57150">
            <a:solidFill>
              <a:srgbClr val="1C65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7AE080-A4EE-44B2-B56B-EEE6D57480E3}"/>
              </a:ext>
            </a:extLst>
          </p:cNvPr>
          <p:cNvSpPr/>
          <p:nvPr/>
        </p:nvSpPr>
        <p:spPr>
          <a:xfrm>
            <a:off x="8601723" y="5795418"/>
            <a:ext cx="3394364" cy="955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B7EA21-9713-AE6D-B5B5-EA8390B7CBA1}"/>
              </a:ext>
            </a:extLst>
          </p:cNvPr>
          <p:cNvCxnSpPr>
            <a:cxnSpLocks/>
          </p:cNvCxnSpPr>
          <p:nvPr/>
        </p:nvCxnSpPr>
        <p:spPr>
          <a:xfrm>
            <a:off x="964075" y="1497532"/>
            <a:ext cx="4048125" cy="0"/>
          </a:xfrm>
          <a:prstGeom prst="line">
            <a:avLst/>
          </a:prstGeom>
          <a:ln w="28575">
            <a:solidFill>
              <a:srgbClr val="0047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7D5EC00-58B7-25C5-B80A-09C25C5AC8B9}"/>
              </a:ext>
            </a:extLst>
          </p:cNvPr>
          <p:cNvSpPr txBox="1"/>
          <p:nvPr/>
        </p:nvSpPr>
        <p:spPr>
          <a:xfrm>
            <a:off x="803910" y="1618725"/>
            <a:ext cx="50444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Getting an offer you might take </a:t>
            </a:r>
          </a:p>
          <a:p>
            <a:pPr marL="285750" marR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Getting an offer you want</a:t>
            </a:r>
          </a:p>
          <a:p>
            <a:pPr marL="285750" marR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Negotiating with purpose </a:t>
            </a:r>
          </a:p>
          <a:p>
            <a:pPr marL="285750" marR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Is the job within 70% of your ideal </a:t>
            </a:r>
          </a:p>
          <a:p>
            <a:pPr marL="285750" marR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Avoid mangled metaphones and misapplied analogies </a:t>
            </a:r>
          </a:p>
          <a:p>
            <a:pPr marL="285750" marR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“Stop gap jobs” gigs, parttime, full time</a:t>
            </a:r>
          </a:p>
          <a:p>
            <a:pPr marL="285750" marR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Counteroffer disaster</a:t>
            </a:r>
          </a:p>
          <a:p>
            <a:pPr marL="285750" marR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Looking for a job remotely …”but I am willing to relocate”. </a:t>
            </a:r>
          </a:p>
          <a:p>
            <a:pPr marL="285750" marR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References </a:t>
            </a:r>
          </a:p>
          <a:p>
            <a:pPr marL="285750" marR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law of inattentional blindness </a:t>
            </a:r>
          </a:p>
          <a:p>
            <a:pPr marR="0">
              <a:spcAft>
                <a:spcPts val="800"/>
              </a:spcAft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9C3888-F612-7E4B-E7F1-9BB19FE62352}"/>
              </a:ext>
            </a:extLst>
          </p:cNvPr>
          <p:cNvSpPr txBox="1"/>
          <p:nvPr/>
        </p:nvSpPr>
        <p:spPr>
          <a:xfrm>
            <a:off x="6166764" y="1595863"/>
            <a:ext cx="5332749" cy="356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Don’t be afraid of paranoia </a:t>
            </a:r>
          </a:p>
          <a:p>
            <a:pPr marL="285750" marR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law of inattentional blindness </a:t>
            </a:r>
          </a:p>
          <a:p>
            <a:pPr marL="285750" marR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Don’t be afraid of paranoia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Dealing with illegal questions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Changing careers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Resign the right way….gracefully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Starting a new job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to love your job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C860A9E-C773-CDD6-0173-E88EBA760ACA}"/>
              </a:ext>
            </a:extLst>
          </p:cNvPr>
          <p:cNvGrpSpPr/>
          <p:nvPr/>
        </p:nvGrpSpPr>
        <p:grpSpPr>
          <a:xfrm>
            <a:off x="4886324" y="5909133"/>
            <a:ext cx="6621477" cy="870571"/>
            <a:chOff x="4886324" y="5909133"/>
            <a:chExt cx="6621477" cy="87057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827A87F-979D-BB5F-2233-10B541916EEC}"/>
                </a:ext>
              </a:extLst>
            </p:cNvPr>
            <p:cNvSpPr/>
            <p:nvPr/>
          </p:nvSpPr>
          <p:spPr>
            <a:xfrm>
              <a:off x="4886324" y="6049959"/>
              <a:ext cx="3994785" cy="7297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9A1F5AF-6044-4205-B301-9C64361945AA}"/>
                </a:ext>
              </a:extLst>
            </p:cNvPr>
            <p:cNvGrpSpPr/>
            <p:nvPr/>
          </p:nvGrpSpPr>
          <p:grpSpPr>
            <a:xfrm>
              <a:off x="5294600" y="5909133"/>
              <a:ext cx="6213201" cy="832011"/>
              <a:chOff x="5294600" y="5909133"/>
              <a:chExt cx="6213201" cy="832011"/>
            </a:xfrm>
          </p:grpSpPr>
          <p:pic>
            <p:nvPicPr>
              <p:cNvPr id="17" name="Picture 16" descr="A blue and black logo&#10;&#10;Description automatically generated">
                <a:extLst>
                  <a:ext uri="{FF2B5EF4-FFF2-40B4-BE49-F238E27FC236}">
                    <a16:creationId xmlns:a16="http://schemas.microsoft.com/office/drawing/2014/main" id="{A8982602-90D8-4767-35EE-65E4CD708D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94600" y="5943145"/>
                <a:ext cx="3128963" cy="763986"/>
              </a:xfrm>
              <a:prstGeom prst="rect">
                <a:avLst/>
              </a:prstGeom>
            </p:spPr>
          </p:pic>
          <p:pic>
            <p:nvPicPr>
              <p:cNvPr id="18" name="Picture 17" descr="A black background with blue text&#10;&#10;AI-generated content may be incorrect.">
                <a:extLst>
                  <a:ext uri="{FF2B5EF4-FFF2-40B4-BE49-F238E27FC236}">
                    <a16:creationId xmlns:a16="http://schemas.microsoft.com/office/drawing/2014/main" id="{40AE0C43-629C-64C3-70BE-CC426A9064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01723" y="5909133"/>
                <a:ext cx="2906078" cy="83201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76026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2CA8D8C-45F6-5F03-14FC-FE0B70922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0335" y="1321529"/>
            <a:ext cx="7771330" cy="28364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000" dirty="0">
                <a:solidFill>
                  <a:srgbClr val="004776"/>
                </a:solidFill>
              </a:rPr>
              <a:t>WRAP-UP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6000" dirty="0">
                <a:solidFill>
                  <a:srgbClr val="004776"/>
                </a:solidFill>
              </a:rPr>
              <a:t>and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6000" dirty="0">
                <a:solidFill>
                  <a:srgbClr val="004776"/>
                </a:solidFill>
              </a:rPr>
              <a:t>QUESTIONS</a:t>
            </a:r>
            <a:endParaRPr lang="en-US" sz="6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6F096F-AE3C-B772-8869-91411F62DBE6}"/>
              </a:ext>
            </a:extLst>
          </p:cNvPr>
          <p:cNvSpPr/>
          <p:nvPr/>
        </p:nvSpPr>
        <p:spPr>
          <a:xfrm>
            <a:off x="328613" y="221673"/>
            <a:ext cx="11489314" cy="6359236"/>
          </a:xfrm>
          <a:prstGeom prst="rect">
            <a:avLst/>
          </a:prstGeom>
          <a:noFill/>
          <a:ln w="57150">
            <a:solidFill>
              <a:srgbClr val="1C65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78D68D-7AAF-42F2-10FD-F4DB79DE3B50}"/>
              </a:ext>
            </a:extLst>
          </p:cNvPr>
          <p:cNvSpPr txBox="1"/>
          <p:nvPr/>
        </p:nvSpPr>
        <p:spPr>
          <a:xfrm>
            <a:off x="2127785" y="5627546"/>
            <a:ext cx="256549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>
              <a:spcAft>
                <a:spcPts val="800"/>
              </a:spcAft>
            </a:pPr>
            <a:r>
              <a:rPr lang="en-US" sz="1600" dirty="0"/>
              <a:t>www.centennialinc.com</a:t>
            </a:r>
          </a:p>
        </p:txBody>
      </p:sp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E65A0E3F-3F7C-418A-AFFF-C3FE38355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95" y="4449040"/>
            <a:ext cx="4450080" cy="1086558"/>
          </a:xfrm>
          <a:prstGeom prst="rect">
            <a:avLst/>
          </a:prstGeom>
        </p:spPr>
      </p:pic>
      <p:pic>
        <p:nvPicPr>
          <p:cNvPr id="7" name="Picture 6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8CA527A0-C070-BBB4-CB4A-4529E27AD4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220" y="4514500"/>
            <a:ext cx="3802561" cy="10886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5BAE2F-99CD-39FF-6F09-B4F3FCCFC347}"/>
              </a:ext>
            </a:extLst>
          </p:cNvPr>
          <p:cNvSpPr txBox="1"/>
          <p:nvPr/>
        </p:nvSpPr>
        <p:spPr>
          <a:xfrm>
            <a:off x="7991291" y="5627546"/>
            <a:ext cx="25654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>
              <a:spcAft>
                <a:spcPts val="800"/>
              </a:spcAft>
            </a:pPr>
            <a:r>
              <a:rPr lang="en-US" sz="1600" dirty="0"/>
              <a:t>www.talentmagnet.com</a:t>
            </a:r>
          </a:p>
        </p:txBody>
      </p:sp>
    </p:spTree>
    <p:extLst>
      <p:ext uri="{BB962C8B-B14F-4D97-AF65-F5344CB8AC3E}">
        <p14:creationId xmlns:p14="http://schemas.microsoft.com/office/powerpoint/2010/main" val="3450263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740</Words>
  <Application>Microsoft Office PowerPoint</Application>
  <PresentationFormat>Widescreen</PresentationFormat>
  <Paragraphs>117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Wingdings</vt:lpstr>
      <vt:lpstr>Office Theme</vt:lpstr>
      <vt:lpstr>PowerPoint Presentation</vt:lpstr>
      <vt:lpstr>AGENDA</vt:lpstr>
      <vt:lpstr>Rules for Preparation</vt:lpstr>
      <vt:lpstr>Rules for Getting an Interview</vt:lpstr>
      <vt:lpstr>Rules for the Initial Interview</vt:lpstr>
      <vt:lpstr>Rules for the Follow-Up Interview</vt:lpstr>
      <vt:lpstr>Rules for Getting the Offer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Janelle Spence</dc:creator>
  <cp:lastModifiedBy>Becky Scheeler</cp:lastModifiedBy>
  <cp:revision>3</cp:revision>
  <dcterms:created xsi:type="dcterms:W3CDTF">2024-06-24T16:33:41Z</dcterms:created>
  <dcterms:modified xsi:type="dcterms:W3CDTF">2025-04-08T17:24:29Z</dcterms:modified>
</cp:coreProperties>
</file>