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svg" ContentType="image/sv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3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nva Sans" panose="020B0604020202020204" charset="0"/>
      <p:regular r:id="rId26"/>
    </p:embeddedFont>
    <p:embeddedFont>
      <p:font typeface="Source Sans Pro" panose="020B0503030403020204" pitchFamily="34" charset="0"/>
      <p:regular r:id="rId27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tags" Target="tags/tag1.xml" /><Relationship Id="rId26" Type="http://schemas.openxmlformats.org/officeDocument/2006/relationships/font" Target="fonts/font1.fntdata" /><Relationship Id="rId27" Type="http://schemas.openxmlformats.org/officeDocument/2006/relationships/font" Target="fonts/font2.fntdata" /><Relationship Id="rId28" Type="http://schemas.openxmlformats.org/officeDocument/2006/relationships/presProps" Target="presProps.xml" /><Relationship Id="rId29" Type="http://schemas.openxmlformats.org/officeDocument/2006/relationships/viewProps" Target="viewProps.xml" /><Relationship Id="rId3" Type="http://schemas.openxmlformats.org/officeDocument/2006/relationships/slide" Target="slides/slide2.xml" /><Relationship Id="rId30" Type="http://schemas.openxmlformats.org/officeDocument/2006/relationships/theme" Target="theme/theme1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2.jpeg" /><Relationship Id="rId3" Type="http://schemas.openxmlformats.org/officeDocument/2006/relationships/image" Target="../media/image13.jpeg" /><Relationship Id="rId4" Type="http://schemas.openxmlformats.org/officeDocument/2006/relationships/image" Target="../media/image14.jpeg" /><Relationship Id="rId5" Type="http://schemas.openxmlformats.org/officeDocument/2006/relationships/image" Target="../media/image15.jpeg" /><Relationship Id="rId6" Type="http://schemas.openxmlformats.org/officeDocument/2006/relationships/image" Target="../media/image16.jpeg" /><Relationship Id="rId7" Type="http://schemas.openxmlformats.org/officeDocument/2006/relationships/image" Target="../media/image17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8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9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28.png" /><Relationship Id="rId11" Type="http://schemas.openxmlformats.org/officeDocument/2006/relationships/image" Target="../media/image29.svg" /><Relationship Id="rId12" Type="http://schemas.openxmlformats.org/officeDocument/2006/relationships/image" Target="../media/image30.png" /><Relationship Id="rId13" Type="http://schemas.openxmlformats.org/officeDocument/2006/relationships/image" Target="../media/image31.svg" /><Relationship Id="rId2" Type="http://schemas.openxmlformats.org/officeDocument/2006/relationships/image" Target="../media/image20.png" /><Relationship Id="rId3" Type="http://schemas.openxmlformats.org/officeDocument/2006/relationships/image" Target="../media/image21.png" /><Relationship Id="rId4" Type="http://schemas.openxmlformats.org/officeDocument/2006/relationships/image" Target="../media/image22.svg" /><Relationship Id="rId5" Type="http://schemas.openxmlformats.org/officeDocument/2006/relationships/image" Target="../media/image23.png" /><Relationship Id="rId6" Type="http://schemas.openxmlformats.org/officeDocument/2006/relationships/image" Target="../media/image24.svg" /><Relationship Id="rId7" Type="http://schemas.openxmlformats.org/officeDocument/2006/relationships/image" Target="../media/image25.png" /><Relationship Id="rId8" Type="http://schemas.openxmlformats.org/officeDocument/2006/relationships/image" Target="../media/image26.png" /><Relationship Id="rId9" Type="http://schemas.openxmlformats.org/officeDocument/2006/relationships/image" Target="../media/image27.sv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2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3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4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5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6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jpeg" /><Relationship Id="rId3" Type="http://schemas.openxmlformats.org/officeDocument/2006/relationships/image" Target="../media/image2.png" /><Relationship Id="rId4" Type="http://schemas.openxmlformats.org/officeDocument/2006/relationships/image" Target="../media/image3.jpeg" /><Relationship Id="rId5" Type="http://schemas.openxmlformats.org/officeDocument/2006/relationships/image" Target="../media/image4.png" /><Relationship Id="rId6" Type="http://schemas.openxmlformats.org/officeDocument/2006/relationships/image" Target="../media/image5.png" /><Relationship Id="rId7" Type="http://schemas.openxmlformats.org/officeDocument/2006/relationships/image" Target="../media/image6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7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9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A0C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028700" y="1209675"/>
            <a:ext cx="12823041" cy="5535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60"/>
              </a:lnSpc>
            </a:pPr>
            <a:r>
              <a:rPr lang="en-US" sz="196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Navigating Life’s Trials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214530"/>
            <a:ext cx="12823041" cy="81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Story of Transformation and Community Impact 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2971393" y="1663120"/>
            <a:ext cx="12345213" cy="120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50"/>
              </a:lnSpc>
            </a:pPr>
            <a:r>
              <a:rPr lang="en-US" sz="85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Breath focus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79452" y="6842003"/>
            <a:ext cx="2746646" cy="158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started to learn to let things go and truly rest.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9452" y="5770880"/>
            <a:ext cx="2746646" cy="88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 learned to stop and rest.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9452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73602" y="6842003"/>
            <a:ext cx="2746646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Noting that you are thinking opens many doors.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73602" y="5770880"/>
            <a:ext cx="3154503" cy="88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 started to notice thinking.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73602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67752" y="6842003"/>
            <a:ext cx="2746646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Thoughts are often negative, untrue, and irrelevant.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67752" y="5770880"/>
            <a:ext cx="2746646" cy="88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 saw I created my own stress.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67752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61903" y="6842003"/>
            <a:ext cx="2746646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Every day, I did something to take care of myself.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61903" y="5770880"/>
            <a:ext cx="3396196" cy="88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 consistently made time for me.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61903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04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 descr=""/>
          <p:cNvSpPr/>
          <p:nvPr/>
        </p:nvSpPr>
        <p:spPr>
          <a:xfrm>
            <a:off x="1343025" y="1267901"/>
            <a:ext cx="2389052" cy="2201510"/>
          </a:xfrm>
          <a:custGeom>
            <a:rect l="l" t="t" r="r" b="b"/>
            <a:pathLst>
              <a:path w="2389052" h="2201510">
                <a:moveTo>
                  <a:pt x="0" y="0"/>
                </a:moveTo>
                <a:lnTo>
                  <a:pt x="2389052" y="0"/>
                </a:lnTo>
                <a:lnTo>
                  <a:pt x="2389052" y="2201509"/>
                </a:lnTo>
                <a:lnTo>
                  <a:pt x="0" y="2201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824" b="-178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"/>
          <p:cNvSpPr/>
          <p:nvPr/>
        </p:nvSpPr>
        <p:spPr>
          <a:xfrm>
            <a:off x="1343025" y="4042745"/>
            <a:ext cx="2389052" cy="2201510"/>
          </a:xfrm>
          <a:custGeom>
            <a:rect l="l" t="t" r="r" b="b"/>
            <a:pathLst>
              <a:path w="2389052" h="2201510">
                <a:moveTo>
                  <a:pt x="0" y="0"/>
                </a:moveTo>
                <a:lnTo>
                  <a:pt x="2389052" y="0"/>
                </a:lnTo>
                <a:lnTo>
                  <a:pt x="2389052" y="2201510"/>
                </a:lnTo>
                <a:lnTo>
                  <a:pt x="0" y="220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917" r="-239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"/>
          <p:cNvSpPr/>
          <p:nvPr/>
        </p:nvSpPr>
        <p:spPr>
          <a:xfrm>
            <a:off x="1343025" y="6817590"/>
            <a:ext cx="2389052" cy="2201510"/>
          </a:xfrm>
          <a:custGeom>
            <a:rect l="l" t="t" r="r" b="b"/>
            <a:pathLst>
              <a:path w="2389052" h="2201510">
                <a:moveTo>
                  <a:pt x="0" y="0"/>
                </a:moveTo>
                <a:lnTo>
                  <a:pt x="2389052" y="0"/>
                </a:lnTo>
                <a:lnTo>
                  <a:pt x="2389052" y="2201509"/>
                </a:lnTo>
                <a:lnTo>
                  <a:pt x="0" y="2201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824" b="-178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43025" y="1243956"/>
            <a:ext cx="2389052" cy="2225455"/>
          </a:xfrm>
          <a:custGeom>
            <a:rect l="l" t="t" r="r" b="b"/>
            <a:pathLst>
              <a:path w="2389052" h="2225455">
                <a:moveTo>
                  <a:pt x="0" y="0"/>
                </a:moveTo>
                <a:lnTo>
                  <a:pt x="2389052" y="0"/>
                </a:lnTo>
                <a:lnTo>
                  <a:pt x="2389052" y="2225454"/>
                </a:lnTo>
                <a:lnTo>
                  <a:pt x="0" y="2225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7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43025" y="4042745"/>
            <a:ext cx="2389052" cy="2201510"/>
          </a:xfrm>
          <a:custGeom>
            <a:rect l="l" t="t" r="r" b="b"/>
            <a:pathLst>
              <a:path w="2389052" h="2201510">
                <a:moveTo>
                  <a:pt x="0" y="0"/>
                </a:moveTo>
                <a:lnTo>
                  <a:pt x="2389052" y="0"/>
                </a:lnTo>
                <a:lnTo>
                  <a:pt x="2389052" y="2201510"/>
                </a:lnTo>
                <a:lnTo>
                  <a:pt x="0" y="22015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116" b="-44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43025" y="6817590"/>
            <a:ext cx="2389052" cy="2201510"/>
          </a:xfrm>
          <a:custGeom>
            <a:rect l="l" t="t" r="r" b="b"/>
            <a:pathLst>
              <a:path w="2389052" h="2201510">
                <a:moveTo>
                  <a:pt x="0" y="0"/>
                </a:moveTo>
                <a:lnTo>
                  <a:pt x="2389052" y="0"/>
                </a:lnTo>
                <a:lnTo>
                  <a:pt x="2389052" y="2201509"/>
                </a:lnTo>
                <a:lnTo>
                  <a:pt x="0" y="2201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8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950429" y="1353626"/>
            <a:ext cx="4994546" cy="4753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50"/>
              </a:lnSpc>
            </a:pPr>
            <a:r>
              <a:rPr lang="en-US" sz="85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Why the breath</a:t>
            </a:r>
          </a:p>
          <a:p>
            <a:pPr marL="0" lvl="0" indent="0" algn="r">
              <a:lnSpc>
                <a:spcPts val="9350"/>
              </a:lnSpc>
            </a:pPr>
            <a:r>
              <a:rPr lang="en-US" sz="85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matters so much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398827" y="1267901"/>
            <a:ext cx="4257472" cy="2249399"/>
            <a:chExt cx="5676629" cy="299919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909785"/>
              <a:ext cx="5676629" cy="2089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45687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Breath is linked to our nervous system, literally through the phrenic nerve.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5676629" cy="60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20"/>
                </a:lnSpc>
              </a:pPr>
              <a:r>
                <a:rPr lang="en-US" sz="3200" b="1">
                  <a:solidFill>
                    <a:srgbClr val="45687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Rest and Digest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398827" y="4042745"/>
            <a:ext cx="4257472" cy="2249399"/>
            <a:chExt cx="5676629" cy="299919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909785"/>
              <a:ext cx="5676629" cy="2089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45687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You can’t focus on your breath and your thoughts at the same time.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5676629" cy="60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20"/>
                </a:lnSpc>
              </a:pPr>
              <a:r>
                <a:rPr lang="en-US" sz="3200" b="1">
                  <a:solidFill>
                    <a:srgbClr val="45687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Disrupt Thought Spirals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398827" y="6817590"/>
            <a:ext cx="4529376" cy="2249399"/>
            <a:chExt cx="6039168" cy="299919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909785"/>
              <a:ext cx="6039168" cy="2089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45687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Being with the breath trains you to be present in your body, in real life, on earth.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6039168" cy="60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20"/>
                </a:lnSpc>
              </a:pPr>
              <a:r>
                <a:rPr lang="en-US" sz="3200" b="1">
                  <a:solidFill>
                    <a:srgbClr val="45687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Brings You Back to Earth</a:t>
              </a:r>
            </a:p>
          </p:txBody>
        </p:sp>
      </p:grp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441423" y="1386688"/>
            <a:ext cx="9122838" cy="269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78"/>
              </a:lnSpc>
              <a:spcBef>
                <a:spcPct val="0"/>
              </a:spcBef>
            </a:pPr>
            <a:r>
              <a:rPr lang="en-US" sz="777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Mindfulness is not just about the mind.</a:t>
            </a: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2971393" y="1663120"/>
            <a:ext cx="12345213" cy="120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50"/>
              </a:lnSpc>
            </a:pPr>
            <a:r>
              <a:rPr lang="en-US" sz="85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Body awareness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79452" y="6842003"/>
            <a:ext cx="2746646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If you know the signs of stress, you can manage stress better.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9452" y="5770880"/>
            <a:ext cx="2746646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Signs of Stress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9452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73602" y="6842003"/>
            <a:ext cx="2746646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Emotions are in large part sensations in the body.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73602" y="5770880"/>
            <a:ext cx="3154503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Emotions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73602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67752" y="6842003"/>
            <a:ext cx="2746646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Awareness of the body teaches you how to care for the body.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67752" y="5770880"/>
            <a:ext cx="2912810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Better self-care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67752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61903" y="6842003"/>
            <a:ext cx="2746646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If you are a busy person, relaxing when you can is essential.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61903" y="5770880"/>
            <a:ext cx="3396196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Relaxation on cue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61903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04</a:t>
            </a: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849959" y="952500"/>
            <a:ext cx="6409341" cy="310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913"/>
              </a:lnSpc>
              <a:spcBef>
                <a:spcPct val="0"/>
              </a:spcBef>
            </a:pPr>
            <a:r>
              <a:rPr lang="en-US" sz="3509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Mindfulness is not just about the cultivation of focused attention. When done right, mindfulness practice also supports the cultivation of kindness. </a:t>
            </a: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2971393" y="1663120"/>
            <a:ext cx="12345213" cy="120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50"/>
              </a:lnSpc>
            </a:pPr>
            <a:r>
              <a:rPr lang="en-US" sz="85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Loving-kindness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86289" y="6842003"/>
            <a:ext cx="2932972" cy="158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Kindness feels great when you pay attention.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9452" y="5770880"/>
            <a:ext cx="2746646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It feels good.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9452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69674" y="6939445"/>
            <a:ext cx="3154503" cy="158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After a stressful day, it helps to return to goodness.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73602" y="5770880"/>
            <a:ext cx="3154503" cy="88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It reorients you to goodness.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73602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79828" y="6939445"/>
            <a:ext cx="3122493" cy="158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How often does life prompt you to be kind to yourself?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67752" y="5770880"/>
            <a:ext cx="2746646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Self-kindness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67752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39355" y="6939445"/>
            <a:ext cx="3154503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Judging others less feels better for you and is often more effective.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61903" y="5770880"/>
            <a:ext cx="3396196" cy="88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Kindness for others - all others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61903" y="4645147"/>
            <a:ext cx="274664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04</a:t>
            </a:r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A0C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602172"/>
            <a:ext cx="16230600" cy="7082657"/>
            <a:chExt cx="21640800" cy="9443543"/>
          </a:xfrm>
        </p:grpSpPr>
        <p:sp>
          <p:nvSpPr>
            <p:cNvPr id="3" name="Freeform 3"/>
            <p:cNvSpPr/>
            <p:nvPr/>
          </p:nvSpPr>
          <p:spPr>
            <a:xfrm>
              <a:off x="0" y="139561"/>
              <a:ext cx="10357581" cy="7897655"/>
            </a:xfrm>
            <a:custGeom>
              <a:rect l="l" t="t" r="r" b="b"/>
              <a:pathLst>
                <a:path w="10357581" h="7897655">
                  <a:moveTo>
                    <a:pt x="0" y="0"/>
                  </a:moveTo>
                  <a:lnTo>
                    <a:pt x="10357581" y="0"/>
                  </a:lnTo>
                  <a:lnTo>
                    <a:pt x="10357581" y="7897656"/>
                  </a:lnTo>
                  <a:lnTo>
                    <a:pt x="0" y="789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261673" y="0"/>
              <a:ext cx="10379127" cy="7914085"/>
            </a:xfrm>
            <a:custGeom>
              <a:rect l="l" t="t" r="r" b="b"/>
              <a:pathLst>
                <a:path w="10379127" h="7914085">
                  <a:moveTo>
                    <a:pt x="0" y="0"/>
                  </a:moveTo>
                  <a:lnTo>
                    <a:pt x="10379127" y="0"/>
                  </a:lnTo>
                  <a:lnTo>
                    <a:pt x="10379127" y="7914085"/>
                  </a:lnTo>
                  <a:lnTo>
                    <a:pt x="0" y="791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211753" y="6106213"/>
              <a:ext cx="1555650" cy="1372862"/>
            </a:xfrm>
            <a:custGeom>
              <a:rect l="l" t="t" r="r" b="b"/>
              <a:pathLst>
                <a:path w="1555650" h="1372862">
                  <a:moveTo>
                    <a:pt x="0" y="0"/>
                  </a:moveTo>
                  <a:lnTo>
                    <a:pt x="1555650" y="0"/>
                  </a:lnTo>
                  <a:lnTo>
                    <a:pt x="1555650" y="1372862"/>
                  </a:lnTo>
                  <a:lnTo>
                    <a:pt x="0" y="1372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5886" y="4872676"/>
              <a:ext cx="2050700" cy="1919968"/>
            </a:xfrm>
            <a:custGeom>
              <a:rect l="l" t="t" r="r" b="b"/>
              <a:pathLst>
                <a:path w="2050700" h="1919968">
                  <a:moveTo>
                    <a:pt x="0" y="0"/>
                  </a:moveTo>
                  <a:lnTo>
                    <a:pt x="2050701" y="0"/>
                  </a:lnTo>
                  <a:lnTo>
                    <a:pt x="2050701" y="1919968"/>
                  </a:lnTo>
                  <a:lnTo>
                    <a:pt x="0" y="1919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7164371" y="6106213"/>
              <a:ext cx="1526485" cy="1116242"/>
            </a:xfrm>
            <a:custGeom>
              <a:rect l="l" t="t" r="r" b="b"/>
              <a:pathLst>
                <a:path w="1526485" h="1116242">
                  <a:moveTo>
                    <a:pt x="0" y="0"/>
                  </a:moveTo>
                  <a:lnTo>
                    <a:pt x="1526485" y="0"/>
                  </a:lnTo>
                  <a:lnTo>
                    <a:pt x="1526485" y="1116243"/>
                  </a:lnTo>
                  <a:lnTo>
                    <a:pt x="0" y="111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5041911" y="3827237"/>
              <a:ext cx="767948" cy="1251238"/>
            </a:xfrm>
            <a:custGeom>
              <a:rect l="l" t="t" r="r" b="b"/>
              <a:pathLst>
                <a:path w="767948" h="1251238">
                  <a:moveTo>
                    <a:pt x="0" y="0"/>
                  </a:moveTo>
                  <a:lnTo>
                    <a:pt x="767948" y="0"/>
                  </a:lnTo>
                  <a:lnTo>
                    <a:pt x="767948" y="1251238"/>
                  </a:lnTo>
                  <a:lnTo>
                    <a:pt x="0" y="1251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460539" y="1456113"/>
              <a:ext cx="1436503" cy="1436503"/>
            </a:xfrm>
            <a:custGeom>
              <a:rect l="l" t="t" r="r" b="b"/>
              <a:pathLst>
                <a:path w="1436503" h="1436503">
                  <a:moveTo>
                    <a:pt x="0" y="0"/>
                  </a:moveTo>
                  <a:lnTo>
                    <a:pt x="1436503" y="0"/>
                  </a:lnTo>
                  <a:lnTo>
                    <a:pt x="1436503" y="1436503"/>
                  </a:lnTo>
                  <a:lnTo>
                    <a:pt x="0" y="1436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732985" y="1222334"/>
              <a:ext cx="1436503" cy="1436503"/>
            </a:xfrm>
            <a:custGeom>
              <a:rect l="l" t="t" r="r" b="b"/>
              <a:pathLst>
                <a:path w="1436503" h="1436503">
                  <a:moveTo>
                    <a:pt x="0" y="0"/>
                  </a:moveTo>
                  <a:lnTo>
                    <a:pt x="1436503" y="0"/>
                  </a:lnTo>
                  <a:lnTo>
                    <a:pt x="1436503" y="1436503"/>
                  </a:lnTo>
                  <a:lnTo>
                    <a:pt x="0" y="1436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564339" y="8302068"/>
              <a:ext cx="4787575" cy="11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>
                  <a:solidFill>
                    <a:srgbClr val="4C87A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Mindfulness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087714" y="8302068"/>
              <a:ext cx="10553086" cy="11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>
                  <a:solidFill>
                    <a:srgbClr val="4C87A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Mindfulness + Compassion</a:t>
              </a:r>
            </a:p>
          </p:txBody>
        </p:sp>
      </p:grp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627052" y="2007626"/>
            <a:ext cx="15033896" cy="120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50"/>
              </a:lnSpc>
            </a:pPr>
            <a:r>
              <a:rPr lang="en-US" sz="85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Self-compassion facts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281959" y="5432771"/>
            <a:ext cx="4469624" cy="371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Self-compassion makes you more likely to take beneficial risks, show grit, make healthier choices,  show personal responsibility, and handle challenges.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81959" y="4429024"/>
            <a:ext cx="4137296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It makes you stronger.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59942" y="5449215"/>
            <a:ext cx="4499836" cy="318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Self-compassionate people are more likely to find compromises, set healthy boundaries, have better relationships, and be kind to others.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18553" y="4429024"/>
            <a:ext cx="4137296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It helps others.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0465" y="5449215"/>
            <a:ext cx="4243037" cy="2648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Countless studies show that self-compassion can be increased and enhanced through training and practice.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6205" y="4429024"/>
            <a:ext cx="4137296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You can learn it.</a:t>
            </a:r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12494" y="2285476"/>
            <a:ext cx="14681743" cy="5067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00"/>
              </a:lnSpc>
            </a:pPr>
            <a:r>
              <a:rPr lang="en-US" sz="9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HAVE YOU EVER HAD A PROBLEM THAT GETS SLIGHTLY BETTER AND IT FEELS TOTALLY AMAZING?</a:t>
            </a:r>
          </a:p>
        </p:txBody>
      </p: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0317256" y="956256"/>
            <a:ext cx="6685245" cy="8374489"/>
          </a:xfrm>
          <a:custGeom>
            <a:rect l="l" t="t" r="r" b="b"/>
            <a:pathLst>
              <a:path w="6685245" h="8374489">
                <a:moveTo>
                  <a:pt x="0" y="0"/>
                </a:moveTo>
                <a:lnTo>
                  <a:pt x="6685245" y="0"/>
                </a:lnTo>
                <a:lnTo>
                  <a:pt x="6685245" y="8374488"/>
                </a:lnTo>
                <a:lnTo>
                  <a:pt x="0" y="8374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 l="-18717" r="-693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62430" y="1314427"/>
            <a:ext cx="4902398" cy="68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</a:pPr>
            <a:r>
              <a:rPr lang="en-US" sz="4049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Imagine how this feels: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00855" y="2600972"/>
            <a:ext cx="6902054" cy="588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Less stress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More mental space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More understanding of emotions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Started to trust my intuition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Courage to act on ideas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Confidence that I can handle hard things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2432606" y="3310153"/>
            <a:ext cx="13422788" cy="258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20"/>
              </a:lnSpc>
            </a:pPr>
            <a:r>
              <a:rPr lang="en-US" sz="9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Everyone wants to teach you how to succeed.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32606" y="5972309"/>
            <a:ext cx="13422788" cy="51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 how do you learn to fail?</a:t>
            </a: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A0C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AutoShape 2" descr=""/>
          <p:cNvSpPr/>
          <p:nvPr/>
        </p:nvSpPr>
        <p:spPr>
          <a:xfrm>
            <a:off x="9340850" y="5136356"/>
            <a:ext cx="2784746" cy="952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85654" y="1643978"/>
            <a:ext cx="6369321" cy="559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00"/>
              </a:lnSpc>
            </a:pPr>
            <a:r>
              <a:rPr lang="en-US" sz="10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When you feel better, you can do better.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40850" y="2561309"/>
            <a:ext cx="3331806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intentionally learned how to network and develop business.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40850" y="1577303"/>
            <a:ext cx="2784746" cy="88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Faced fears at work.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40850" y="7152359"/>
            <a:ext cx="3331806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My experience gave me a purpose and an opportunity to make a difference.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40850" y="6168353"/>
            <a:ext cx="2784746" cy="88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Found my passion.</a:t>
            </a:r>
          </a:p>
        </p:txBody>
      </p:sp>
      <p:sp>
        <p:nvSpPr>
          <p:cNvPr id="8" name="AutoShape 8" descr=""/>
          <p:cNvSpPr/>
          <p:nvPr/>
        </p:nvSpPr>
        <p:spPr>
          <a:xfrm>
            <a:off x="13817600" y="5138738"/>
            <a:ext cx="2784746" cy="952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817600" y="2561309"/>
            <a:ext cx="3132753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engaged in my community on projects that mattered to me.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17600" y="1577303"/>
            <a:ext cx="2784746" cy="88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Engaged in my community.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19329" y="6999701"/>
            <a:ext cx="3439972" cy="211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put all the thoughts to use by writing. LinkedIn, blogging, then books.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17600" y="6173116"/>
            <a:ext cx="2784746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Used my voice.</a:t>
            </a:r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03173" y="4388357"/>
            <a:ext cx="12700384" cy="1203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50"/>
              </a:lnSpc>
            </a:pPr>
            <a:r>
              <a:rPr lang="en-US" sz="85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Lessons learned.</a:t>
            </a:r>
          </a:p>
        </p:txBody>
      </p: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617674" y="2295792"/>
            <a:ext cx="6205864" cy="5695416"/>
          </a:xfrm>
          <a:custGeom>
            <a:rect l="l" t="t" r="r" b="b"/>
            <a:pathLst>
              <a:path w="6205864" h="5695416">
                <a:moveTo>
                  <a:pt x="0" y="0"/>
                </a:moveTo>
                <a:lnTo>
                  <a:pt x="6205863" y="0"/>
                </a:lnTo>
                <a:lnTo>
                  <a:pt x="6205863" y="5695416"/>
                </a:lnTo>
                <a:lnTo>
                  <a:pt x="0" y="5695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49" r="-174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858208" y="1811733"/>
            <a:ext cx="6372391" cy="687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</a:pPr>
            <a:r>
              <a:rPr lang="en-US" sz="4049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does all of this mean?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2954591"/>
            <a:ext cx="7444945" cy="462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Hard times can lead to growth. 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It is not easy, but people can change. 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Mindfulness and compassion are fundamental. 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Self-care is an essential skill.</a:t>
            </a:r>
          </a:p>
        </p:txBody>
      </p: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A0C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AutoShape 2" descr=""/>
          <p:cNvSpPr/>
          <p:nvPr/>
        </p:nvSpPr>
        <p:spPr>
          <a:xfrm>
            <a:off x="9144000" y="3814532"/>
            <a:ext cx="7623446" cy="9525"/>
          </a:xfrm>
          <a:prstGeom prst="rect">
            <a:avLst/>
          </a:prstGeom>
          <a:solidFill>
            <a:srgbClr val="FAFAFA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63269" y="1817064"/>
            <a:ext cx="5728242" cy="281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00"/>
              </a:lnSpc>
            </a:pPr>
            <a:r>
              <a:rPr lang="en-US" sz="10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Don’t be a stranger.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2793878"/>
            <a:ext cx="7623446" cy="51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cparsons@brickergraydon.com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2105147"/>
            <a:ext cx="7623446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Email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144000" y="4527639"/>
            <a:ext cx="7623446" cy="1231722"/>
            <a:chExt cx="10164595" cy="1642296"/>
          </a:xfrm>
        </p:grpSpPr>
        <p:sp>
          <p:nvSpPr>
            <p:cNvPr id="7" name="TextBox 7"/>
            <p:cNvSpPr txBox="1"/>
            <p:nvPr/>
          </p:nvSpPr>
          <p:spPr>
            <a:xfrm>
              <a:off x="0" y="975458"/>
              <a:ext cx="10164595" cy="666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45687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@Claire E. Parsons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10164595" cy="60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20"/>
                </a:lnSpc>
              </a:pPr>
              <a:r>
                <a:rPr lang="en-US" sz="3200" b="1">
                  <a:solidFill>
                    <a:srgbClr val="45687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LinkedIn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550" y="6544000"/>
            <a:ext cx="2814433" cy="2814433"/>
          </a:xfrm>
          <a:prstGeom prst="rect">
            <a:avLst/>
          </a:prstGeom>
        </p:spPr>
      </p:pic>
      <p:sp>
        <p:nvSpPr>
          <p:cNvPr id="10" name="AutoShape 10" descr=""/>
          <p:cNvSpPr/>
          <p:nvPr/>
        </p:nvSpPr>
        <p:spPr>
          <a:xfrm>
            <a:off x="9144000" y="6264186"/>
            <a:ext cx="7623446" cy="9525"/>
          </a:xfrm>
          <a:prstGeom prst="rect">
            <a:avLst/>
          </a:prstGeom>
          <a:solidFill>
            <a:srgbClr val="FAFAFA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144000" y="6778536"/>
            <a:ext cx="7623446" cy="1231722"/>
            <a:chExt cx="10164595" cy="164229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75458"/>
              <a:ext cx="10164595" cy="666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45687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www.brilliantlegalmind.com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10164595" cy="60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20"/>
                </a:lnSpc>
              </a:pPr>
              <a:r>
                <a:rPr lang="en-US" sz="3200" b="1">
                  <a:solidFill>
                    <a:srgbClr val="456874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The Blog</a:t>
              </a:r>
            </a:p>
          </p:txBody>
        </p:sp>
      </p:grp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A0C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AutoShape 2" descr=""/>
          <p:cNvSpPr/>
          <p:nvPr/>
        </p:nvSpPr>
        <p:spPr>
          <a:xfrm>
            <a:off x="9144000" y="4932362"/>
            <a:ext cx="7623446" cy="9525"/>
          </a:xfrm>
          <a:prstGeom prst="rect">
            <a:avLst/>
          </a:prstGeom>
          <a:solidFill>
            <a:srgbClr val="FAFAFA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53904" y="3573396"/>
            <a:ext cx="5728242" cy="281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00"/>
              </a:lnSpc>
            </a:pPr>
            <a:r>
              <a:rPr lang="en-US" sz="100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Two Big Ideas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2793878"/>
            <a:ext cx="7623446" cy="51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Being with life exactly as it is.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2105147"/>
            <a:ext cx="7623446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Mindfulness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7283328"/>
            <a:ext cx="7623446" cy="51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Responding to suffering with kindness.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6594597"/>
            <a:ext cx="7623446" cy="45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0"/>
              </a:lnSpc>
            </a:pPr>
            <a:r>
              <a:rPr lang="en-US" sz="32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Compassion</a:t>
            </a: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028700" y="1334453"/>
            <a:ext cx="3569811" cy="4490329"/>
          </a:xfrm>
          <a:custGeom>
            <a:rect l="l" t="t" r="r" b="b"/>
            <a:pathLst>
              <a:path w="3569811" h="4490329">
                <a:moveTo>
                  <a:pt x="0" y="0"/>
                </a:moveTo>
                <a:lnTo>
                  <a:pt x="3569811" y="0"/>
                </a:lnTo>
                <a:lnTo>
                  <a:pt x="3569811" y="4490329"/>
                </a:lnTo>
                <a:lnTo>
                  <a:pt x="0" y="4490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5703" y="6703358"/>
            <a:ext cx="1767720" cy="2049558"/>
          </a:xfrm>
          <a:custGeom>
            <a:rect l="l" t="t" r="r" b="b"/>
            <a:pathLst>
              <a:path w="1767720" h="2049558">
                <a:moveTo>
                  <a:pt x="0" y="0"/>
                </a:moveTo>
                <a:lnTo>
                  <a:pt x="1767720" y="0"/>
                </a:lnTo>
                <a:lnTo>
                  <a:pt x="1767720" y="2049558"/>
                </a:lnTo>
                <a:lnTo>
                  <a:pt x="0" y="2049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424" r="-349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482554" y="1120488"/>
            <a:ext cx="1390414" cy="2224662"/>
          </a:xfrm>
          <a:custGeom>
            <a:rect l="l" t="t" r="r" b="b"/>
            <a:pathLst>
              <a:path w="1390414" h="2224662">
                <a:moveTo>
                  <a:pt x="0" y="0"/>
                </a:moveTo>
                <a:lnTo>
                  <a:pt x="1390414" y="0"/>
                </a:lnTo>
                <a:lnTo>
                  <a:pt x="1390414" y="2224662"/>
                </a:lnTo>
                <a:lnTo>
                  <a:pt x="0" y="222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973658" y="3561700"/>
            <a:ext cx="2725723" cy="2810024"/>
          </a:xfrm>
          <a:custGeom>
            <a:rect l="l" t="t" r="r" b="b"/>
            <a:pathLst>
              <a:path w="2725723" h="2810024">
                <a:moveTo>
                  <a:pt x="0" y="0"/>
                </a:moveTo>
                <a:lnTo>
                  <a:pt x="2725723" y="0"/>
                </a:lnTo>
                <a:lnTo>
                  <a:pt x="2725723" y="2810024"/>
                </a:lnTo>
                <a:lnTo>
                  <a:pt x="0" y="2810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35116" y="6554794"/>
            <a:ext cx="2413610" cy="2413610"/>
          </a:xfrm>
          <a:custGeom>
            <a:rect l="l" t="t" r="r" b="b"/>
            <a:pathLst>
              <a:path w="2413610" h="2413610">
                <a:moveTo>
                  <a:pt x="0" y="0"/>
                </a:moveTo>
                <a:lnTo>
                  <a:pt x="2413610" y="0"/>
                </a:lnTo>
                <a:lnTo>
                  <a:pt x="2413610" y="2413609"/>
                </a:lnTo>
                <a:lnTo>
                  <a:pt x="0" y="2413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82554" y="6725300"/>
            <a:ext cx="2072596" cy="2072596"/>
          </a:xfrm>
          <a:custGeom>
            <a:rect l="l" t="t" r="r" b="b"/>
            <a:pathLst>
              <a:path w="2072596" h="2072596">
                <a:moveTo>
                  <a:pt x="0" y="0"/>
                </a:moveTo>
                <a:lnTo>
                  <a:pt x="2072596" y="0"/>
                </a:lnTo>
                <a:lnTo>
                  <a:pt x="2072596" y="2072597"/>
                </a:lnTo>
                <a:lnTo>
                  <a:pt x="0" y="2072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262798" y="1435886"/>
            <a:ext cx="3164251" cy="68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</a:pPr>
            <a:r>
              <a:rPr lang="en-US" sz="4049" u="sng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This Is Me Now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94201" y="2634424"/>
            <a:ext cx="6902054" cy="5229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Lawyer at Bricker Graydon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Wife and mom of 2 girls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Community leader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Founder of Blog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Mental health speaker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Author &amp; editor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Mindfulness and compassion teacher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400" b="-139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03129" y="2861811"/>
            <a:ext cx="14530684" cy="4639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30"/>
              </a:lnSpc>
            </a:pPr>
            <a:r>
              <a:rPr lang="en-US" sz="8300" b="1">
                <a:solidFill>
                  <a:srgbClr val="FAFAF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MANY OF THESE ACHIEVEMENTS WOULD NOT HAVE HAPPENED WITHOUT THE DARKEST TIME OF MY LIFE.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662582" y="3278611"/>
            <a:ext cx="6402060" cy="238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0"/>
              </a:lnSpc>
            </a:pPr>
            <a:r>
              <a:rPr lang="en-US" sz="8500" b="1">
                <a:solidFill>
                  <a:srgbClr val="456874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My darkest time.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62582" y="5779564"/>
            <a:ext cx="6115050" cy="158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 I learned that I could not do the most important job I ever had perfectly.</a:t>
            </a:r>
          </a:p>
        </p:txBody>
      </p:sp>
      <p:sp>
        <p:nvSpPr>
          <p:cNvPr id="4" name="Freeform 4"/>
          <p:cNvSpPr/>
          <p:nvPr/>
        </p:nvSpPr>
        <p:spPr>
          <a:xfrm>
            <a:off x="10067363" y="1690703"/>
            <a:ext cx="6785190" cy="6905594"/>
          </a:xfrm>
          <a:custGeom>
            <a:rect l="l" t="t" r="r" b="b"/>
            <a:pathLst>
              <a:path w="6785190" h="6905594">
                <a:moveTo>
                  <a:pt x="0" y="0"/>
                </a:moveTo>
                <a:lnTo>
                  <a:pt x="6785190" y="0"/>
                </a:lnTo>
                <a:lnTo>
                  <a:pt x="6785190" y="6905594"/>
                </a:lnTo>
                <a:lnTo>
                  <a:pt x="0" y="6905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7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A0C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579017" y="1374277"/>
            <a:ext cx="7260183" cy="687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</a:pPr>
            <a:r>
              <a:rPr lang="en-US" sz="4049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Does any of this sound familiar?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60025" y="2483822"/>
            <a:ext cx="6902054" cy="588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Perfectionist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Overachiever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Introvert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Lonely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Felt stuck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Overthinker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No self-compassion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Anxiety</a:t>
            </a:r>
          </a:p>
          <a:p>
            <a:pPr marL="798828" lvl="1" indent="-399414" algn="l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456874"/>
                </a:solidFill>
                <a:latin typeface="Canva Sans"/>
                <a:ea typeface="Canva Sans"/>
                <a:cs typeface="Canva Sans"/>
                <a:sym typeface="Canva Sans"/>
              </a:rPr>
              <a:t>Depression</a:t>
            </a:r>
          </a:p>
        </p:txBody>
      </p:sp>
      <p:sp>
        <p:nvSpPr>
          <p:cNvPr id="4" name="Freeform 4"/>
          <p:cNvSpPr/>
          <p:nvPr/>
        </p:nvSpPr>
        <p:spPr>
          <a:xfrm>
            <a:off x="11554737" y="1905437"/>
            <a:ext cx="4781713" cy="6476125"/>
          </a:xfrm>
          <a:custGeom>
            <a:rect l="l" t="t" r="r" b="b"/>
            <a:pathLst>
              <a:path w="4781713" h="6476125">
                <a:moveTo>
                  <a:pt x="0" y="0"/>
                </a:moveTo>
                <a:lnTo>
                  <a:pt x="4781713" y="0"/>
                </a:lnTo>
                <a:lnTo>
                  <a:pt x="4781713" y="6476126"/>
                </a:lnTo>
                <a:lnTo>
                  <a:pt x="0" y="6476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40" t="-2017" b="-201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123295" y="3137447"/>
            <a:ext cx="13846525" cy="380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00"/>
              </a:lnSpc>
            </a:pPr>
            <a:r>
              <a:rPr lang="en-US" sz="9000" b="1">
                <a:solidFill>
                  <a:srgbClr val="FAFAF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 NEEDED TO LEARN HOW TO COPE WHEN LIFE DID NOT GO WELL.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564" b="-1137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59066" y="720985"/>
            <a:ext cx="6608953" cy="237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743"/>
              </a:lnSpc>
              <a:spcBef>
                <a:spcPct val="0"/>
              </a:spcBef>
            </a:pPr>
            <a:r>
              <a:rPr lang="en-US" sz="3388">
                <a:solidFill>
                  <a:srgbClr val="45687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did not start meditating because I knew it would work. I started meditating because I was desperate for anything that might help.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26100.0"/>
  <p:tag name="AS_RELEASE_DATE" val="2024.03.14"/>
  <p:tag name="AS_TITLE" val="Aspose.Slides for .NET 4.0 Client Profile"/>
  <p:tag name="AS_VERSION" val="24.3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Custom</PresentationFormat>
  <Paragraphs>0</Paragraphs>
  <Slides>0</Slides>
  <Notes>0</Notes>
  <TotalTime>0</TotalTime>
  <HiddenSlides>0</HiddenSlides>
  <MMClips>0</MMClips>
  <ScaleCrop>0</ScaleCrop>
  <LinksUpToDate>0</LinksUpToDate>
  <SharedDoc>0</SharedDoc>
  <HyperlinksChanged>0</HyperlinksChanged>
  <Application>Aspose.Slides for .NET</Application>
  <AppVersion>24.0300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dcterms:created xsi:type="dcterms:W3CDTF">1601-01-01T00:00:00Z</dcterms:created>
  <dcterms:modified xsi:type="dcterms:W3CDTF">1601-01-01T00:00:00Z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