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18288000" cy="10287000"/>
  <p:notesSz cx="6858000" cy="9144000"/>
  <p:embeddedFontLst>
    <p:embeddedFont>
      <p:font typeface="Montserrat Classic Bold" charset="1" panose="00000800000000000000"/>
      <p:regular r:id="rId29"/>
    </p:embeddedFont>
    <p:embeddedFont>
      <p:font typeface="Montserrat Bold" charset="1" panose="00000800000000000000"/>
      <p:regular r:id="rId30"/>
    </p:embeddedFont>
    <p:embeddedFont>
      <p:font typeface="Montserrat Medium" charset="1" panose="00000600000000000000"/>
      <p:regular r:id="rId31"/>
    </p:embeddedFont>
    <p:embeddedFont>
      <p:font typeface="Montserrat Classic" charset="1" panose="00000500000000000000"/>
      <p:regular r:id="rId32"/>
    </p:embeddedFont>
    <p:embeddedFont>
      <p:font typeface="HK Grotesk Bold" charset="1" panose="00000800000000000000"/>
      <p:regular r:id="rId33"/>
    </p:embeddedFont>
    <p:embeddedFont>
      <p:font typeface="HK Grotesk" charset="1" panose="00000500000000000000"/>
      <p:regular r:id="rId34"/>
    </p:embeddedFont>
    <p:embeddedFont>
      <p:font typeface="HK Grotesk Italics" charset="1" panose="00000500000000000000"/>
      <p:regular r:id="rId35"/>
    </p:embeddedFont>
    <p:embeddedFont>
      <p:font typeface="Open Sans Bold" charset="1" panose="020B0806030504020204"/>
      <p:regular r:id="rId36"/>
    </p:embeddedFont>
    <p:embeddedFont>
      <p:font typeface="Open Sans" charset="1" panose="020B0606030504020204"/>
      <p:regular r:id="rId37"/>
    </p:embeddedFont>
    <p:embeddedFont>
      <p:font typeface="HK Grotesk Light" charset="1" panose="00000400000000000000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www.businessnewsdaily.com/6097-self-awareness-in-leadership.html" TargetMode="External" Type="http://schemas.openxmlformats.org/officeDocument/2006/relationships/hyperlink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Relationship Id="rId3" Target="../media/image11.png" Type="http://schemas.openxmlformats.org/officeDocument/2006/relationships/image"/><Relationship Id="rId4" Target="../media/image12.png" Type="http://schemas.openxmlformats.org/officeDocument/2006/relationships/image"/><Relationship Id="rId5" Target="../media/image13.png" Type="http://schemas.openxmlformats.org/officeDocument/2006/relationships/image"/><Relationship Id="rId6" Target="../media/image1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D0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4158581" y="4123186"/>
            <a:ext cx="4115421" cy="2054605"/>
          </a:xfrm>
          <a:prstGeom prst="rect">
            <a:avLst/>
          </a:prstGeom>
          <a:solidFill>
            <a:srgbClr val="508991"/>
          </a:solidFill>
        </p:spPr>
      </p:sp>
      <p:sp>
        <p:nvSpPr>
          <p:cNvPr name="AutoShape 3" id="3"/>
          <p:cNvSpPr/>
          <p:nvPr/>
        </p:nvSpPr>
        <p:spPr>
          <a:xfrm rot="0">
            <a:off x="12100870" y="0"/>
            <a:ext cx="2057711" cy="2068582"/>
          </a:xfrm>
          <a:prstGeom prst="rect">
            <a:avLst/>
          </a:prstGeom>
          <a:solidFill>
            <a:srgbClr val="082D63"/>
          </a:solidFill>
        </p:spPr>
      </p:sp>
      <p:grpSp>
        <p:nvGrpSpPr>
          <p:cNvPr name="Group 4" id="4"/>
          <p:cNvGrpSpPr/>
          <p:nvPr/>
        </p:nvGrpSpPr>
        <p:grpSpPr>
          <a:xfrm rot="0">
            <a:off x="14158581" y="0"/>
            <a:ext cx="4129419" cy="4123186"/>
            <a:chOff x="0" y="0"/>
            <a:chExt cx="1087584" cy="108594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087584" cy="1085942"/>
            </a:xfrm>
            <a:custGeom>
              <a:avLst/>
              <a:gdLst/>
              <a:ahLst/>
              <a:cxnLst/>
              <a:rect r="r" b="b" t="t" l="l"/>
              <a:pathLst>
                <a:path h="1085942" w="1087584">
                  <a:moveTo>
                    <a:pt x="0" y="0"/>
                  </a:moveTo>
                  <a:lnTo>
                    <a:pt x="1087584" y="0"/>
                  </a:lnTo>
                  <a:lnTo>
                    <a:pt x="1087584" y="1085942"/>
                  </a:lnTo>
                  <a:lnTo>
                    <a:pt x="0" y="1085942"/>
                  </a:lnTo>
                  <a:close/>
                </a:path>
              </a:pathLst>
            </a:custGeom>
            <a:solidFill>
              <a:srgbClr val="EF3B3B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1087584" cy="11240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2950661" y="3042814"/>
            <a:ext cx="10179064" cy="2667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559"/>
              </a:lnSpc>
            </a:pPr>
            <a:r>
              <a:rPr lang="en-US" b="true" sz="8799">
                <a:solidFill>
                  <a:srgbClr val="004346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Leading with Impact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4382593" y="6118355"/>
            <a:ext cx="7315200" cy="118872"/>
          </a:xfrm>
          <a:custGeom>
            <a:avLst/>
            <a:gdLst/>
            <a:ahLst/>
            <a:cxnLst/>
            <a:rect r="r" b="b" t="t" l="l"/>
            <a:pathLst>
              <a:path h="118872" w="7315200">
                <a:moveTo>
                  <a:pt x="0" y="0"/>
                </a:moveTo>
                <a:lnTo>
                  <a:pt x="7315200" y="0"/>
                </a:lnTo>
                <a:lnTo>
                  <a:pt x="7315200" y="118872"/>
                </a:lnTo>
                <a:lnTo>
                  <a:pt x="0" y="1188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756455" y="6562237"/>
            <a:ext cx="6567477" cy="1073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39"/>
              </a:lnSpc>
            </a:pPr>
            <a:r>
              <a:rPr lang="en-US" b="true" sz="3099">
                <a:solidFill>
                  <a:srgbClr val="50899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Sandra Spataro </a:t>
            </a:r>
          </a:p>
          <a:p>
            <a:pPr algn="ctr" marL="0" indent="0" lvl="0">
              <a:lnSpc>
                <a:spcPts val="4339"/>
              </a:lnSpc>
            </a:pPr>
            <a:r>
              <a:rPr lang="en-US" b="true" sz="3099">
                <a:solidFill>
                  <a:srgbClr val="50899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NKU Professor of Management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bg>
      <p:bgPr>
        <a:solidFill>
          <a:srgbClr val="50899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9144000" cy="10287000"/>
            <a:chOff x="0" y="0"/>
            <a:chExt cx="2408296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08296" cy="2709333"/>
            </a:xfrm>
            <a:custGeom>
              <a:avLst/>
              <a:gdLst/>
              <a:ahLst/>
              <a:cxnLst/>
              <a:rect r="r" b="b" t="t" l="l"/>
              <a:pathLst>
                <a:path h="2709333" w="2408296">
                  <a:moveTo>
                    <a:pt x="0" y="0"/>
                  </a:moveTo>
                  <a:lnTo>
                    <a:pt x="2408296" y="0"/>
                  </a:lnTo>
                  <a:lnTo>
                    <a:pt x="240829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F3B3B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408296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407030" y="3301208"/>
            <a:ext cx="6618198" cy="3079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999"/>
              </a:lnSpc>
            </a:pPr>
            <a:r>
              <a:rPr lang="en-US" b="true" sz="7999" spc="-199">
                <a:solidFill>
                  <a:srgbClr val="E0FBFC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Focusing on Gifts (instead of Deficiencies)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826521" y="2165352"/>
            <a:ext cx="6575393" cy="61086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999"/>
              </a:lnSpc>
            </a:pPr>
            <a:r>
              <a:rPr lang="en-US" b="true" sz="7999" spc="-199">
                <a:solidFill>
                  <a:srgbClr val="E0FBFC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What strengths and values of mine are activated when I am at my best?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bg>
      <p:bgPr>
        <a:solidFill>
          <a:srgbClr val="00434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9144000" cy="10287000"/>
            <a:chOff x="0" y="0"/>
            <a:chExt cx="2408296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08296" cy="2709333"/>
            </a:xfrm>
            <a:custGeom>
              <a:avLst/>
              <a:gdLst/>
              <a:ahLst/>
              <a:cxnLst/>
              <a:rect r="r" b="b" t="t" l="l"/>
              <a:pathLst>
                <a:path h="2709333" w="2408296">
                  <a:moveTo>
                    <a:pt x="0" y="0"/>
                  </a:moveTo>
                  <a:lnTo>
                    <a:pt x="2408296" y="0"/>
                  </a:lnTo>
                  <a:lnTo>
                    <a:pt x="240829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906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408296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602728" y="2351427"/>
            <a:ext cx="6126666" cy="52654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253"/>
              </a:lnSpc>
            </a:pPr>
            <a:r>
              <a:rPr lang="en-US" sz="8253" spc="-206">
                <a:solidFill>
                  <a:srgbClr val="2F113E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Generating Possibilities (instead of problem solving)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870492" y="1987632"/>
            <a:ext cx="5849710" cy="61084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999"/>
              </a:lnSpc>
            </a:pPr>
            <a:r>
              <a:rPr lang="en-US" sz="7999" spc="-199">
                <a:solidFill>
                  <a:srgbClr val="E0FBFC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What impact can I have as a leader that is most meaningful to me?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>
  <p:cSld>
    <p:bg>
      <p:bgPr>
        <a:solidFill>
          <a:srgbClr val="50899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1459183"/>
            <a:ext cx="16780557" cy="8827817"/>
          </a:xfrm>
          <a:prstGeom prst="rect">
            <a:avLst/>
          </a:prstGeom>
          <a:solidFill>
            <a:srgbClr val="E0FBFC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13694457" y="5389796"/>
            <a:ext cx="3086100" cy="4897204"/>
            <a:chOff x="0" y="0"/>
            <a:chExt cx="812800" cy="128979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1289799"/>
            </a:xfrm>
            <a:custGeom>
              <a:avLst/>
              <a:gdLst/>
              <a:ahLst/>
              <a:cxnLst/>
              <a:rect r="r" b="b" t="t" l="l"/>
              <a:pathLst>
                <a:path h="1289799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1289799"/>
                  </a:lnTo>
                  <a:lnTo>
                    <a:pt x="0" y="1289799"/>
                  </a:lnTo>
                  <a:close/>
                </a:path>
              </a:pathLst>
            </a:custGeom>
            <a:solidFill>
              <a:srgbClr val="F2A90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812800" cy="13278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2151407" y="6345332"/>
            <a:ext cx="3086100" cy="3086100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51245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7849006" y="2364191"/>
            <a:ext cx="8380296" cy="22470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8423"/>
              </a:lnSpc>
            </a:pPr>
            <a:r>
              <a:rPr lang="en-US" b="true" sz="10399" spc="-259">
                <a:solidFill>
                  <a:srgbClr val="2F113E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Leader Impact Statement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028700" y="2783879"/>
            <a:ext cx="6820306" cy="7122906"/>
            <a:chOff x="0" y="0"/>
            <a:chExt cx="9093742" cy="9497207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0" y="4105490"/>
              <a:ext cx="9093742" cy="53917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504"/>
                </a:lnSpc>
                <a:spcBef>
                  <a:spcPts val="3376"/>
                </a:spcBef>
              </a:pPr>
              <a:r>
                <a:rPr lang="en-US" b="true" sz="3106" u="sng">
                  <a:solidFill>
                    <a:srgbClr val="004A6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Micro Impact:</a:t>
              </a:r>
              <a:r>
                <a:rPr lang="en-US" sz="3106">
                  <a:solidFill>
                    <a:srgbClr val="004A60"/>
                  </a:solidFill>
                  <a:latin typeface="Open Sans"/>
                  <a:ea typeface="Open Sans"/>
                  <a:cs typeface="Open Sans"/>
                  <a:sym typeface="Open Sans"/>
                </a:rPr>
                <a:t> day-to-day impact on colleagues and within your role.</a:t>
              </a:r>
            </a:p>
            <a:p>
              <a:pPr algn="l">
                <a:lnSpc>
                  <a:spcPts val="4504"/>
                </a:lnSpc>
                <a:spcBef>
                  <a:spcPts val="3376"/>
                </a:spcBef>
              </a:pPr>
              <a:r>
                <a:rPr lang="en-US" b="true" sz="3106" u="sng">
                  <a:solidFill>
                    <a:srgbClr val="082D63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Macro Impact:</a:t>
              </a:r>
              <a:r>
                <a:rPr lang="en-US" sz="3106">
                  <a:solidFill>
                    <a:srgbClr val="082D63"/>
                  </a:solidFill>
                  <a:latin typeface="Open Sans"/>
                  <a:ea typeface="Open Sans"/>
                  <a:cs typeface="Open Sans"/>
                  <a:sym typeface="Open Sans"/>
                </a:rPr>
                <a:t> broader impact within your industry, organization, community/region and beyond.</a:t>
              </a:r>
            </a:p>
            <a:p>
              <a:pPr algn="l">
                <a:lnSpc>
                  <a:spcPts val="3638"/>
                </a:lnSpc>
                <a:spcBef>
                  <a:spcPts val="2728"/>
                </a:spcBef>
              </a:pP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28575"/>
              <a:ext cx="9093742" cy="331665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907"/>
                </a:lnSpc>
                <a:spcBef>
                  <a:spcPct val="0"/>
                </a:spcBef>
              </a:pPr>
              <a:r>
                <a:rPr lang="en-US" b="true" sz="4421" spc="-110">
                  <a:solidFill>
                    <a:srgbClr val="004346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Your own personal mission statement - how your values &amp; strengths translate into impact.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0899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507443" y="0"/>
            <a:ext cx="16780557" cy="8827817"/>
          </a:xfrm>
          <a:prstGeom prst="rect">
            <a:avLst/>
          </a:prstGeom>
          <a:solidFill>
            <a:srgbClr val="F2A900"/>
          </a:solidFill>
        </p:spPr>
      </p:sp>
      <p:sp>
        <p:nvSpPr>
          <p:cNvPr name="Freeform 3" id="3"/>
          <p:cNvSpPr/>
          <p:nvPr/>
        </p:nvSpPr>
        <p:spPr>
          <a:xfrm flipH="false" flipV="false" rot="0">
            <a:off x="12737771" y="1795810"/>
            <a:ext cx="4125280" cy="4776204"/>
          </a:xfrm>
          <a:custGeom>
            <a:avLst/>
            <a:gdLst/>
            <a:ahLst/>
            <a:cxnLst/>
            <a:rect r="r" b="b" t="t" l="l"/>
            <a:pathLst>
              <a:path h="4776204" w="4125280">
                <a:moveTo>
                  <a:pt x="0" y="0"/>
                </a:moveTo>
                <a:lnTo>
                  <a:pt x="4125280" y="0"/>
                </a:lnTo>
                <a:lnTo>
                  <a:pt x="4125280" y="4776204"/>
                </a:lnTo>
                <a:lnTo>
                  <a:pt x="0" y="47762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2336" t="0" r="-119432" b="-21813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865329" y="637900"/>
            <a:ext cx="7433009" cy="7903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29"/>
              </a:lnSpc>
            </a:pPr>
            <a:r>
              <a:rPr lang="en-US" sz="3449">
                <a:solidFill>
                  <a:srgbClr val="2F113E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“To have fun in [my] journey through life and learn from [my] mistakes … </a:t>
            </a:r>
          </a:p>
          <a:p>
            <a:pPr algn="l">
              <a:lnSpc>
                <a:spcPts val="4829"/>
              </a:lnSpc>
            </a:pPr>
          </a:p>
          <a:p>
            <a:pPr algn="l">
              <a:lnSpc>
                <a:spcPts val="4829"/>
              </a:lnSpc>
            </a:pPr>
            <a:r>
              <a:rPr lang="en-US" sz="3449">
                <a:solidFill>
                  <a:srgbClr val="2F113E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In business, know how to be a good leader and always try to bring out the best in people. It’s very simple: listen to them, trust in them, believe in them, respect them, and let them have a go!”</a:t>
            </a:r>
          </a:p>
          <a:p>
            <a:pPr algn="l">
              <a:lnSpc>
                <a:spcPts val="4829"/>
              </a:lnSpc>
            </a:pPr>
          </a:p>
          <a:p>
            <a:pPr algn="l">
              <a:lnSpc>
                <a:spcPts val="4829"/>
              </a:lnSpc>
            </a:pPr>
            <a:r>
              <a:rPr lang="en-US" sz="3449">
                <a:solidFill>
                  <a:srgbClr val="2F113E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Sir Richard Branson, </a:t>
            </a:r>
          </a:p>
          <a:p>
            <a:pPr algn="l">
              <a:lnSpc>
                <a:spcPts val="4829"/>
              </a:lnSpc>
            </a:pPr>
            <a:r>
              <a:rPr lang="en-US" sz="3449">
                <a:solidFill>
                  <a:srgbClr val="2F113E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Founder of the Virgin Group</a:t>
            </a:r>
          </a:p>
          <a:p>
            <a:pPr algn="ctr">
              <a:lnSpc>
                <a:spcPts val="4829"/>
              </a:lnSpc>
            </a:pP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3B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507443" y="0"/>
            <a:ext cx="16780557" cy="8827817"/>
          </a:xfrm>
          <a:prstGeom prst="rect">
            <a:avLst/>
          </a:prstGeom>
          <a:solidFill>
            <a:srgbClr val="E0FBFC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18288000" cy="10287000"/>
            <a:chOff x="0" y="0"/>
            <a:chExt cx="1444978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444978" cy="812800"/>
            </a:xfrm>
            <a:custGeom>
              <a:avLst/>
              <a:gdLst/>
              <a:ahLst/>
              <a:cxnLst/>
              <a:rect r="r" b="b" t="t" l="l"/>
              <a:pathLst>
                <a:path h="812800" w="1444978">
                  <a:moveTo>
                    <a:pt x="0" y="0"/>
                  </a:moveTo>
                  <a:lnTo>
                    <a:pt x="1444978" y="0"/>
                  </a:lnTo>
                  <a:lnTo>
                    <a:pt x="1444978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2"/>
              <a:stretch>
                <a:fillRect l="0" t="-9200" r="0" b="-920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-2705100" y="567690"/>
            <a:ext cx="11201400" cy="8690610"/>
            <a:chOff x="0" y="0"/>
            <a:chExt cx="14935200" cy="11587480"/>
          </a:xfrm>
        </p:grpSpPr>
        <p:sp>
          <p:nvSpPr>
            <p:cNvPr name="AutoShape 6" id="6"/>
            <p:cNvSpPr/>
            <p:nvPr/>
          </p:nvSpPr>
          <p:spPr>
            <a:xfrm rot="0">
              <a:off x="0" y="0"/>
              <a:ext cx="14935200" cy="11587480"/>
            </a:xfrm>
            <a:prstGeom prst="rect">
              <a:avLst/>
            </a:prstGeom>
            <a:solidFill>
              <a:srgbClr val="FF9060"/>
            </a:solidFill>
          </p:spPr>
        </p:sp>
        <p:sp>
          <p:nvSpPr>
            <p:cNvPr name="TextBox 7" id="7"/>
            <p:cNvSpPr txBox="true"/>
            <p:nvPr/>
          </p:nvSpPr>
          <p:spPr>
            <a:xfrm rot="0">
              <a:off x="4978400" y="1198245"/>
              <a:ext cx="8344412" cy="91243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199"/>
                </a:lnSpc>
              </a:pPr>
              <a:r>
                <a:rPr lang="en-US" b="true" sz="2799">
                  <a:solidFill>
                    <a:srgbClr val="082D63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“As a leader, I believe in providing exceptional care to our patients and being the best program we can be.</a:t>
              </a:r>
            </a:p>
            <a:p>
              <a:pPr algn="l" marL="0" indent="0" lvl="0">
                <a:lnSpc>
                  <a:spcPts val="4199"/>
                </a:lnSpc>
              </a:pPr>
            </a:p>
            <a:p>
              <a:pPr algn="l" marL="0" indent="0" lvl="0">
                <a:lnSpc>
                  <a:spcPts val="4199"/>
                </a:lnSpc>
              </a:pPr>
              <a:r>
                <a:rPr lang="en-US" b="true" sz="2799">
                  <a:solidFill>
                    <a:srgbClr val="082D63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I'm the catalyst that makes this happen and I want to facilitate every person on the team to be at their highest potential.</a:t>
              </a:r>
            </a:p>
            <a:p>
              <a:pPr algn="l" marL="0" indent="0" lvl="0">
                <a:lnSpc>
                  <a:spcPts val="4199"/>
                </a:lnSpc>
              </a:pPr>
            </a:p>
            <a:p>
              <a:pPr algn="l" marL="0" indent="0" lvl="0">
                <a:lnSpc>
                  <a:spcPts val="4199"/>
                </a:lnSpc>
              </a:pPr>
              <a:r>
                <a:rPr lang="en-US" b="true" sz="2799">
                  <a:solidFill>
                    <a:srgbClr val="082D63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I do this with kindness, encouragement, love and humor.”</a:t>
              </a:r>
            </a:p>
            <a:p>
              <a:pPr algn="l" marL="0" indent="0" lvl="0">
                <a:lnSpc>
                  <a:spcPts val="2399"/>
                </a:lnSpc>
              </a:pPr>
            </a:p>
            <a:p>
              <a:pPr algn="l" marL="0" indent="0" lvl="0">
                <a:lnSpc>
                  <a:spcPts val="2399"/>
                </a:lnSpc>
              </a:pPr>
              <a:r>
                <a:rPr lang="en-US" b="true" sz="1599">
                  <a:solidFill>
                    <a:srgbClr val="082D63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CEO of a Hospital System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3B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507443" y="0"/>
            <a:ext cx="16780557" cy="8827817"/>
          </a:xfrm>
          <a:prstGeom prst="rect">
            <a:avLst/>
          </a:prstGeom>
          <a:solidFill>
            <a:srgbClr val="2F113E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779108" y="3162577"/>
            <a:ext cx="5239031" cy="6453981"/>
            <a:chOff x="0" y="0"/>
            <a:chExt cx="812800" cy="100129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1001291"/>
            </a:xfrm>
            <a:custGeom>
              <a:avLst/>
              <a:gdLst/>
              <a:ahLst/>
              <a:cxnLst/>
              <a:rect r="r" b="b" t="t" l="l"/>
              <a:pathLst>
                <a:path h="1001291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1001291"/>
                  </a:lnTo>
                  <a:lnTo>
                    <a:pt x="0" y="1001291"/>
                  </a:lnTo>
                  <a:close/>
                </a:path>
              </a:pathLst>
            </a:custGeom>
            <a:blipFill>
              <a:blip r:embed="rId2"/>
              <a:stretch>
                <a:fillRect l="-41117" t="0" r="-41117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7860659" y="1336527"/>
            <a:ext cx="9398641" cy="7018773"/>
            <a:chOff x="0" y="0"/>
            <a:chExt cx="12531521" cy="9358364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181223" y="0"/>
              <a:ext cx="11609646" cy="72898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6155"/>
                </a:lnSpc>
              </a:pPr>
              <a:r>
                <a:rPr lang="en-US" b="true" sz="5129">
                  <a:solidFill>
                    <a:srgbClr val="FF9060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“With bravery and love, I cultivate a culture of empowerment, growth, and high-quality work. I inspire confidence in women to find and foster their professional power.”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181223" y="8720189"/>
              <a:ext cx="11609646" cy="6381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900"/>
                </a:lnSpc>
              </a:pPr>
              <a:r>
                <a:rPr lang="en-US" b="true" sz="3000">
                  <a:solidFill>
                    <a:srgbClr val="FF9060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C-Suite Woman Leader in Tech</a:t>
              </a:r>
            </a:p>
          </p:txBody>
        </p:sp>
        <p:sp>
          <p:nvSpPr>
            <p:cNvPr name="AutoShape 8" id="8"/>
            <p:cNvSpPr/>
            <p:nvPr/>
          </p:nvSpPr>
          <p:spPr>
            <a:xfrm>
              <a:off x="0" y="8231553"/>
              <a:ext cx="12531521" cy="0"/>
            </a:xfrm>
            <a:prstGeom prst="line">
              <a:avLst/>
            </a:prstGeom>
            <a:ln cap="flat" w="139700">
              <a:solidFill>
                <a:srgbClr val="49BEAA"/>
              </a:solidFill>
              <a:prstDash val="solid"/>
              <a:headEnd type="none" len="sm" w="sm"/>
              <a:tailEnd type="none" len="sm" w="sm"/>
            </a:ln>
          </p:spPr>
        </p:sp>
      </p:grp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>
  <p:cSld>
    <p:bg>
      <p:bgPr>
        <a:solidFill>
          <a:srgbClr val="49BEA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8575" y="0"/>
            <a:ext cx="4371357" cy="4763004"/>
            <a:chOff x="0" y="0"/>
            <a:chExt cx="1151304" cy="125445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51304" cy="1254454"/>
            </a:xfrm>
            <a:custGeom>
              <a:avLst/>
              <a:gdLst/>
              <a:ahLst/>
              <a:cxnLst/>
              <a:rect r="r" b="b" t="t" l="l"/>
              <a:pathLst>
                <a:path h="1254454" w="1151304">
                  <a:moveTo>
                    <a:pt x="0" y="0"/>
                  </a:moveTo>
                  <a:lnTo>
                    <a:pt x="1151304" y="0"/>
                  </a:lnTo>
                  <a:lnTo>
                    <a:pt x="1151304" y="1254454"/>
                  </a:lnTo>
                  <a:lnTo>
                    <a:pt x="0" y="1254454"/>
                  </a:lnTo>
                  <a:close/>
                </a:path>
              </a:pathLst>
            </a:custGeom>
            <a:solidFill>
              <a:srgbClr val="50899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151304" cy="12925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5991854" y="2610160"/>
            <a:ext cx="2189045" cy="2228725"/>
            <a:chOff x="0" y="0"/>
            <a:chExt cx="713790" cy="72672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713790" cy="726728"/>
            </a:xfrm>
            <a:custGeom>
              <a:avLst/>
              <a:gdLst/>
              <a:ahLst/>
              <a:cxnLst/>
              <a:rect r="r" b="b" t="t" l="l"/>
              <a:pathLst>
                <a:path h="726728" w="713790">
                  <a:moveTo>
                    <a:pt x="0" y="0"/>
                  </a:moveTo>
                  <a:lnTo>
                    <a:pt x="713790" y="0"/>
                  </a:lnTo>
                  <a:lnTo>
                    <a:pt x="713790" y="726728"/>
                  </a:lnTo>
                  <a:lnTo>
                    <a:pt x="0" y="726728"/>
                  </a:lnTo>
                  <a:close/>
                </a:path>
              </a:pathLst>
            </a:custGeom>
            <a:solidFill>
              <a:srgbClr val="F2A90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713790" cy="755303"/>
            </a:xfrm>
            <a:prstGeom prst="rect">
              <a:avLst/>
            </a:prstGeom>
          </p:spPr>
          <p:txBody>
            <a:bodyPr anchor="ctr" rtlCol="false" tIns="41032" lIns="41032" bIns="41032" rIns="41032"/>
            <a:lstStyle/>
            <a:p>
              <a:pPr algn="ctr">
                <a:lnSpc>
                  <a:spcPts val="1696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898653" y="4763004"/>
            <a:ext cx="2005331" cy="2913836"/>
            <a:chOff x="0" y="0"/>
            <a:chExt cx="653885" cy="95012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53885" cy="950125"/>
            </a:xfrm>
            <a:custGeom>
              <a:avLst/>
              <a:gdLst/>
              <a:ahLst/>
              <a:cxnLst/>
              <a:rect r="r" b="b" t="t" l="l"/>
              <a:pathLst>
                <a:path h="950125" w="653885">
                  <a:moveTo>
                    <a:pt x="0" y="0"/>
                  </a:moveTo>
                  <a:lnTo>
                    <a:pt x="653885" y="0"/>
                  </a:lnTo>
                  <a:lnTo>
                    <a:pt x="653885" y="950125"/>
                  </a:lnTo>
                  <a:lnTo>
                    <a:pt x="0" y="950125"/>
                  </a:lnTo>
                  <a:close/>
                </a:path>
              </a:pathLst>
            </a:custGeom>
            <a:solidFill>
              <a:srgbClr val="004346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28575"/>
              <a:ext cx="653885" cy="978700"/>
            </a:xfrm>
            <a:prstGeom prst="rect">
              <a:avLst/>
            </a:prstGeom>
          </p:spPr>
          <p:txBody>
            <a:bodyPr anchor="ctr" rtlCol="false" tIns="41032" lIns="41032" bIns="41032" rIns="41032"/>
            <a:lstStyle/>
            <a:p>
              <a:pPr algn="ctr">
                <a:lnSpc>
                  <a:spcPts val="1696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3810503" y="2610160"/>
            <a:ext cx="2189045" cy="5066680"/>
            <a:chOff x="0" y="0"/>
            <a:chExt cx="713790" cy="1652111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713790" cy="1652111"/>
            </a:xfrm>
            <a:custGeom>
              <a:avLst/>
              <a:gdLst/>
              <a:ahLst/>
              <a:cxnLst/>
              <a:rect r="r" b="b" t="t" l="l"/>
              <a:pathLst>
                <a:path h="1652111" w="713790">
                  <a:moveTo>
                    <a:pt x="0" y="0"/>
                  </a:moveTo>
                  <a:lnTo>
                    <a:pt x="713790" y="0"/>
                  </a:lnTo>
                  <a:lnTo>
                    <a:pt x="713790" y="1652111"/>
                  </a:lnTo>
                  <a:lnTo>
                    <a:pt x="0" y="1652111"/>
                  </a:lnTo>
                  <a:close/>
                </a:path>
              </a:pathLst>
            </a:custGeom>
            <a:solidFill>
              <a:srgbClr val="EF3B3B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28575"/>
              <a:ext cx="713790" cy="1680686"/>
            </a:xfrm>
            <a:prstGeom prst="rect">
              <a:avLst/>
            </a:prstGeom>
          </p:spPr>
          <p:txBody>
            <a:bodyPr anchor="ctr" rtlCol="false" tIns="41032" lIns="41032" bIns="41032" rIns="41032"/>
            <a:lstStyle/>
            <a:p>
              <a:pPr algn="ctr">
                <a:lnSpc>
                  <a:spcPts val="1696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43479" y="4763004"/>
            <a:ext cx="2113625" cy="2913836"/>
            <a:chOff x="0" y="0"/>
            <a:chExt cx="689197" cy="95012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689197" cy="950125"/>
            </a:xfrm>
            <a:custGeom>
              <a:avLst/>
              <a:gdLst/>
              <a:ahLst/>
              <a:cxnLst/>
              <a:rect r="r" b="b" t="t" l="l"/>
              <a:pathLst>
                <a:path h="950125" w="689197">
                  <a:moveTo>
                    <a:pt x="0" y="0"/>
                  </a:moveTo>
                  <a:lnTo>
                    <a:pt x="689197" y="0"/>
                  </a:lnTo>
                  <a:lnTo>
                    <a:pt x="689197" y="950125"/>
                  </a:lnTo>
                  <a:lnTo>
                    <a:pt x="0" y="950125"/>
                  </a:lnTo>
                  <a:close/>
                </a:path>
              </a:pathLst>
            </a:custGeom>
            <a:solidFill>
              <a:srgbClr val="FF9060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28575"/>
              <a:ext cx="689197" cy="978700"/>
            </a:xfrm>
            <a:prstGeom prst="rect">
              <a:avLst/>
            </a:prstGeom>
          </p:spPr>
          <p:txBody>
            <a:bodyPr anchor="ctr" rtlCol="false" tIns="41032" lIns="41032" bIns="41032" rIns="41032"/>
            <a:lstStyle/>
            <a:p>
              <a:pPr algn="ctr">
                <a:lnSpc>
                  <a:spcPts val="1696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5991854" y="4838885"/>
            <a:ext cx="2189045" cy="2837955"/>
            <a:chOff x="0" y="0"/>
            <a:chExt cx="713790" cy="925382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713790" cy="925382"/>
            </a:xfrm>
            <a:custGeom>
              <a:avLst/>
              <a:gdLst/>
              <a:ahLst/>
              <a:cxnLst/>
              <a:rect r="r" b="b" t="t" l="l"/>
              <a:pathLst>
                <a:path h="925382" w="713790">
                  <a:moveTo>
                    <a:pt x="0" y="0"/>
                  </a:moveTo>
                  <a:lnTo>
                    <a:pt x="713790" y="0"/>
                  </a:lnTo>
                  <a:lnTo>
                    <a:pt x="713790" y="925382"/>
                  </a:lnTo>
                  <a:lnTo>
                    <a:pt x="0" y="925382"/>
                  </a:lnTo>
                  <a:close/>
                </a:path>
              </a:pathLst>
            </a:custGeom>
            <a:solidFill>
              <a:srgbClr val="082D63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28575"/>
              <a:ext cx="713790" cy="953957"/>
            </a:xfrm>
            <a:prstGeom prst="rect">
              <a:avLst/>
            </a:prstGeom>
          </p:spPr>
          <p:txBody>
            <a:bodyPr anchor="ctr" rtlCol="false" tIns="41032" lIns="41032" bIns="41032" rIns="41032"/>
            <a:lstStyle/>
            <a:p>
              <a:pPr algn="ctr">
                <a:lnSpc>
                  <a:spcPts val="1696"/>
                </a:lnSpc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9377373" y="2555998"/>
            <a:ext cx="7767627" cy="2752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0800"/>
              </a:lnSpc>
            </a:pPr>
            <a:r>
              <a:rPr lang="en-US" b="true" sz="9000">
                <a:solidFill>
                  <a:srgbClr val="082D63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Craft Your Statement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377373" y="5983845"/>
            <a:ext cx="7767627" cy="1476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700" indent="-323850" lvl="1">
              <a:lnSpc>
                <a:spcPts val="3900"/>
              </a:lnSpc>
              <a:buFont typeface="Arial"/>
              <a:buChar char="•"/>
            </a:pPr>
            <a:r>
              <a:rPr lang="en-US" b="true" sz="3000">
                <a:solidFill>
                  <a:srgbClr val="082D6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first thought, best thought</a:t>
            </a:r>
          </a:p>
          <a:p>
            <a:pPr algn="l" marL="647700" indent="-323850" lvl="1">
              <a:lnSpc>
                <a:spcPts val="3900"/>
              </a:lnSpc>
              <a:buFont typeface="Arial"/>
              <a:buChar char="•"/>
            </a:pPr>
            <a:r>
              <a:rPr lang="en-US" b="true" sz="3000">
                <a:solidFill>
                  <a:srgbClr val="082D6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what do you want your legacy to be?</a:t>
            </a:r>
          </a:p>
          <a:p>
            <a:pPr algn="l" marL="647700" indent="-323850" lvl="1">
              <a:lnSpc>
                <a:spcPts val="3900"/>
              </a:lnSpc>
              <a:buFont typeface="Arial"/>
              <a:buChar char="•"/>
            </a:pPr>
            <a:r>
              <a:rPr lang="en-US" b="true" sz="3000">
                <a:solidFill>
                  <a:srgbClr val="082D6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how are you unique as a leader?</a:t>
            </a:r>
          </a:p>
        </p:txBody>
      </p:sp>
      <p:sp>
        <p:nvSpPr>
          <p:cNvPr name="AutoShape 22" id="22"/>
          <p:cNvSpPr/>
          <p:nvPr/>
        </p:nvSpPr>
        <p:spPr>
          <a:xfrm>
            <a:off x="9256123" y="5624512"/>
            <a:ext cx="8384422" cy="0"/>
          </a:xfrm>
          <a:prstGeom prst="line">
            <a:avLst/>
          </a:prstGeom>
          <a:ln cap="flat" w="104775">
            <a:solidFill>
              <a:srgbClr val="082D63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3B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507443" y="0"/>
            <a:ext cx="16780557" cy="8827817"/>
          </a:xfrm>
          <a:prstGeom prst="rect">
            <a:avLst/>
          </a:prstGeom>
          <a:solidFill>
            <a:srgbClr val="E0FBFC"/>
          </a:solidFill>
        </p:spPr>
      </p:sp>
      <p:sp>
        <p:nvSpPr>
          <p:cNvPr name="Freeform 3" id="3"/>
          <p:cNvSpPr/>
          <p:nvPr/>
        </p:nvSpPr>
        <p:spPr>
          <a:xfrm flipH="true" flipV="true" rot="0">
            <a:off x="514350" y="526012"/>
            <a:ext cx="5238750" cy="9234976"/>
          </a:xfrm>
          <a:custGeom>
            <a:avLst/>
            <a:gdLst/>
            <a:ahLst/>
            <a:cxnLst/>
            <a:rect r="r" b="b" t="t" l="l"/>
            <a:pathLst>
              <a:path h="9234976" w="5238750">
                <a:moveTo>
                  <a:pt x="5238750" y="9234976"/>
                </a:moveTo>
                <a:lnTo>
                  <a:pt x="0" y="9234976"/>
                </a:lnTo>
                <a:lnTo>
                  <a:pt x="0" y="0"/>
                </a:lnTo>
                <a:lnTo>
                  <a:pt x="5238750" y="0"/>
                </a:lnTo>
                <a:lnTo>
                  <a:pt x="5238750" y="923497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742511" y="776288"/>
            <a:ext cx="9901013" cy="7572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043"/>
              </a:lnSpc>
            </a:pPr>
            <a:r>
              <a:rPr lang="en-US" b="true" sz="3369">
                <a:solidFill>
                  <a:srgbClr val="082D6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Consider using AI to help craft and refine your statement. A prompt could look like this:</a:t>
            </a:r>
          </a:p>
          <a:p>
            <a:pPr algn="l" marL="0" indent="0" lvl="0">
              <a:lnSpc>
                <a:spcPts val="4043"/>
              </a:lnSpc>
            </a:pPr>
          </a:p>
          <a:p>
            <a:pPr algn="l" marL="0" indent="0" lvl="0">
              <a:lnSpc>
                <a:spcPts val="4043"/>
              </a:lnSpc>
            </a:pPr>
            <a:r>
              <a:rPr lang="en-US" b="true" sz="3369">
                <a:solidFill>
                  <a:srgbClr val="082D6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“Hello! Please help me create a personal mission/desired impact statement using my top character strengths: INSERT 3 of your strengths, my top values: INSERT 2-3 of your values, and my personal reflection: INSERT a personal reflection.</a:t>
            </a:r>
          </a:p>
          <a:p>
            <a:pPr algn="l" marL="0" indent="0" lvl="0">
              <a:lnSpc>
                <a:spcPts val="4043"/>
              </a:lnSpc>
            </a:pPr>
          </a:p>
          <a:p>
            <a:pPr algn="l" marL="0" indent="0" lvl="0">
              <a:lnSpc>
                <a:spcPts val="4043"/>
              </a:lnSpc>
            </a:pPr>
            <a:r>
              <a:rPr lang="en-US" b="true" sz="3369">
                <a:solidFill>
                  <a:srgbClr val="082D6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For reference, A leader impact statement is my own personal mission statement that declares how my values &amp; strengths (being) translate into impact (doing).”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>
  <p:cSld>
    <p:bg>
      <p:bgPr>
        <a:solidFill>
          <a:srgbClr val="082D6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976273" y="4014143"/>
            <a:ext cx="2311727" cy="2759297"/>
            <a:chOff x="0" y="0"/>
            <a:chExt cx="608850" cy="72672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08850" cy="726728"/>
            </a:xfrm>
            <a:custGeom>
              <a:avLst/>
              <a:gdLst/>
              <a:ahLst/>
              <a:cxnLst/>
              <a:rect r="r" b="b" t="t" l="l"/>
              <a:pathLst>
                <a:path h="726728" w="608850">
                  <a:moveTo>
                    <a:pt x="0" y="0"/>
                  </a:moveTo>
                  <a:lnTo>
                    <a:pt x="608850" y="0"/>
                  </a:lnTo>
                  <a:lnTo>
                    <a:pt x="608850" y="726728"/>
                  </a:lnTo>
                  <a:lnTo>
                    <a:pt x="0" y="726728"/>
                  </a:lnTo>
                  <a:close/>
                </a:path>
              </a:pathLst>
            </a:custGeom>
            <a:solidFill>
              <a:srgbClr val="CF0E25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608850" cy="7648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28575" y="0"/>
            <a:ext cx="3139806" cy="6773440"/>
            <a:chOff x="0" y="0"/>
            <a:chExt cx="826945" cy="178395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26945" cy="1783951"/>
            </a:xfrm>
            <a:custGeom>
              <a:avLst/>
              <a:gdLst/>
              <a:ahLst/>
              <a:cxnLst/>
              <a:rect r="r" b="b" t="t" l="l"/>
              <a:pathLst>
                <a:path h="1783951" w="826945">
                  <a:moveTo>
                    <a:pt x="0" y="0"/>
                  </a:moveTo>
                  <a:lnTo>
                    <a:pt x="826945" y="0"/>
                  </a:lnTo>
                  <a:lnTo>
                    <a:pt x="826945" y="1783951"/>
                  </a:lnTo>
                  <a:lnTo>
                    <a:pt x="0" y="1783951"/>
                  </a:lnTo>
                  <a:close/>
                </a:path>
              </a:pathLst>
            </a:custGeom>
            <a:solidFill>
              <a:srgbClr val="FF906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826945" cy="18220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2867660" y="0"/>
            <a:ext cx="3108613" cy="3491241"/>
            <a:chOff x="0" y="0"/>
            <a:chExt cx="818729" cy="91950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8729" cy="919504"/>
            </a:xfrm>
            <a:custGeom>
              <a:avLst/>
              <a:gdLst/>
              <a:ahLst/>
              <a:cxnLst/>
              <a:rect r="r" b="b" t="t" l="l"/>
              <a:pathLst>
                <a:path h="919504" w="818729">
                  <a:moveTo>
                    <a:pt x="0" y="0"/>
                  </a:moveTo>
                  <a:lnTo>
                    <a:pt x="818729" y="0"/>
                  </a:lnTo>
                  <a:lnTo>
                    <a:pt x="818729" y="919504"/>
                  </a:lnTo>
                  <a:lnTo>
                    <a:pt x="0" y="919504"/>
                  </a:lnTo>
                  <a:close/>
                </a:path>
              </a:pathLst>
            </a:custGeom>
            <a:solidFill>
              <a:srgbClr val="F2A90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818729" cy="95760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5976273" y="0"/>
            <a:ext cx="2311727" cy="4014143"/>
            <a:chOff x="0" y="0"/>
            <a:chExt cx="608850" cy="105722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08850" cy="1057223"/>
            </a:xfrm>
            <a:custGeom>
              <a:avLst/>
              <a:gdLst/>
              <a:ahLst/>
              <a:cxnLst/>
              <a:rect r="r" b="b" t="t" l="l"/>
              <a:pathLst>
                <a:path h="1057223" w="608850">
                  <a:moveTo>
                    <a:pt x="0" y="0"/>
                  </a:moveTo>
                  <a:lnTo>
                    <a:pt x="608850" y="0"/>
                  </a:lnTo>
                  <a:lnTo>
                    <a:pt x="608850" y="1057223"/>
                  </a:lnTo>
                  <a:lnTo>
                    <a:pt x="0" y="1057223"/>
                  </a:lnTo>
                  <a:close/>
                </a:path>
              </a:pathLst>
            </a:custGeom>
            <a:solidFill>
              <a:srgbClr val="004346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608850" cy="10953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2867660" y="6773440"/>
            <a:ext cx="3108613" cy="3513560"/>
            <a:chOff x="0" y="0"/>
            <a:chExt cx="818729" cy="925382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8729" cy="925382"/>
            </a:xfrm>
            <a:custGeom>
              <a:avLst/>
              <a:gdLst/>
              <a:ahLst/>
              <a:cxnLst/>
              <a:rect r="r" b="b" t="t" l="l"/>
              <a:pathLst>
                <a:path h="925382" w="818729">
                  <a:moveTo>
                    <a:pt x="0" y="0"/>
                  </a:moveTo>
                  <a:lnTo>
                    <a:pt x="818729" y="0"/>
                  </a:lnTo>
                  <a:lnTo>
                    <a:pt x="818729" y="925382"/>
                  </a:lnTo>
                  <a:lnTo>
                    <a:pt x="0" y="925382"/>
                  </a:lnTo>
                  <a:close/>
                </a:path>
              </a:pathLst>
            </a:custGeom>
            <a:solidFill>
              <a:srgbClr val="508991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818729" cy="9634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5976273" y="6773440"/>
            <a:ext cx="2311727" cy="3513560"/>
            <a:chOff x="0" y="0"/>
            <a:chExt cx="608850" cy="925382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608850" cy="925382"/>
            </a:xfrm>
            <a:custGeom>
              <a:avLst/>
              <a:gdLst/>
              <a:ahLst/>
              <a:cxnLst/>
              <a:rect r="r" b="b" t="t" l="l"/>
              <a:pathLst>
                <a:path h="925382" w="608850">
                  <a:moveTo>
                    <a:pt x="0" y="0"/>
                  </a:moveTo>
                  <a:lnTo>
                    <a:pt x="608850" y="0"/>
                  </a:lnTo>
                  <a:lnTo>
                    <a:pt x="608850" y="925382"/>
                  </a:lnTo>
                  <a:lnTo>
                    <a:pt x="0" y="925382"/>
                  </a:lnTo>
                  <a:close/>
                </a:path>
              </a:pathLst>
            </a:custGeom>
            <a:solidFill>
              <a:srgbClr val="68DAC5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608850" cy="9634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3574930" y="4014143"/>
            <a:ext cx="13557206" cy="3544549"/>
            <a:chOff x="0" y="0"/>
            <a:chExt cx="18076275" cy="4726065"/>
          </a:xfrm>
        </p:grpSpPr>
        <p:sp>
          <p:nvSpPr>
            <p:cNvPr name="TextBox 21" id="21"/>
            <p:cNvSpPr txBox="true"/>
            <p:nvPr/>
          </p:nvSpPr>
          <p:spPr>
            <a:xfrm rot="0">
              <a:off x="0" y="-76200"/>
              <a:ext cx="18076275" cy="17518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0783"/>
                </a:lnSpc>
              </a:pPr>
              <a:r>
                <a:rPr lang="en-US" b="true" sz="8294">
                  <a:solidFill>
                    <a:srgbClr val="68DAC5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Refine Your Statement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0" y="3046489"/>
              <a:ext cx="18076275" cy="167957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755646" indent="-377823" lvl="1">
                <a:lnSpc>
                  <a:spcPts val="5249"/>
                </a:lnSpc>
                <a:buFont typeface="Arial"/>
                <a:buChar char="•"/>
              </a:pPr>
              <a:r>
                <a:rPr lang="en-US" b="true" sz="3499" u="none">
                  <a:solidFill>
                    <a:srgbClr val="68DAC5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share with a partner</a:t>
              </a:r>
            </a:p>
            <a:p>
              <a:pPr algn="l" marL="755646" indent="-377823" lvl="1">
                <a:lnSpc>
                  <a:spcPts val="5249"/>
                </a:lnSpc>
                <a:buFont typeface="Arial"/>
                <a:buChar char="•"/>
              </a:pPr>
              <a:r>
                <a:rPr lang="en-US" b="true" sz="3499" u="none">
                  <a:solidFill>
                    <a:srgbClr val="68DAC5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revise and update</a:t>
              </a:r>
            </a:p>
          </p:txBody>
        </p:sp>
        <p:sp>
          <p:nvSpPr>
            <p:cNvPr name="AutoShape 23" id="23"/>
            <p:cNvSpPr/>
            <p:nvPr/>
          </p:nvSpPr>
          <p:spPr>
            <a:xfrm rot="0">
              <a:off x="0" y="2165974"/>
              <a:ext cx="1324627" cy="223120"/>
            </a:xfrm>
            <a:prstGeom prst="rect">
              <a:avLst/>
            </a:prstGeom>
            <a:solidFill>
              <a:srgbClr val="49BEAA"/>
            </a:solidFill>
          </p:spPr>
        </p:sp>
      </p:grp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>
  <p:cSld>
    <p:bg>
      <p:bgPr>
        <a:solidFill>
          <a:srgbClr val="50899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1459183"/>
            <a:ext cx="16780557" cy="8827817"/>
          </a:xfrm>
          <a:prstGeom prst="rect">
            <a:avLst/>
          </a:prstGeom>
          <a:solidFill>
            <a:srgbClr val="EF3B3B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7918836" y="1840183"/>
            <a:ext cx="8380296" cy="22470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8423"/>
              </a:lnSpc>
            </a:pPr>
            <a:r>
              <a:rPr lang="en-US" b="true" sz="10399" spc="-259">
                <a:solidFill>
                  <a:srgbClr val="E0FBFC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Put it into action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727667" y="3486280"/>
            <a:ext cx="12382338" cy="57670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79"/>
              </a:lnSpc>
              <a:spcBef>
                <a:spcPct val="0"/>
              </a:spcBef>
            </a:pPr>
            <a:r>
              <a:rPr lang="en-US" sz="4699">
                <a:solidFill>
                  <a:srgbClr val="E0FBFC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Break into groups of 3 and share: </a:t>
            </a:r>
          </a:p>
          <a:p>
            <a:pPr algn="l" marL="1014713" indent="-507356" lvl="1">
              <a:lnSpc>
                <a:spcPts val="6579"/>
              </a:lnSpc>
              <a:buFont typeface="Arial"/>
              <a:buChar char="•"/>
            </a:pPr>
            <a:r>
              <a:rPr lang="en-US" sz="4699">
                <a:solidFill>
                  <a:srgbClr val="E0FBFC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How will you put this leader impact statement into action (at least three concrete initial steps)?</a:t>
            </a:r>
          </a:p>
          <a:p>
            <a:pPr algn="l" marL="1014713" indent="-507356" lvl="1">
              <a:lnSpc>
                <a:spcPts val="6579"/>
              </a:lnSpc>
              <a:buFont typeface="Arial"/>
              <a:buChar char="•"/>
            </a:pPr>
            <a:r>
              <a:rPr lang="en-US" sz="4699">
                <a:solidFill>
                  <a:srgbClr val="E0FBFC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What doubts or reservations do I have?</a:t>
            </a:r>
          </a:p>
          <a:p>
            <a:pPr algn="l" marL="1014713" indent="-507356" lvl="1">
              <a:lnSpc>
                <a:spcPts val="6579"/>
              </a:lnSpc>
              <a:buFont typeface="Arial"/>
              <a:buChar char="•"/>
            </a:pPr>
            <a:r>
              <a:rPr lang="en-US" sz="4699">
                <a:solidFill>
                  <a:srgbClr val="E0FBFC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Who do I commit to being to bring this plan to action?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50899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9089627" y="2571750"/>
            <a:ext cx="4207273" cy="5143500"/>
          </a:xfrm>
          <a:prstGeom prst="rect">
            <a:avLst/>
          </a:prstGeom>
          <a:solidFill>
            <a:srgbClr val="2F113E"/>
          </a:solidFill>
        </p:spPr>
      </p:sp>
      <p:sp>
        <p:nvSpPr>
          <p:cNvPr name="AutoShape 3" id="3"/>
          <p:cNvSpPr/>
          <p:nvPr/>
        </p:nvSpPr>
        <p:spPr>
          <a:xfrm rot="0">
            <a:off x="4517627" y="2571750"/>
            <a:ext cx="4207273" cy="5143500"/>
          </a:xfrm>
          <a:prstGeom prst="rect">
            <a:avLst/>
          </a:prstGeom>
          <a:solidFill>
            <a:srgbClr val="D51245"/>
          </a:solidFill>
        </p:spPr>
      </p:sp>
      <p:sp>
        <p:nvSpPr>
          <p:cNvPr name="AutoShape 4" id="4"/>
          <p:cNvSpPr/>
          <p:nvPr/>
        </p:nvSpPr>
        <p:spPr>
          <a:xfrm rot="0">
            <a:off x="13661627" y="2571750"/>
            <a:ext cx="4207273" cy="5143500"/>
          </a:xfrm>
          <a:prstGeom prst="rect">
            <a:avLst/>
          </a:prstGeom>
          <a:solidFill>
            <a:srgbClr val="FF9060"/>
          </a:solidFill>
        </p:spPr>
      </p:sp>
      <p:sp>
        <p:nvSpPr>
          <p:cNvPr name="TextBox 5" id="5"/>
          <p:cNvSpPr txBox="true"/>
          <p:nvPr/>
        </p:nvSpPr>
        <p:spPr>
          <a:xfrm rot="-5400000">
            <a:off x="-357608" y="4117644"/>
            <a:ext cx="5919652" cy="20517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740"/>
              </a:lnSpc>
              <a:spcBef>
                <a:spcPct val="0"/>
              </a:spcBef>
            </a:pPr>
            <a:r>
              <a:rPr lang="en-US" b="true" sz="8600">
                <a:solidFill>
                  <a:srgbClr val="E0FBFC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Objectives for Today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210606" y="2788864"/>
            <a:ext cx="3107862" cy="1135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556"/>
              </a:lnSpc>
            </a:pPr>
            <a:r>
              <a:rPr lang="en-US" b="true" sz="3559" u="sng">
                <a:solidFill>
                  <a:srgbClr val="E0FBF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Strengths and Values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219725" y="4066539"/>
            <a:ext cx="3107862" cy="2416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41"/>
              </a:lnSpc>
            </a:pPr>
            <a:r>
              <a:rPr lang="en-US" b="true" sz="2743">
                <a:solidFill>
                  <a:srgbClr val="E0FBF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Rediscover. Reinvigorate. Reintegrate. </a:t>
            </a:r>
          </a:p>
          <a:p>
            <a:pPr algn="l">
              <a:lnSpc>
                <a:spcPts val="3841"/>
              </a:lnSpc>
            </a:pPr>
            <a:r>
              <a:rPr lang="en-US" b="true" sz="2743">
                <a:solidFill>
                  <a:srgbClr val="E0FBF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Into your leadership.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800844" y="2788864"/>
            <a:ext cx="2784840" cy="9881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13"/>
              </a:lnSpc>
              <a:spcBef>
                <a:spcPct val="0"/>
              </a:spcBef>
            </a:pPr>
            <a:r>
              <a:rPr lang="en-US" b="true" sz="3057" u="sng">
                <a:solidFill>
                  <a:srgbClr val="E0FBF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Action Planning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809963" y="4085589"/>
            <a:ext cx="2784840" cy="3041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b="true" sz="2499">
                <a:solidFill>
                  <a:srgbClr val="E0FBF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Put intention into practice with specific action steps for moving forward toward your desired impact.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4372844" y="2798389"/>
            <a:ext cx="2784840" cy="10153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084"/>
              </a:lnSpc>
              <a:spcBef>
                <a:spcPct val="0"/>
              </a:spcBef>
            </a:pPr>
            <a:r>
              <a:rPr lang="en-US" b="true" sz="3190" u="sng">
                <a:solidFill>
                  <a:srgbClr val="2F113E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Desired Impact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4372844" y="4076064"/>
            <a:ext cx="3219505" cy="31819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b="true" sz="2599">
                <a:solidFill>
                  <a:srgbClr val="2F113E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Bring ambition and perspective to who and what you want to impact as a leader. Declare it to yourself and your world.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3B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507443" y="0"/>
            <a:ext cx="16780557" cy="8827817"/>
          </a:xfrm>
          <a:prstGeom prst="rect">
            <a:avLst/>
          </a:prstGeom>
          <a:solidFill>
            <a:srgbClr val="2F113E"/>
          </a:solidFill>
        </p:spPr>
      </p:sp>
      <p:sp>
        <p:nvSpPr>
          <p:cNvPr name="Freeform 3" id="3"/>
          <p:cNvSpPr/>
          <p:nvPr/>
        </p:nvSpPr>
        <p:spPr>
          <a:xfrm flipH="false" flipV="false" rot="0">
            <a:off x="3096601" y="1235429"/>
            <a:ext cx="4235323" cy="6356958"/>
          </a:xfrm>
          <a:custGeom>
            <a:avLst/>
            <a:gdLst/>
            <a:ahLst/>
            <a:cxnLst/>
            <a:rect r="r" b="b" t="t" l="l"/>
            <a:pathLst>
              <a:path h="6356958" w="4235323">
                <a:moveTo>
                  <a:pt x="0" y="0"/>
                </a:moveTo>
                <a:lnTo>
                  <a:pt x="4235323" y="0"/>
                </a:lnTo>
                <a:lnTo>
                  <a:pt x="4235323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9144000" y="3004208"/>
            <a:ext cx="7691595" cy="2809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361"/>
              </a:lnSpc>
            </a:pPr>
            <a:r>
              <a:rPr lang="en-US" b="true" sz="6134">
                <a:solidFill>
                  <a:srgbClr val="68DAC5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Who would like to share your Leader Impact Statement?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>
  <p:cSld>
    <p:bg>
      <p:bgPr>
        <a:solidFill>
          <a:srgbClr val="FF90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722631" cy="3722631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49BEA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861316" y="2481754"/>
            <a:ext cx="3722631" cy="3722631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461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2516535" y="1104900"/>
            <a:ext cx="14742765" cy="11195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8690"/>
              </a:lnSpc>
            </a:pPr>
            <a:r>
              <a:rPr lang="en-US" b="true" sz="7900" u="none">
                <a:solidFill>
                  <a:srgbClr val="082D63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KEY INSIGHTS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050920" y="3847547"/>
            <a:ext cx="12186161" cy="663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5410"/>
              </a:lnSpc>
            </a:pPr>
            <a:r>
              <a:rPr lang="en-US" b="true" sz="3864" u="none">
                <a:solidFill>
                  <a:srgbClr val="082D63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What did you learn?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050920" y="7790519"/>
            <a:ext cx="12186161" cy="663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5410"/>
              </a:lnSpc>
            </a:pPr>
            <a:r>
              <a:rPr lang="en-US" b="true" sz="3864" u="none">
                <a:solidFill>
                  <a:srgbClr val="082D63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What inspires you to take action?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050920" y="5834370"/>
            <a:ext cx="12186161" cy="663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5410"/>
              </a:lnSpc>
            </a:pPr>
            <a:r>
              <a:rPr lang="en-US" b="true" sz="3864" u="none">
                <a:solidFill>
                  <a:srgbClr val="082D63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Any surprises?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3B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8774830" y="7830948"/>
            <a:ext cx="2590257" cy="2456052"/>
          </a:xfrm>
          <a:prstGeom prst="rect">
            <a:avLst/>
          </a:prstGeom>
          <a:solidFill>
            <a:srgbClr val="FF9060"/>
          </a:solidFill>
        </p:spPr>
      </p:sp>
      <p:sp>
        <p:nvSpPr>
          <p:cNvPr name="AutoShape 3" id="3"/>
          <p:cNvSpPr/>
          <p:nvPr/>
        </p:nvSpPr>
        <p:spPr>
          <a:xfrm rot="0">
            <a:off x="15837596" y="7829550"/>
            <a:ext cx="2450404" cy="2456052"/>
          </a:xfrm>
          <a:prstGeom prst="rect">
            <a:avLst/>
          </a:prstGeom>
          <a:solidFill>
            <a:srgbClr val="FF9060"/>
          </a:solidFill>
        </p:spPr>
      </p:sp>
      <p:sp>
        <p:nvSpPr>
          <p:cNvPr name="AutoShape 4" id="4"/>
          <p:cNvSpPr/>
          <p:nvPr/>
        </p:nvSpPr>
        <p:spPr>
          <a:xfrm rot="0">
            <a:off x="12100870" y="0"/>
            <a:ext cx="2057711" cy="2441792"/>
          </a:xfrm>
          <a:prstGeom prst="rect">
            <a:avLst/>
          </a:prstGeom>
          <a:solidFill>
            <a:srgbClr val="FF9060"/>
          </a:solidFill>
        </p:spPr>
      </p:sp>
      <p:sp>
        <p:nvSpPr>
          <p:cNvPr name="AutoShape 5" id="5"/>
          <p:cNvSpPr/>
          <p:nvPr/>
        </p:nvSpPr>
        <p:spPr>
          <a:xfrm rot="0">
            <a:off x="11365087" y="7830948"/>
            <a:ext cx="4472509" cy="2456052"/>
          </a:xfrm>
          <a:prstGeom prst="rect">
            <a:avLst/>
          </a:prstGeom>
          <a:solidFill>
            <a:srgbClr val="68DAC5"/>
          </a:solidFill>
        </p:spPr>
      </p:sp>
      <p:sp>
        <p:nvSpPr>
          <p:cNvPr name="AutoShape 6" id="6"/>
          <p:cNvSpPr/>
          <p:nvPr/>
        </p:nvSpPr>
        <p:spPr>
          <a:xfrm rot="0">
            <a:off x="14158581" y="0"/>
            <a:ext cx="4115421" cy="2441792"/>
          </a:xfrm>
          <a:prstGeom prst="rect">
            <a:avLst/>
          </a:prstGeom>
          <a:solidFill>
            <a:srgbClr val="082D63"/>
          </a:solidFill>
        </p:spPr>
      </p:sp>
      <p:sp>
        <p:nvSpPr>
          <p:cNvPr name="AutoShape 7" id="7"/>
          <p:cNvSpPr/>
          <p:nvPr/>
        </p:nvSpPr>
        <p:spPr>
          <a:xfrm rot="0">
            <a:off x="9650466" y="-6033"/>
            <a:ext cx="2450404" cy="2456052"/>
          </a:xfrm>
          <a:prstGeom prst="rect">
            <a:avLst/>
          </a:prstGeom>
          <a:solidFill>
            <a:srgbClr val="FF9060"/>
          </a:solidFill>
        </p:spPr>
      </p:sp>
      <p:sp>
        <p:nvSpPr>
          <p:cNvPr name="AutoShape 8" id="8"/>
          <p:cNvSpPr/>
          <p:nvPr/>
        </p:nvSpPr>
        <p:spPr>
          <a:xfrm rot="0">
            <a:off x="5177957" y="-4635"/>
            <a:ext cx="4472509" cy="2456052"/>
          </a:xfrm>
          <a:prstGeom prst="rect">
            <a:avLst/>
          </a:prstGeom>
          <a:solidFill>
            <a:srgbClr val="FF9060"/>
          </a:solidFill>
        </p:spPr>
      </p:sp>
      <p:sp>
        <p:nvSpPr>
          <p:cNvPr name="AutoShape 9" id="9"/>
          <p:cNvSpPr/>
          <p:nvPr/>
        </p:nvSpPr>
        <p:spPr>
          <a:xfrm rot="0">
            <a:off x="2587700" y="-4635"/>
            <a:ext cx="2590257" cy="2456052"/>
          </a:xfrm>
          <a:prstGeom prst="rect">
            <a:avLst/>
          </a:prstGeom>
          <a:solidFill>
            <a:srgbClr val="FF9060"/>
          </a:solidFill>
        </p:spPr>
      </p:sp>
      <p:sp>
        <p:nvSpPr>
          <p:cNvPr name="AutoShape 10" id="10"/>
          <p:cNvSpPr/>
          <p:nvPr/>
        </p:nvSpPr>
        <p:spPr>
          <a:xfrm rot="0">
            <a:off x="0" y="4890"/>
            <a:ext cx="2590257" cy="2456052"/>
          </a:xfrm>
          <a:prstGeom prst="rect">
            <a:avLst/>
          </a:prstGeom>
          <a:solidFill>
            <a:srgbClr val="68DAC5"/>
          </a:solidFill>
        </p:spPr>
      </p:sp>
      <p:sp>
        <p:nvSpPr>
          <p:cNvPr name="TextBox 11" id="11"/>
          <p:cNvSpPr txBox="true"/>
          <p:nvPr/>
        </p:nvSpPr>
        <p:spPr>
          <a:xfrm rot="0">
            <a:off x="2023905" y="3596575"/>
            <a:ext cx="5390306" cy="5000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891"/>
              </a:lnSpc>
            </a:pPr>
            <a:r>
              <a:rPr lang="en-US" b="true" sz="4909">
                <a:solidFill>
                  <a:srgbClr val="082D63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“In the simplest terms, </a:t>
            </a:r>
            <a:r>
              <a:rPr lang="en-US" b="true" sz="4909" u="sng">
                <a:solidFill>
                  <a:srgbClr val="082D63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  <a:hlinkClick r:id="rId2" tooltip="https://www.businessnewsdaily.com/6097-self-awareness-in-leadership.html"/>
              </a:rPr>
              <a:t>a lea</a:t>
            </a:r>
            <a:r>
              <a:rPr lang="en-US" b="true" sz="4909">
                <a:solidFill>
                  <a:srgbClr val="082D63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der is one who knows where they want to go, and gets up and goes.” </a:t>
            </a:r>
          </a:p>
          <a:p>
            <a:pPr algn="l" marL="0" indent="0" lvl="0">
              <a:lnSpc>
                <a:spcPts val="4331"/>
              </a:lnSpc>
            </a:pPr>
            <a:r>
              <a:rPr lang="en-US" b="true" sz="3609">
                <a:solidFill>
                  <a:srgbClr val="082D63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– John Erskine, author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0FB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2100870" y="6170802"/>
            <a:ext cx="2057711" cy="2054605"/>
          </a:xfrm>
          <a:prstGeom prst="rect">
            <a:avLst/>
          </a:prstGeom>
          <a:solidFill>
            <a:srgbClr val="2F113E"/>
          </a:solidFill>
        </p:spPr>
      </p:sp>
      <p:sp>
        <p:nvSpPr>
          <p:cNvPr name="AutoShape 3" id="3"/>
          <p:cNvSpPr/>
          <p:nvPr/>
        </p:nvSpPr>
        <p:spPr>
          <a:xfrm rot="0">
            <a:off x="14158581" y="4123186"/>
            <a:ext cx="4115421" cy="2054605"/>
          </a:xfrm>
          <a:prstGeom prst="rect">
            <a:avLst/>
          </a:prstGeom>
          <a:solidFill>
            <a:srgbClr val="F2A900"/>
          </a:solidFill>
        </p:spPr>
      </p:sp>
      <p:sp>
        <p:nvSpPr>
          <p:cNvPr name="AutoShape 4" id="4"/>
          <p:cNvSpPr/>
          <p:nvPr/>
        </p:nvSpPr>
        <p:spPr>
          <a:xfrm rot="0">
            <a:off x="12100870" y="0"/>
            <a:ext cx="2057711" cy="2068582"/>
          </a:xfrm>
          <a:prstGeom prst="rect">
            <a:avLst/>
          </a:prstGeom>
          <a:solidFill>
            <a:srgbClr val="2F113E"/>
          </a:solidFill>
        </p:spPr>
      </p:sp>
      <p:sp>
        <p:nvSpPr>
          <p:cNvPr name="Freeform 5" id="5"/>
          <p:cNvSpPr/>
          <p:nvPr/>
        </p:nvSpPr>
        <p:spPr>
          <a:xfrm flipH="false" flipV="false" rot="0">
            <a:off x="10043160" y="4123186"/>
            <a:ext cx="4115421" cy="4102221"/>
          </a:xfrm>
          <a:custGeom>
            <a:avLst/>
            <a:gdLst/>
            <a:ahLst/>
            <a:cxnLst/>
            <a:rect r="r" b="b" t="t" l="l"/>
            <a:pathLst>
              <a:path h="4102221" w="4115421">
                <a:moveTo>
                  <a:pt x="0" y="0"/>
                </a:moveTo>
                <a:lnTo>
                  <a:pt x="4115421" y="0"/>
                </a:lnTo>
                <a:lnTo>
                  <a:pt x="4115421" y="4102221"/>
                </a:lnTo>
                <a:lnTo>
                  <a:pt x="0" y="41022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4898" t="0" r="-57155" b="-42001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43447" y="7991935"/>
            <a:ext cx="6755207" cy="1436311"/>
          </a:xfrm>
          <a:custGeom>
            <a:avLst/>
            <a:gdLst/>
            <a:ahLst/>
            <a:cxnLst/>
            <a:rect r="r" b="b" t="t" l="l"/>
            <a:pathLst>
              <a:path h="1436311" w="6755207">
                <a:moveTo>
                  <a:pt x="0" y="0"/>
                </a:moveTo>
                <a:lnTo>
                  <a:pt x="6755207" y="0"/>
                </a:lnTo>
                <a:lnTo>
                  <a:pt x="6755207" y="1436311"/>
                </a:lnTo>
                <a:lnTo>
                  <a:pt x="0" y="14363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23287" r="0" b="-22071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11018" y="6551321"/>
            <a:ext cx="481856" cy="488114"/>
          </a:xfrm>
          <a:custGeom>
            <a:avLst/>
            <a:gdLst/>
            <a:ahLst/>
            <a:cxnLst/>
            <a:rect r="r" b="b" t="t" l="l"/>
            <a:pathLst>
              <a:path h="488114" w="481856">
                <a:moveTo>
                  <a:pt x="0" y="0"/>
                </a:moveTo>
                <a:lnTo>
                  <a:pt x="481855" y="0"/>
                </a:lnTo>
                <a:lnTo>
                  <a:pt x="481855" y="488114"/>
                </a:lnTo>
                <a:lnTo>
                  <a:pt x="0" y="4881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44851" y="4527776"/>
            <a:ext cx="614188" cy="630566"/>
          </a:xfrm>
          <a:custGeom>
            <a:avLst/>
            <a:gdLst/>
            <a:ahLst/>
            <a:cxnLst/>
            <a:rect r="r" b="b" t="t" l="l"/>
            <a:pathLst>
              <a:path h="630566" w="614188">
                <a:moveTo>
                  <a:pt x="0" y="0"/>
                </a:moveTo>
                <a:lnTo>
                  <a:pt x="614189" y="0"/>
                </a:lnTo>
                <a:lnTo>
                  <a:pt x="614189" y="630566"/>
                </a:lnTo>
                <a:lnTo>
                  <a:pt x="0" y="63056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28700" y="5548867"/>
            <a:ext cx="630340" cy="621935"/>
          </a:xfrm>
          <a:custGeom>
            <a:avLst/>
            <a:gdLst/>
            <a:ahLst/>
            <a:cxnLst/>
            <a:rect r="r" b="b" t="t" l="l"/>
            <a:pathLst>
              <a:path h="621935" w="630340">
                <a:moveTo>
                  <a:pt x="0" y="0"/>
                </a:moveTo>
                <a:lnTo>
                  <a:pt x="630340" y="0"/>
                </a:lnTo>
                <a:lnTo>
                  <a:pt x="630340" y="621935"/>
                </a:lnTo>
                <a:lnTo>
                  <a:pt x="0" y="6219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9993025" y="4123186"/>
            <a:ext cx="4165556" cy="4182679"/>
            <a:chOff x="0" y="0"/>
            <a:chExt cx="1097101" cy="110161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097101" cy="1101611"/>
            </a:xfrm>
            <a:custGeom>
              <a:avLst/>
              <a:gdLst/>
              <a:ahLst/>
              <a:cxnLst/>
              <a:rect r="r" b="b" t="t" l="l"/>
              <a:pathLst>
                <a:path h="1101611" w="1097101">
                  <a:moveTo>
                    <a:pt x="0" y="0"/>
                  </a:moveTo>
                  <a:lnTo>
                    <a:pt x="1097101" y="0"/>
                  </a:lnTo>
                  <a:lnTo>
                    <a:pt x="1097101" y="1101611"/>
                  </a:lnTo>
                  <a:lnTo>
                    <a:pt x="0" y="1101611"/>
                  </a:lnTo>
                  <a:close/>
                </a:path>
              </a:pathLst>
            </a:custGeom>
            <a:solidFill>
              <a:srgbClr val="FF9060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1097101" cy="11397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7935314" y="6214525"/>
            <a:ext cx="2057711" cy="2058798"/>
            <a:chOff x="0" y="0"/>
            <a:chExt cx="541948" cy="542235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541948" cy="542235"/>
            </a:xfrm>
            <a:custGeom>
              <a:avLst/>
              <a:gdLst/>
              <a:ahLst/>
              <a:cxnLst/>
              <a:rect r="r" b="b" t="t" l="l"/>
              <a:pathLst>
                <a:path h="542235" w="541948">
                  <a:moveTo>
                    <a:pt x="0" y="0"/>
                  </a:moveTo>
                  <a:lnTo>
                    <a:pt x="541948" y="0"/>
                  </a:lnTo>
                  <a:lnTo>
                    <a:pt x="541948" y="542235"/>
                  </a:lnTo>
                  <a:lnTo>
                    <a:pt x="0" y="542235"/>
                  </a:lnTo>
                  <a:close/>
                </a:path>
              </a:pathLst>
            </a:custGeom>
            <a:solidFill>
              <a:srgbClr val="D51245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541948" cy="5803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7146279" y="8235071"/>
            <a:ext cx="4954591" cy="2050947"/>
            <a:chOff x="0" y="0"/>
            <a:chExt cx="1304913" cy="540167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304913" cy="540167"/>
            </a:xfrm>
            <a:custGeom>
              <a:avLst/>
              <a:gdLst/>
              <a:ahLst/>
              <a:cxnLst/>
              <a:rect r="r" b="b" t="t" l="l"/>
              <a:pathLst>
                <a:path h="540167" w="1304913">
                  <a:moveTo>
                    <a:pt x="0" y="0"/>
                  </a:moveTo>
                  <a:lnTo>
                    <a:pt x="1304913" y="0"/>
                  </a:lnTo>
                  <a:lnTo>
                    <a:pt x="1304913" y="540167"/>
                  </a:lnTo>
                  <a:lnTo>
                    <a:pt x="0" y="540167"/>
                  </a:lnTo>
                  <a:close/>
                </a:path>
              </a:pathLst>
            </a:custGeom>
            <a:solidFill>
              <a:srgbClr val="004A60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38100"/>
              <a:ext cx="1304913" cy="5782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sp>
        <p:nvSpPr>
          <p:cNvPr name="AutoShape 19" id="19"/>
          <p:cNvSpPr/>
          <p:nvPr/>
        </p:nvSpPr>
        <p:spPr>
          <a:xfrm rot="0">
            <a:off x="11959952" y="8235071"/>
            <a:ext cx="2198628" cy="2051929"/>
          </a:xfrm>
          <a:prstGeom prst="rect">
            <a:avLst/>
          </a:prstGeom>
          <a:solidFill>
            <a:srgbClr val="2F113E"/>
          </a:solidFill>
        </p:spPr>
      </p:sp>
      <p:grpSp>
        <p:nvGrpSpPr>
          <p:cNvPr name="Group 20" id="20"/>
          <p:cNvGrpSpPr/>
          <p:nvPr/>
        </p:nvGrpSpPr>
        <p:grpSpPr>
          <a:xfrm rot="0">
            <a:off x="14158581" y="6183143"/>
            <a:ext cx="4115421" cy="4103857"/>
            <a:chOff x="0" y="0"/>
            <a:chExt cx="1083897" cy="1080851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083897" cy="1080851"/>
            </a:xfrm>
            <a:custGeom>
              <a:avLst/>
              <a:gdLst/>
              <a:ahLst/>
              <a:cxnLst/>
              <a:rect r="r" b="b" t="t" l="l"/>
              <a:pathLst>
                <a:path h="1080851" w="1083897">
                  <a:moveTo>
                    <a:pt x="0" y="0"/>
                  </a:moveTo>
                  <a:lnTo>
                    <a:pt x="1083897" y="0"/>
                  </a:lnTo>
                  <a:lnTo>
                    <a:pt x="1083897" y="1080851"/>
                  </a:lnTo>
                  <a:lnTo>
                    <a:pt x="0" y="1080851"/>
                  </a:lnTo>
                  <a:close/>
                </a:path>
              </a:pathLst>
            </a:custGeom>
            <a:solidFill>
              <a:srgbClr val="68DAC5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38100"/>
              <a:ext cx="1083897" cy="11189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0925556" y="2068582"/>
            <a:ext cx="3368151" cy="2061593"/>
            <a:chOff x="0" y="0"/>
            <a:chExt cx="887085" cy="542971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887085" cy="542971"/>
            </a:xfrm>
            <a:custGeom>
              <a:avLst/>
              <a:gdLst/>
              <a:ahLst/>
              <a:cxnLst/>
              <a:rect r="r" b="b" t="t" l="l"/>
              <a:pathLst>
                <a:path h="542971" w="887085">
                  <a:moveTo>
                    <a:pt x="0" y="0"/>
                  </a:moveTo>
                  <a:lnTo>
                    <a:pt x="887085" y="0"/>
                  </a:lnTo>
                  <a:lnTo>
                    <a:pt x="887085" y="542971"/>
                  </a:lnTo>
                  <a:lnTo>
                    <a:pt x="0" y="542971"/>
                  </a:lnTo>
                  <a:close/>
                </a:path>
              </a:pathLst>
            </a:custGeom>
            <a:solidFill>
              <a:srgbClr val="EF3B3B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38100"/>
              <a:ext cx="887085" cy="5810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14158581" y="6290"/>
            <a:ext cx="4129419" cy="4152260"/>
            <a:chOff x="0" y="0"/>
            <a:chExt cx="1087584" cy="1093599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087584" cy="1093599"/>
            </a:xfrm>
            <a:custGeom>
              <a:avLst/>
              <a:gdLst/>
              <a:ahLst/>
              <a:cxnLst/>
              <a:rect r="r" b="b" t="t" l="l"/>
              <a:pathLst>
                <a:path h="1093599" w="1087584">
                  <a:moveTo>
                    <a:pt x="0" y="0"/>
                  </a:moveTo>
                  <a:lnTo>
                    <a:pt x="1087584" y="0"/>
                  </a:lnTo>
                  <a:lnTo>
                    <a:pt x="1087584" y="1093599"/>
                  </a:lnTo>
                  <a:lnTo>
                    <a:pt x="0" y="1093599"/>
                  </a:lnTo>
                  <a:close/>
                </a:path>
              </a:pathLst>
            </a:custGeom>
            <a:solidFill>
              <a:srgbClr val="004A60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38100"/>
              <a:ext cx="1087584" cy="11316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sp>
        <p:nvSpPr>
          <p:cNvPr name="TextBox 29" id="29"/>
          <p:cNvSpPr txBox="true"/>
          <p:nvPr/>
        </p:nvSpPr>
        <p:spPr>
          <a:xfrm rot="0">
            <a:off x="574632" y="997222"/>
            <a:ext cx="6571648" cy="11944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983"/>
              </a:lnSpc>
              <a:spcBef>
                <a:spcPct val="0"/>
              </a:spcBef>
            </a:pPr>
            <a:r>
              <a:rPr lang="en-US" b="true" sz="9073">
                <a:solidFill>
                  <a:srgbClr val="2F113E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Thank You.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689832" y="2709529"/>
            <a:ext cx="6301139" cy="12623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97"/>
              </a:lnSpc>
            </a:pPr>
            <a:r>
              <a:rPr lang="en-US" b="true" sz="2426">
                <a:solidFill>
                  <a:srgbClr val="2F113E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Learn more about leadership and having your desired impact in the MBLI program at NKU!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709307" y="6484646"/>
            <a:ext cx="2728813" cy="539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b="true" sz="3150">
                <a:solidFill>
                  <a:srgbClr val="2F113E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nku.edu/mbli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857118" y="4540164"/>
            <a:ext cx="3966567" cy="539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09"/>
              </a:lnSpc>
            </a:pPr>
            <a:r>
              <a:rPr lang="en-US" b="true" sz="3150">
                <a:solidFill>
                  <a:srgbClr val="2F113E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spataros1@nku.edu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857118" y="5556940"/>
            <a:ext cx="2923580" cy="539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09"/>
              </a:lnSpc>
            </a:pPr>
            <a:r>
              <a:rPr lang="en-US" b="true" sz="3150">
                <a:solidFill>
                  <a:srgbClr val="2F113E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sandraspataro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solidFill>
          <a:srgbClr val="50899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3575113" y="0"/>
            <a:ext cx="4712887" cy="5143500"/>
          </a:xfrm>
          <a:prstGeom prst="rect">
            <a:avLst/>
          </a:prstGeom>
          <a:solidFill>
            <a:srgbClr val="E0FBFC"/>
          </a:solidFill>
        </p:spPr>
      </p:sp>
      <p:sp>
        <p:nvSpPr>
          <p:cNvPr name="AutoShape 3" id="3"/>
          <p:cNvSpPr/>
          <p:nvPr/>
        </p:nvSpPr>
        <p:spPr>
          <a:xfrm rot="0">
            <a:off x="8862226" y="5143500"/>
            <a:ext cx="4712887" cy="5143500"/>
          </a:xfrm>
          <a:prstGeom prst="rect">
            <a:avLst/>
          </a:prstGeom>
          <a:solidFill>
            <a:srgbClr val="2F113E"/>
          </a:solidFill>
        </p:spPr>
      </p:sp>
      <p:grpSp>
        <p:nvGrpSpPr>
          <p:cNvPr name="Group 4" id="4"/>
          <p:cNvGrpSpPr/>
          <p:nvPr/>
        </p:nvGrpSpPr>
        <p:grpSpPr>
          <a:xfrm rot="0">
            <a:off x="8862226" y="0"/>
            <a:ext cx="4712887" cy="5143500"/>
            <a:chOff x="0" y="0"/>
            <a:chExt cx="1241254" cy="135466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241254" cy="1354667"/>
            </a:xfrm>
            <a:custGeom>
              <a:avLst/>
              <a:gdLst/>
              <a:ahLst/>
              <a:cxnLst/>
              <a:rect r="r" b="b" t="t" l="l"/>
              <a:pathLst>
                <a:path h="1354667" w="1241254">
                  <a:moveTo>
                    <a:pt x="0" y="0"/>
                  </a:moveTo>
                  <a:lnTo>
                    <a:pt x="1241254" y="0"/>
                  </a:lnTo>
                  <a:lnTo>
                    <a:pt x="1241254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FF9060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1241254" cy="13927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4318767" y="1871195"/>
            <a:ext cx="3225579" cy="11718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647"/>
              </a:lnSpc>
              <a:spcBef>
                <a:spcPct val="0"/>
              </a:spcBef>
            </a:pPr>
            <a:r>
              <a:rPr lang="en-US" b="true" sz="4187" spc="-104" u="sng">
                <a:solidFill>
                  <a:srgbClr val="082D63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Actions and Behaviors?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605880" y="7015550"/>
            <a:ext cx="3225579" cy="11718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647"/>
              </a:lnSpc>
              <a:spcBef>
                <a:spcPct val="0"/>
              </a:spcBef>
            </a:pPr>
            <a:r>
              <a:rPr lang="en-US" b="true" sz="4187" spc="-104" u="sng">
                <a:solidFill>
                  <a:srgbClr val="E0FBFC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Results and Outcomes?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03590" y="3507681"/>
            <a:ext cx="7315686" cy="41087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019"/>
              </a:lnSpc>
              <a:spcBef>
                <a:spcPct val="0"/>
              </a:spcBef>
            </a:pPr>
            <a:r>
              <a:rPr lang="en-US" b="true" sz="8100">
                <a:solidFill>
                  <a:srgbClr val="E0FBFC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How do you define LEADERSHIP?</a:t>
            </a:r>
          </a:p>
          <a:p>
            <a:pPr algn="l" marL="0" indent="0" lvl="0">
              <a:lnSpc>
                <a:spcPts val="4257"/>
              </a:lnSpc>
              <a:spcBef>
                <a:spcPct val="0"/>
              </a:spcBef>
            </a:pPr>
            <a:r>
              <a:rPr lang="en-US" sz="4300" u="none">
                <a:solidFill>
                  <a:srgbClr val="E0FBFC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(and why to think about it now)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3575113" y="5143500"/>
            <a:ext cx="4712887" cy="5143500"/>
            <a:chOff x="0" y="0"/>
            <a:chExt cx="1241254" cy="135466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241254" cy="1354667"/>
            </a:xfrm>
            <a:custGeom>
              <a:avLst/>
              <a:gdLst/>
              <a:ahLst/>
              <a:cxnLst/>
              <a:rect r="r" b="b" t="t" l="l"/>
              <a:pathLst>
                <a:path h="1354667" w="1241254">
                  <a:moveTo>
                    <a:pt x="0" y="0"/>
                  </a:moveTo>
                  <a:lnTo>
                    <a:pt x="1241254" y="0"/>
                  </a:lnTo>
                  <a:lnTo>
                    <a:pt x="1241254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FA4616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1241254" cy="13927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D0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5577830" y="0"/>
            <a:ext cx="2710170" cy="2749772"/>
          </a:xfrm>
          <a:prstGeom prst="rect">
            <a:avLst/>
          </a:prstGeom>
          <a:solidFill>
            <a:srgbClr val="508991"/>
          </a:solidFill>
        </p:spPr>
      </p:sp>
      <p:sp>
        <p:nvSpPr>
          <p:cNvPr name="AutoShape 3" id="3"/>
          <p:cNvSpPr/>
          <p:nvPr/>
        </p:nvSpPr>
        <p:spPr>
          <a:xfrm rot="0">
            <a:off x="16525305" y="6778644"/>
            <a:ext cx="1762695" cy="3508356"/>
          </a:xfrm>
          <a:prstGeom prst="rect">
            <a:avLst/>
          </a:prstGeom>
          <a:solidFill>
            <a:srgbClr val="082D63"/>
          </a:solidFill>
        </p:spPr>
      </p:sp>
      <p:sp>
        <p:nvSpPr>
          <p:cNvPr name="Freeform 4" id="4"/>
          <p:cNvSpPr/>
          <p:nvPr/>
        </p:nvSpPr>
        <p:spPr>
          <a:xfrm flipH="false" flipV="false" rot="0">
            <a:off x="1150400" y="5571490"/>
            <a:ext cx="3728400" cy="3728400"/>
          </a:xfrm>
          <a:custGeom>
            <a:avLst/>
            <a:gdLst/>
            <a:ahLst/>
            <a:cxnLst/>
            <a:rect r="r" b="b" t="t" l="l"/>
            <a:pathLst>
              <a:path h="3728400" w="3728400">
                <a:moveTo>
                  <a:pt x="0" y="0"/>
                </a:moveTo>
                <a:lnTo>
                  <a:pt x="3728400" y="0"/>
                </a:lnTo>
                <a:lnTo>
                  <a:pt x="3728400" y="3728401"/>
                </a:lnTo>
                <a:lnTo>
                  <a:pt x="0" y="37284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6276636" y="2549010"/>
            <a:ext cx="8693378" cy="5188980"/>
            <a:chOff x="0" y="0"/>
            <a:chExt cx="11591171" cy="6918639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0"/>
              <a:ext cx="11591171" cy="12700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7559"/>
                </a:lnSpc>
              </a:pPr>
              <a:r>
                <a:rPr lang="en-US" b="true" sz="6300">
                  <a:solidFill>
                    <a:srgbClr val="082D63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Leadership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1939324"/>
              <a:ext cx="11591171" cy="20955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199"/>
                </a:lnSpc>
              </a:pPr>
              <a:r>
                <a:rPr lang="en-US" b="true" sz="3499">
                  <a:solidFill>
                    <a:srgbClr val="082D63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Intentionally inspiring and growing yourself and others for positive impact.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5319497"/>
              <a:ext cx="11591171" cy="15991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899"/>
                </a:lnSpc>
              </a:pPr>
              <a:r>
                <a:rPr lang="en-US" b="true" sz="3499">
                  <a:solidFill>
                    <a:srgbClr val="082D63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It’s about intentional practice to achieve results and build capability.</a:t>
              </a:r>
            </a:p>
          </p:txBody>
        </p:sp>
        <p:sp>
          <p:nvSpPr>
            <p:cNvPr name="AutoShape 9" id="9"/>
            <p:cNvSpPr/>
            <p:nvPr/>
          </p:nvSpPr>
          <p:spPr>
            <a:xfrm>
              <a:off x="0" y="4710498"/>
              <a:ext cx="11591171" cy="0"/>
            </a:xfrm>
            <a:prstGeom prst="line">
              <a:avLst/>
            </a:prstGeom>
            <a:ln cap="rnd" w="12700">
              <a:solidFill>
                <a:srgbClr val="EF3B3B"/>
              </a:solidFill>
              <a:prstDash val="solid"/>
              <a:headEnd type="none" len="sm" w="sm"/>
              <a:tailEnd type="none" len="sm" w="sm"/>
            </a:ln>
          </p:spPr>
        </p:sp>
      </p:grpSp>
      <p:grpSp>
        <p:nvGrpSpPr>
          <p:cNvPr name="Group 10" id="10"/>
          <p:cNvGrpSpPr/>
          <p:nvPr/>
        </p:nvGrpSpPr>
        <p:grpSpPr>
          <a:xfrm rot="0">
            <a:off x="15201900" y="2749772"/>
            <a:ext cx="3086100" cy="4028872"/>
            <a:chOff x="0" y="0"/>
            <a:chExt cx="812800" cy="106110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1061102"/>
            </a:xfrm>
            <a:custGeom>
              <a:avLst/>
              <a:gdLst/>
              <a:ahLst/>
              <a:cxnLst/>
              <a:rect r="r" b="b" t="t" l="l"/>
              <a:pathLst>
                <a:path h="1061102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1061102"/>
                  </a:lnTo>
                  <a:lnTo>
                    <a:pt x="0" y="1061102"/>
                  </a:lnTo>
                  <a:close/>
                </a:path>
              </a:pathLst>
            </a:custGeom>
            <a:solidFill>
              <a:srgbClr val="CF0E25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812800" cy="10992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>
      <p:bgPr>
        <a:solidFill>
          <a:srgbClr val="50899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2726207" y="4610100"/>
            <a:ext cx="555257" cy="533400"/>
          </a:xfrm>
          <a:prstGeom prst="rect">
            <a:avLst/>
          </a:prstGeom>
          <a:solidFill>
            <a:srgbClr val="D51245"/>
          </a:solidFill>
        </p:spPr>
      </p:sp>
      <p:sp>
        <p:nvSpPr>
          <p:cNvPr name="AutoShape 3" id="3"/>
          <p:cNvSpPr/>
          <p:nvPr/>
        </p:nvSpPr>
        <p:spPr>
          <a:xfrm rot="0">
            <a:off x="12036804" y="4610100"/>
            <a:ext cx="534019" cy="533400"/>
          </a:xfrm>
          <a:prstGeom prst="rect">
            <a:avLst/>
          </a:prstGeom>
          <a:solidFill>
            <a:srgbClr val="E0FBFC"/>
          </a:solidFill>
        </p:spPr>
      </p:sp>
      <p:sp>
        <p:nvSpPr>
          <p:cNvPr name="AutoShape 4" id="4"/>
          <p:cNvSpPr/>
          <p:nvPr/>
        </p:nvSpPr>
        <p:spPr>
          <a:xfrm rot="0">
            <a:off x="7381505" y="4610100"/>
            <a:ext cx="504395" cy="533400"/>
          </a:xfrm>
          <a:prstGeom prst="rect">
            <a:avLst/>
          </a:prstGeom>
          <a:solidFill>
            <a:srgbClr val="2F113E"/>
          </a:solidFill>
        </p:spPr>
      </p:sp>
      <p:grpSp>
        <p:nvGrpSpPr>
          <p:cNvPr name="Group 5" id="5"/>
          <p:cNvGrpSpPr/>
          <p:nvPr/>
        </p:nvGrpSpPr>
        <p:grpSpPr>
          <a:xfrm rot="0">
            <a:off x="16626736" y="5118"/>
            <a:ext cx="1661264" cy="3086100"/>
            <a:chOff x="0" y="0"/>
            <a:chExt cx="437535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37535" cy="812800"/>
            </a:xfrm>
            <a:custGeom>
              <a:avLst/>
              <a:gdLst/>
              <a:ahLst/>
              <a:cxnLst/>
              <a:rect r="r" b="b" t="t" l="l"/>
              <a:pathLst>
                <a:path h="812800" w="437535">
                  <a:moveTo>
                    <a:pt x="0" y="0"/>
                  </a:moveTo>
                  <a:lnTo>
                    <a:pt x="437535" y="0"/>
                  </a:lnTo>
                  <a:lnTo>
                    <a:pt x="43753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2F113E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37535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6626736" y="3067050"/>
            <a:ext cx="1661264" cy="7219950"/>
            <a:chOff x="0" y="0"/>
            <a:chExt cx="437535" cy="190155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37535" cy="1901551"/>
            </a:xfrm>
            <a:custGeom>
              <a:avLst/>
              <a:gdLst/>
              <a:ahLst/>
              <a:cxnLst/>
              <a:rect r="r" b="b" t="t" l="l"/>
              <a:pathLst>
                <a:path h="1901551" w="437535">
                  <a:moveTo>
                    <a:pt x="0" y="0"/>
                  </a:moveTo>
                  <a:lnTo>
                    <a:pt x="437535" y="0"/>
                  </a:lnTo>
                  <a:lnTo>
                    <a:pt x="437535" y="1901551"/>
                  </a:lnTo>
                  <a:lnTo>
                    <a:pt x="0" y="1901551"/>
                  </a:lnTo>
                  <a:close/>
                </a:path>
              </a:pathLst>
            </a:custGeom>
            <a:solidFill>
              <a:srgbClr val="3A2BFC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437535" cy="19396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3589076" y="5118"/>
            <a:ext cx="3037660" cy="3086100"/>
            <a:chOff x="0" y="0"/>
            <a:chExt cx="800042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00042" cy="812800"/>
            </a:xfrm>
            <a:custGeom>
              <a:avLst/>
              <a:gdLst/>
              <a:ahLst/>
              <a:cxnLst/>
              <a:rect r="r" b="b" t="t" l="l"/>
              <a:pathLst>
                <a:path h="812800" w="800042">
                  <a:moveTo>
                    <a:pt x="0" y="0"/>
                  </a:moveTo>
                  <a:lnTo>
                    <a:pt x="800042" y="0"/>
                  </a:lnTo>
                  <a:lnTo>
                    <a:pt x="80004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0FBFC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800042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4590229" y="3091218"/>
            <a:ext cx="2036507" cy="2052282"/>
            <a:chOff x="0" y="0"/>
            <a:chExt cx="536364" cy="540519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536364" cy="540519"/>
            </a:xfrm>
            <a:custGeom>
              <a:avLst/>
              <a:gdLst/>
              <a:ahLst/>
              <a:cxnLst/>
              <a:rect r="r" b="b" t="t" l="l"/>
              <a:pathLst>
                <a:path h="540519" w="536364">
                  <a:moveTo>
                    <a:pt x="0" y="0"/>
                  </a:moveTo>
                  <a:lnTo>
                    <a:pt x="536364" y="0"/>
                  </a:lnTo>
                  <a:lnTo>
                    <a:pt x="536364" y="540519"/>
                  </a:lnTo>
                  <a:lnTo>
                    <a:pt x="0" y="540519"/>
                  </a:lnTo>
                  <a:close/>
                </a:path>
              </a:pathLst>
            </a:custGeom>
            <a:solidFill>
              <a:srgbClr val="EF3B3B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536364" cy="57861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1028700" y="2371775"/>
            <a:ext cx="9809731" cy="7642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742"/>
              </a:lnSpc>
              <a:spcBef>
                <a:spcPct val="0"/>
              </a:spcBef>
            </a:pPr>
            <a:r>
              <a:rPr lang="en-US" b="true" sz="5800">
                <a:solidFill>
                  <a:srgbClr val="E0FBFC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Core Leadership Principles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726207" y="5552493"/>
            <a:ext cx="2947645" cy="17912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735"/>
              </a:lnSpc>
            </a:pPr>
            <a:r>
              <a:rPr lang="en-US" b="true" sz="3699" spc="-92">
                <a:solidFill>
                  <a:srgbClr val="E0FBFC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Lead from wherever you stand.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381505" y="5552493"/>
            <a:ext cx="2947645" cy="40025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35"/>
              </a:lnSpc>
            </a:pPr>
            <a:r>
              <a:rPr lang="en-US" sz="3699" spc="-92" b="true">
                <a:solidFill>
                  <a:srgbClr val="E0FBFC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Leaders are made, not born.</a:t>
            </a:r>
          </a:p>
          <a:p>
            <a:pPr algn="l" marL="0" indent="0" lvl="0">
              <a:lnSpc>
                <a:spcPts val="4351"/>
              </a:lnSpc>
            </a:pPr>
            <a:r>
              <a:rPr lang="en-US" sz="3399" spc="-84">
                <a:solidFill>
                  <a:srgbClr val="E0FBFC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Leadership is an intentional craft to be honed over a lifetime.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2004120" y="5552493"/>
            <a:ext cx="2947645" cy="40025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35"/>
              </a:lnSpc>
            </a:pPr>
            <a:r>
              <a:rPr lang="en-US" sz="3699" spc="-92" b="true">
                <a:solidFill>
                  <a:srgbClr val="E0FBFC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A leader's first job is to inspire self.</a:t>
            </a:r>
          </a:p>
          <a:p>
            <a:pPr algn="l" marL="0" indent="0" lvl="0">
              <a:lnSpc>
                <a:spcPts val="4351"/>
              </a:lnSpc>
            </a:pPr>
            <a:r>
              <a:rPr lang="en-US" sz="3399" spc="-84">
                <a:solidFill>
                  <a:srgbClr val="E0FBFC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Inspiration is personal, authentic, and contagious.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11552569" y="5118"/>
            <a:ext cx="2036507" cy="2052282"/>
            <a:chOff x="0" y="0"/>
            <a:chExt cx="536364" cy="540519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536364" cy="540519"/>
            </a:xfrm>
            <a:custGeom>
              <a:avLst/>
              <a:gdLst/>
              <a:ahLst/>
              <a:cxnLst/>
              <a:rect r="r" b="b" t="t" l="l"/>
              <a:pathLst>
                <a:path h="540519" w="536364">
                  <a:moveTo>
                    <a:pt x="0" y="0"/>
                  </a:moveTo>
                  <a:lnTo>
                    <a:pt x="536364" y="0"/>
                  </a:lnTo>
                  <a:lnTo>
                    <a:pt x="536364" y="540519"/>
                  </a:lnTo>
                  <a:lnTo>
                    <a:pt x="0" y="540519"/>
                  </a:lnTo>
                  <a:close/>
                </a:path>
              </a:pathLst>
            </a:custGeom>
            <a:solidFill>
              <a:srgbClr val="FF9060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38100"/>
              <a:ext cx="536364" cy="57861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bg>
      <p:bgPr>
        <a:solidFill>
          <a:srgbClr val="50899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1376636"/>
            <a:ext cx="16780557" cy="8827817"/>
          </a:xfrm>
          <a:prstGeom prst="rect">
            <a:avLst/>
          </a:prstGeom>
          <a:solidFill>
            <a:srgbClr val="2F113E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12092488" y="3926449"/>
            <a:ext cx="4688069" cy="6360551"/>
            <a:chOff x="0" y="0"/>
            <a:chExt cx="1234718" cy="167520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234718" cy="1675207"/>
            </a:xfrm>
            <a:custGeom>
              <a:avLst/>
              <a:gdLst/>
              <a:ahLst/>
              <a:cxnLst/>
              <a:rect r="r" b="b" t="t" l="l"/>
              <a:pathLst>
                <a:path h="1675207" w="1234718">
                  <a:moveTo>
                    <a:pt x="0" y="0"/>
                  </a:moveTo>
                  <a:lnTo>
                    <a:pt x="1234718" y="0"/>
                  </a:lnTo>
                  <a:lnTo>
                    <a:pt x="1234718" y="1675207"/>
                  </a:lnTo>
                  <a:lnTo>
                    <a:pt x="0" y="1675207"/>
                  </a:lnTo>
                  <a:close/>
                </a:path>
              </a:pathLst>
            </a:custGeom>
            <a:solidFill>
              <a:srgbClr val="FF906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1234718" cy="17133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2092488" y="1376636"/>
            <a:ext cx="4688069" cy="2549812"/>
            <a:chOff x="0" y="0"/>
            <a:chExt cx="1234718" cy="67155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234718" cy="671556"/>
            </a:xfrm>
            <a:custGeom>
              <a:avLst/>
              <a:gdLst/>
              <a:ahLst/>
              <a:cxnLst/>
              <a:rect r="r" b="b" t="t" l="l"/>
              <a:pathLst>
                <a:path h="671556" w="1234718">
                  <a:moveTo>
                    <a:pt x="0" y="0"/>
                  </a:moveTo>
                  <a:lnTo>
                    <a:pt x="1234718" y="0"/>
                  </a:lnTo>
                  <a:lnTo>
                    <a:pt x="1234718" y="671556"/>
                  </a:lnTo>
                  <a:lnTo>
                    <a:pt x="0" y="671556"/>
                  </a:lnTo>
                  <a:close/>
                </a:path>
              </a:pathLst>
            </a:custGeom>
            <a:solidFill>
              <a:srgbClr val="FA4616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234718" cy="7096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028700" y="2345009"/>
            <a:ext cx="10212227" cy="11905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8423"/>
              </a:lnSpc>
            </a:pPr>
            <a:r>
              <a:rPr lang="en-US" b="true" sz="10399" spc="-259">
                <a:solidFill>
                  <a:srgbClr val="E0FBFC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Today's Question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498426" y="4353255"/>
            <a:ext cx="6222280" cy="3376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329"/>
              </a:lnSpc>
            </a:pPr>
            <a:r>
              <a:rPr lang="en-US" b="true" sz="4099" spc="-102">
                <a:solidFill>
                  <a:srgbClr val="E0FBFC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Who are you going to be as a leader and how are you going to drive your own and others’ continued growth + success?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bg>
      <p:bgPr>
        <a:solidFill>
          <a:srgbClr val="EF3B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81000" y="1485900"/>
            <a:ext cx="17259300" cy="9258300"/>
            <a:chOff x="0" y="0"/>
            <a:chExt cx="4545659" cy="24384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545659" cy="2438400"/>
            </a:xfrm>
            <a:custGeom>
              <a:avLst/>
              <a:gdLst/>
              <a:ahLst/>
              <a:cxnLst/>
              <a:rect r="r" b="b" t="t" l="l"/>
              <a:pathLst>
                <a:path h="2438400" w="4545659">
                  <a:moveTo>
                    <a:pt x="0" y="0"/>
                  </a:moveTo>
                  <a:lnTo>
                    <a:pt x="4545659" y="0"/>
                  </a:lnTo>
                  <a:lnTo>
                    <a:pt x="4545659" y="2438400"/>
                  </a:lnTo>
                  <a:lnTo>
                    <a:pt x="0" y="2438400"/>
                  </a:lnTo>
                  <a:close/>
                </a:path>
              </a:pathLst>
            </a:custGeom>
            <a:solidFill>
              <a:srgbClr val="2F113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545659" cy="2476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5238576" y="2596434"/>
            <a:ext cx="7810847" cy="5094132"/>
            <a:chOff x="0" y="0"/>
            <a:chExt cx="10414463" cy="6792176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133350"/>
              <a:ext cx="10414463" cy="47939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9252"/>
                </a:lnSpc>
              </a:pPr>
              <a:r>
                <a:rPr lang="en-US" b="true" sz="8896">
                  <a:solidFill>
                    <a:srgbClr val="FF9060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Thought Development </a:t>
              </a:r>
            </a:p>
            <a:p>
              <a:pPr algn="ctr" marL="0" indent="0" lvl="0">
                <a:lnSpc>
                  <a:spcPts val="9252"/>
                </a:lnSpc>
              </a:pPr>
              <a:r>
                <a:rPr lang="en-US" b="true" sz="8896">
                  <a:solidFill>
                    <a:srgbClr val="FF9060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Out Loud*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5344798"/>
              <a:ext cx="10414463" cy="14473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479"/>
                </a:lnSpc>
              </a:pPr>
              <a:r>
                <a:rPr lang="en-US" b="true" sz="3199">
                  <a:solidFill>
                    <a:srgbClr val="FF9060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Conversations to Advance Your Thinking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97194" y="6115050"/>
            <a:ext cx="3086100" cy="3086100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A90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0" y="9646695"/>
            <a:ext cx="11037437" cy="396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b="true" sz="2399">
                <a:solidFill>
                  <a:srgbClr val="49BEA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*Adapted from Peter Block’s “Six Conversations for Commitment”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bg>
      <p:bgPr>
        <a:solidFill>
          <a:srgbClr val="EED0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5577830" y="0"/>
            <a:ext cx="2710170" cy="2749772"/>
          </a:xfrm>
          <a:prstGeom prst="rect">
            <a:avLst/>
          </a:prstGeom>
          <a:solidFill>
            <a:srgbClr val="508991"/>
          </a:solidFill>
        </p:spPr>
      </p:sp>
      <p:sp>
        <p:nvSpPr>
          <p:cNvPr name="AutoShape 3" id="3"/>
          <p:cNvSpPr/>
          <p:nvPr/>
        </p:nvSpPr>
        <p:spPr>
          <a:xfrm rot="0">
            <a:off x="16525305" y="6778644"/>
            <a:ext cx="1762695" cy="3508356"/>
          </a:xfrm>
          <a:prstGeom prst="rect">
            <a:avLst/>
          </a:prstGeom>
          <a:solidFill>
            <a:srgbClr val="082D63"/>
          </a:solidFill>
        </p:spPr>
      </p:sp>
      <p:grpSp>
        <p:nvGrpSpPr>
          <p:cNvPr name="Group 4" id="4"/>
          <p:cNvGrpSpPr/>
          <p:nvPr/>
        </p:nvGrpSpPr>
        <p:grpSpPr>
          <a:xfrm rot="0">
            <a:off x="4119274" y="2225897"/>
            <a:ext cx="10425382" cy="6712980"/>
            <a:chOff x="0" y="0"/>
            <a:chExt cx="13900509" cy="8950639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0"/>
              <a:ext cx="13900509" cy="12700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7559"/>
                </a:lnSpc>
              </a:pPr>
              <a:r>
                <a:rPr lang="en-US" b="true" sz="6300">
                  <a:solidFill>
                    <a:srgbClr val="082D63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Warm-Up: Your Best Self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2923574"/>
              <a:ext cx="13900509" cy="27940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199"/>
                </a:lnSpc>
              </a:pPr>
              <a:r>
                <a:rPr lang="en-US" b="true" sz="3499">
                  <a:solidFill>
                    <a:srgbClr val="082D63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Think of a time (or two) when you were at your best: making your greatest contribution, feeling great, connecting in ways that are meaningful to you.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7351497"/>
              <a:ext cx="13900509" cy="15991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899"/>
                </a:lnSpc>
              </a:pPr>
              <a:r>
                <a:rPr lang="en-US" b="true" sz="3499">
                  <a:solidFill>
                    <a:srgbClr val="082D63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Note some of the strengths and values that are illustrated when you are at your best. </a:t>
              </a:r>
            </a:p>
          </p:txBody>
        </p:sp>
        <p:sp>
          <p:nvSpPr>
            <p:cNvPr name="AutoShape 8" id="8"/>
            <p:cNvSpPr/>
            <p:nvPr/>
          </p:nvSpPr>
          <p:spPr>
            <a:xfrm>
              <a:off x="0" y="6742498"/>
              <a:ext cx="13900509" cy="0"/>
            </a:xfrm>
            <a:prstGeom prst="line">
              <a:avLst/>
            </a:prstGeom>
            <a:ln cap="rnd" w="12700">
              <a:solidFill>
                <a:srgbClr val="EF3B3B"/>
              </a:solidFill>
              <a:prstDash val="solid"/>
              <a:headEnd type="none" len="sm" w="sm"/>
              <a:tailEnd type="none" len="sm" w="sm"/>
            </a:ln>
          </p:spPr>
        </p:sp>
      </p:grpSp>
      <p:grpSp>
        <p:nvGrpSpPr>
          <p:cNvPr name="Group 9" id="9"/>
          <p:cNvGrpSpPr/>
          <p:nvPr/>
        </p:nvGrpSpPr>
        <p:grpSpPr>
          <a:xfrm rot="0">
            <a:off x="15201900" y="2749772"/>
            <a:ext cx="3086100" cy="4028872"/>
            <a:chOff x="0" y="0"/>
            <a:chExt cx="812800" cy="106110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1061102"/>
            </a:xfrm>
            <a:custGeom>
              <a:avLst/>
              <a:gdLst/>
              <a:ahLst/>
              <a:cxnLst/>
              <a:rect r="r" b="b" t="t" l="l"/>
              <a:pathLst>
                <a:path h="1061102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1061102"/>
                  </a:lnTo>
                  <a:lnTo>
                    <a:pt x="0" y="1061102"/>
                  </a:lnTo>
                  <a:close/>
                </a:path>
              </a:pathLst>
            </a:custGeom>
            <a:solidFill>
              <a:srgbClr val="CF0E25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812800" cy="10992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sp>
        <p:nvSpPr>
          <p:cNvPr name="AutoShape 12" id="12"/>
          <p:cNvSpPr/>
          <p:nvPr/>
        </p:nvSpPr>
        <p:spPr>
          <a:xfrm rot="0">
            <a:off x="-31680" y="2393728"/>
            <a:ext cx="2710170" cy="2749772"/>
          </a:xfrm>
          <a:prstGeom prst="rect">
            <a:avLst/>
          </a:prstGeom>
          <a:solidFill>
            <a:srgbClr val="FA4616"/>
          </a:solidFill>
        </p:spPr>
      </p:sp>
      <p:sp>
        <p:nvSpPr>
          <p:cNvPr name="AutoShape 13" id="13"/>
          <p:cNvSpPr/>
          <p:nvPr/>
        </p:nvSpPr>
        <p:spPr>
          <a:xfrm rot="0">
            <a:off x="0" y="9100422"/>
            <a:ext cx="1762695" cy="3508356"/>
          </a:xfrm>
          <a:prstGeom prst="rect">
            <a:avLst/>
          </a:prstGeom>
          <a:solidFill>
            <a:srgbClr val="004346"/>
          </a:solidFill>
        </p:spPr>
      </p:sp>
      <p:grpSp>
        <p:nvGrpSpPr>
          <p:cNvPr name="Group 14" id="14"/>
          <p:cNvGrpSpPr/>
          <p:nvPr/>
        </p:nvGrpSpPr>
        <p:grpSpPr>
          <a:xfrm rot="0">
            <a:off x="0" y="5071550"/>
            <a:ext cx="3086100" cy="4028872"/>
            <a:chOff x="0" y="0"/>
            <a:chExt cx="812800" cy="1061102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1061102"/>
            </a:xfrm>
            <a:custGeom>
              <a:avLst/>
              <a:gdLst/>
              <a:ahLst/>
              <a:cxnLst/>
              <a:rect r="r" b="b" t="t" l="l"/>
              <a:pathLst>
                <a:path h="1061102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1061102"/>
                  </a:lnTo>
                  <a:lnTo>
                    <a:pt x="0" y="1061102"/>
                  </a:lnTo>
                  <a:close/>
                </a:path>
              </a:pathLst>
            </a:custGeom>
            <a:solidFill>
              <a:srgbClr val="F2A900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812800" cy="10992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bg>
      <p:bgPr>
        <a:solidFill>
          <a:srgbClr val="50899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577830" y="4014143"/>
            <a:ext cx="2710170" cy="2759297"/>
            <a:chOff x="0" y="0"/>
            <a:chExt cx="713790" cy="72672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13790" cy="726728"/>
            </a:xfrm>
            <a:custGeom>
              <a:avLst/>
              <a:gdLst/>
              <a:ahLst/>
              <a:cxnLst/>
              <a:rect r="r" b="b" t="t" l="l"/>
              <a:pathLst>
                <a:path h="726728" w="713790">
                  <a:moveTo>
                    <a:pt x="0" y="0"/>
                  </a:moveTo>
                  <a:lnTo>
                    <a:pt x="713790" y="0"/>
                  </a:lnTo>
                  <a:lnTo>
                    <a:pt x="713790" y="726728"/>
                  </a:lnTo>
                  <a:lnTo>
                    <a:pt x="0" y="726728"/>
                  </a:lnTo>
                  <a:close/>
                </a:path>
              </a:pathLst>
            </a:custGeom>
            <a:solidFill>
              <a:srgbClr val="F2A9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713790" cy="7648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8496304" y="0"/>
            <a:ext cx="4371357" cy="6773440"/>
            <a:chOff x="0" y="0"/>
            <a:chExt cx="1151304" cy="178395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151304" cy="1783951"/>
            </a:xfrm>
            <a:custGeom>
              <a:avLst/>
              <a:gdLst/>
              <a:ahLst/>
              <a:cxnLst/>
              <a:rect r="r" b="b" t="t" l="l"/>
              <a:pathLst>
                <a:path h="1783951" w="1151304">
                  <a:moveTo>
                    <a:pt x="0" y="0"/>
                  </a:moveTo>
                  <a:lnTo>
                    <a:pt x="1151304" y="0"/>
                  </a:lnTo>
                  <a:lnTo>
                    <a:pt x="1151304" y="1783951"/>
                  </a:lnTo>
                  <a:lnTo>
                    <a:pt x="0" y="1783951"/>
                  </a:lnTo>
                  <a:close/>
                </a:path>
              </a:pathLst>
            </a:custGeom>
            <a:solidFill>
              <a:srgbClr val="EF3B3B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1151304" cy="18220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1003496" y="6679495"/>
            <a:ext cx="1989424" cy="3607505"/>
            <a:chOff x="0" y="0"/>
            <a:chExt cx="523964" cy="95012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23964" cy="950125"/>
            </a:xfrm>
            <a:custGeom>
              <a:avLst/>
              <a:gdLst/>
              <a:ahLst/>
              <a:cxnLst/>
              <a:rect r="r" b="b" t="t" l="l"/>
              <a:pathLst>
                <a:path h="950125" w="523964">
                  <a:moveTo>
                    <a:pt x="0" y="0"/>
                  </a:moveTo>
                  <a:lnTo>
                    <a:pt x="523964" y="0"/>
                  </a:lnTo>
                  <a:lnTo>
                    <a:pt x="523964" y="950125"/>
                  </a:lnTo>
                  <a:lnTo>
                    <a:pt x="0" y="950125"/>
                  </a:lnTo>
                  <a:close/>
                </a:path>
              </a:pathLst>
            </a:custGeom>
            <a:solidFill>
              <a:srgbClr val="FF906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523964" cy="9882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2867660" y="0"/>
            <a:ext cx="2710170" cy="4023668"/>
            <a:chOff x="0" y="0"/>
            <a:chExt cx="713790" cy="1059731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713790" cy="1059731"/>
            </a:xfrm>
            <a:custGeom>
              <a:avLst/>
              <a:gdLst/>
              <a:ahLst/>
              <a:cxnLst/>
              <a:rect r="r" b="b" t="t" l="l"/>
              <a:pathLst>
                <a:path h="1059731" w="713790">
                  <a:moveTo>
                    <a:pt x="0" y="0"/>
                  </a:moveTo>
                  <a:lnTo>
                    <a:pt x="713790" y="0"/>
                  </a:lnTo>
                  <a:lnTo>
                    <a:pt x="713790" y="1059731"/>
                  </a:lnTo>
                  <a:lnTo>
                    <a:pt x="0" y="1059731"/>
                  </a:lnTo>
                  <a:close/>
                </a:path>
              </a:pathLst>
            </a:custGeom>
            <a:solidFill>
              <a:srgbClr val="E0FBFC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713790" cy="10978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5577830" y="0"/>
            <a:ext cx="2710170" cy="4014143"/>
            <a:chOff x="0" y="0"/>
            <a:chExt cx="713790" cy="105722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13790" cy="1057223"/>
            </a:xfrm>
            <a:custGeom>
              <a:avLst/>
              <a:gdLst/>
              <a:ahLst/>
              <a:cxnLst/>
              <a:rect r="r" b="b" t="t" l="l"/>
              <a:pathLst>
                <a:path h="1057223" w="713790">
                  <a:moveTo>
                    <a:pt x="0" y="0"/>
                  </a:moveTo>
                  <a:lnTo>
                    <a:pt x="713790" y="0"/>
                  </a:lnTo>
                  <a:lnTo>
                    <a:pt x="713790" y="1057223"/>
                  </a:lnTo>
                  <a:lnTo>
                    <a:pt x="0" y="1057223"/>
                  </a:lnTo>
                  <a:close/>
                </a:path>
              </a:pathLst>
            </a:custGeom>
            <a:solidFill>
              <a:srgbClr val="49BEAA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713790" cy="10953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2867660" y="4014143"/>
            <a:ext cx="2710170" cy="6272857"/>
            <a:chOff x="0" y="0"/>
            <a:chExt cx="713790" cy="1652111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713790" cy="1652111"/>
            </a:xfrm>
            <a:custGeom>
              <a:avLst/>
              <a:gdLst/>
              <a:ahLst/>
              <a:cxnLst/>
              <a:rect r="r" b="b" t="t" l="l"/>
              <a:pathLst>
                <a:path h="1652111" w="713790">
                  <a:moveTo>
                    <a:pt x="0" y="0"/>
                  </a:moveTo>
                  <a:lnTo>
                    <a:pt x="713790" y="0"/>
                  </a:lnTo>
                  <a:lnTo>
                    <a:pt x="713790" y="1652111"/>
                  </a:lnTo>
                  <a:lnTo>
                    <a:pt x="0" y="1652111"/>
                  </a:lnTo>
                  <a:close/>
                </a:path>
              </a:pathLst>
            </a:custGeom>
            <a:solidFill>
              <a:srgbClr val="082D63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713790" cy="16902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8496304" y="6679495"/>
            <a:ext cx="2616795" cy="3607505"/>
            <a:chOff x="0" y="0"/>
            <a:chExt cx="689197" cy="950125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689197" cy="950125"/>
            </a:xfrm>
            <a:custGeom>
              <a:avLst/>
              <a:gdLst/>
              <a:ahLst/>
              <a:cxnLst/>
              <a:rect r="r" b="b" t="t" l="l"/>
              <a:pathLst>
                <a:path h="950125" w="689197">
                  <a:moveTo>
                    <a:pt x="0" y="0"/>
                  </a:moveTo>
                  <a:lnTo>
                    <a:pt x="689197" y="0"/>
                  </a:lnTo>
                  <a:lnTo>
                    <a:pt x="689197" y="950125"/>
                  </a:lnTo>
                  <a:lnTo>
                    <a:pt x="0" y="950125"/>
                  </a:lnTo>
                  <a:close/>
                </a:path>
              </a:pathLst>
            </a:custGeom>
            <a:solidFill>
              <a:srgbClr val="004346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38100"/>
              <a:ext cx="689197" cy="9882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5577830" y="6773440"/>
            <a:ext cx="2710170" cy="3513560"/>
            <a:chOff x="0" y="0"/>
            <a:chExt cx="713790" cy="925382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713790" cy="925382"/>
            </a:xfrm>
            <a:custGeom>
              <a:avLst/>
              <a:gdLst/>
              <a:ahLst/>
              <a:cxnLst/>
              <a:rect r="r" b="b" t="t" l="l"/>
              <a:pathLst>
                <a:path h="925382" w="713790">
                  <a:moveTo>
                    <a:pt x="0" y="0"/>
                  </a:moveTo>
                  <a:lnTo>
                    <a:pt x="713790" y="0"/>
                  </a:lnTo>
                  <a:lnTo>
                    <a:pt x="713790" y="925382"/>
                  </a:lnTo>
                  <a:lnTo>
                    <a:pt x="0" y="925382"/>
                  </a:lnTo>
                  <a:close/>
                </a:path>
              </a:pathLst>
            </a:custGeom>
            <a:solidFill>
              <a:srgbClr val="3A2BFC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38100"/>
              <a:ext cx="713790" cy="9634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sp>
        <p:nvSpPr>
          <p:cNvPr name="TextBox 26" id="26"/>
          <p:cNvSpPr txBox="true"/>
          <p:nvPr/>
        </p:nvSpPr>
        <p:spPr>
          <a:xfrm rot="0">
            <a:off x="1028700" y="774942"/>
            <a:ext cx="6597073" cy="10297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513"/>
              </a:lnSpc>
              <a:spcBef>
                <a:spcPct val="0"/>
              </a:spcBef>
            </a:pPr>
            <a:r>
              <a:rPr lang="en-US" b="true" sz="8348" spc="-208">
                <a:solidFill>
                  <a:srgbClr val="E0FBFC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The Protocol</a:t>
            </a:r>
          </a:p>
        </p:txBody>
      </p:sp>
      <p:grpSp>
        <p:nvGrpSpPr>
          <p:cNvPr name="Group 27" id="27"/>
          <p:cNvGrpSpPr/>
          <p:nvPr/>
        </p:nvGrpSpPr>
        <p:grpSpPr>
          <a:xfrm rot="0">
            <a:off x="1028700" y="2051488"/>
            <a:ext cx="5955127" cy="7932578"/>
            <a:chOff x="0" y="0"/>
            <a:chExt cx="7940169" cy="10576770"/>
          </a:xfrm>
        </p:grpSpPr>
        <p:sp>
          <p:nvSpPr>
            <p:cNvPr name="TextBox 28" id="28"/>
            <p:cNvSpPr txBox="true"/>
            <p:nvPr/>
          </p:nvSpPr>
          <p:spPr>
            <a:xfrm rot="0">
              <a:off x="29073" y="28575"/>
              <a:ext cx="7911097" cy="249506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775"/>
                </a:lnSpc>
              </a:pPr>
              <a:r>
                <a:rPr lang="en-US" b="true" sz="3401" spc="-85" u="sng">
                  <a:solidFill>
                    <a:srgbClr val="E0FBFC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Form groups of 2 or 3. Sit facing your group members.</a:t>
              </a:r>
            </a:p>
            <a:p>
              <a:pPr algn="l">
                <a:lnSpc>
                  <a:spcPts val="3775"/>
                </a:lnSpc>
              </a:pPr>
            </a:p>
            <a:p>
              <a:pPr algn="l" marL="0" indent="0" lvl="0">
                <a:lnSpc>
                  <a:spcPts val="3775"/>
                </a:lnSpc>
                <a:spcBef>
                  <a:spcPct val="0"/>
                </a:spcBef>
              </a:pPr>
              <a:r>
                <a:rPr lang="en-US" b="true" sz="3401" spc="-85" u="sng">
                  <a:solidFill>
                    <a:srgbClr val="E0FBFC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Focus on listening.</a:t>
              </a:r>
            </a:p>
          </p:txBody>
        </p:sp>
        <p:sp>
          <p:nvSpPr>
            <p:cNvPr name="TextBox 29" id="29"/>
            <p:cNvSpPr txBox="true"/>
            <p:nvPr/>
          </p:nvSpPr>
          <p:spPr>
            <a:xfrm rot="0">
              <a:off x="0" y="3199010"/>
              <a:ext cx="7940169" cy="73777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569"/>
                </a:lnSpc>
                <a:spcBef>
                  <a:spcPts val="2675"/>
                </a:spcBef>
              </a:pPr>
              <a:r>
                <a:rPr lang="en-US" sz="3399" u="sng">
                  <a:solidFill>
                    <a:srgbClr val="E0FBFC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Don't offer advice.</a:t>
              </a:r>
              <a:r>
                <a:rPr lang="en-US" sz="3399">
                  <a:solidFill>
                    <a:srgbClr val="E0FBFC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 </a:t>
              </a:r>
              <a:r>
                <a:rPr lang="en-US" sz="3399">
                  <a:solidFill>
                    <a:srgbClr val="E0FBFC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Advice is a conversation stopper.</a:t>
              </a:r>
            </a:p>
            <a:p>
              <a:pPr algn="l">
                <a:lnSpc>
                  <a:spcPts val="3359"/>
                </a:lnSpc>
                <a:spcBef>
                  <a:spcPts val="2518"/>
                </a:spcBef>
              </a:pPr>
              <a:r>
                <a:rPr lang="en-US" sz="3199">
                  <a:solidFill>
                    <a:srgbClr val="E0FBFC"/>
                  </a:solidFill>
                  <a:latin typeface="HK Grotesk"/>
                  <a:ea typeface="HK Grotesk"/>
                  <a:cs typeface="HK Grotesk"/>
                  <a:sym typeface="HK Grotesk"/>
                </a:rPr>
                <a:t>Substitute curiosity for advice or a call to action.</a:t>
              </a:r>
            </a:p>
            <a:p>
              <a:pPr algn="l">
                <a:lnSpc>
                  <a:spcPts val="3359"/>
                </a:lnSpc>
                <a:spcBef>
                  <a:spcPts val="2518"/>
                </a:spcBef>
              </a:pPr>
              <a:r>
                <a:rPr lang="en-US" sz="3199">
                  <a:solidFill>
                    <a:srgbClr val="E0FBFC"/>
                  </a:solidFill>
                  <a:latin typeface="HK Grotesk"/>
                  <a:ea typeface="HK Grotesk"/>
                  <a:cs typeface="HK Grotesk"/>
                  <a:sym typeface="HK Grotesk"/>
                </a:rPr>
                <a:t>Instead of advice, ask others:</a:t>
              </a:r>
            </a:p>
            <a:p>
              <a:pPr algn="l">
                <a:lnSpc>
                  <a:spcPts val="3359"/>
                </a:lnSpc>
                <a:spcBef>
                  <a:spcPts val="2518"/>
                </a:spcBef>
              </a:pPr>
              <a:r>
                <a:rPr lang="en-US" sz="3199" i="true">
                  <a:solidFill>
                    <a:srgbClr val="E0FBFC"/>
                  </a:solidFill>
                  <a:latin typeface="HK Grotesk Italics"/>
                  <a:ea typeface="HK Grotesk Italics"/>
                  <a:cs typeface="HK Grotesk Italics"/>
                  <a:sym typeface="HK Grotesk Italics"/>
                </a:rPr>
                <a:t>Why is that important to you?.... or.... What about that is meaningful to you?</a:t>
              </a:r>
            </a:p>
            <a:p>
              <a:pPr algn="l">
                <a:lnSpc>
                  <a:spcPts val="3359"/>
                </a:lnSpc>
                <a:spcBef>
                  <a:spcPts val="2518"/>
                </a:spcBef>
              </a:pPr>
              <a:r>
                <a:rPr lang="en-US" sz="3199">
                  <a:solidFill>
                    <a:srgbClr val="E0FBFC"/>
                  </a:solidFill>
                  <a:latin typeface="HK Grotesk"/>
                  <a:ea typeface="HK Grotesk"/>
                  <a:cs typeface="HK Grotesk"/>
                  <a:sym typeface="HK Grotesk"/>
                </a:rPr>
                <a:t>Or say: </a:t>
              </a:r>
              <a:r>
                <a:rPr lang="en-US" sz="3199" i="true">
                  <a:solidFill>
                    <a:srgbClr val="E0FBFC"/>
                  </a:solidFill>
                  <a:latin typeface="HK Grotesk Italics"/>
                  <a:ea typeface="HK Grotesk Italics"/>
                  <a:cs typeface="HK Grotesk Italics"/>
                  <a:sym typeface="HK Grotesk Italics"/>
                </a:rPr>
                <a:t>Tell me more</a:t>
              </a:r>
            </a:p>
            <a:p>
              <a:pPr algn="l">
                <a:lnSpc>
                  <a:spcPts val="2030"/>
                </a:lnSpc>
                <a:spcBef>
                  <a:spcPts val="1522"/>
                </a:spcBef>
              </a:p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DAGMD-rA3vU</dc:identifier>
  <dcterms:modified xsi:type="dcterms:W3CDTF">2011-08-01T06:04:30Z</dcterms:modified>
  <cp:revision>1</cp:revision>
  <dc:title>Leading with Impact - NKYAG 2025</dc:title>
</cp:coreProperties>
</file>