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8" r:id="rId3"/>
    <p:sldId id="259" r:id="rId4"/>
    <p:sldId id="269" r:id="rId5"/>
    <p:sldId id="261" r:id="rId6"/>
    <p:sldId id="262" r:id="rId7"/>
    <p:sldId id="263" r:id="rId8"/>
    <p:sldId id="264" r:id="rId9"/>
    <p:sldId id="265" r:id="rId10"/>
    <p:sldId id="272" r:id="rId11"/>
    <p:sldId id="266" r:id="rId12"/>
    <p:sldId id="270" r:id="rId13"/>
    <p:sldId id="271" r:id="rId14"/>
    <p:sldId id="27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59"/>
    <p:restoredTop sz="77434"/>
  </p:normalViewPr>
  <p:slideViewPr>
    <p:cSldViewPr snapToGrid="0">
      <p:cViewPr varScale="1">
        <p:scale>
          <a:sx n="75" d="100"/>
          <a:sy n="75" d="100"/>
        </p:scale>
        <p:origin x="1232"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6CA4BB-D732-5243-A0FA-82D1960A2C4C}" type="datetimeFigureOut">
              <a:rPr lang="en-US" smtClean="0"/>
              <a:t>1/18/26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68D51F-E8E7-464D-88DA-45324C11B909}" type="slidenum">
              <a:rPr lang="en-US" smtClean="0"/>
              <a:t>‹#›</a:t>
            </a:fld>
            <a:endParaRPr lang="en-US"/>
          </a:p>
        </p:txBody>
      </p:sp>
    </p:spTree>
    <p:extLst>
      <p:ext uri="{BB962C8B-B14F-4D97-AF65-F5344CB8AC3E}">
        <p14:creationId xmlns:p14="http://schemas.microsoft.com/office/powerpoint/2010/main" val="2523662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Happy New Year ( for the last time time this year . . .)</a:t>
            </a:r>
          </a:p>
          <a:p>
            <a:endParaRPr lang="en-US" dirty="0"/>
          </a:p>
          <a:p>
            <a:r>
              <a:rPr lang="en-US" dirty="0"/>
              <a:t>I wish each of you a better 2026 than 2025.  And more to the point my goal here is to *EQUIP* you to set a better 2026 in motion.</a:t>
            </a:r>
            <a:br>
              <a:rPr lang="en-US" dirty="0"/>
            </a:br>
            <a:endParaRPr lang="en-US" dirty="0"/>
          </a:p>
          <a:p>
            <a:r>
              <a:rPr lang="en-US" dirty="0"/>
              <a:t>Now, why am I here?  </a:t>
            </a:r>
          </a:p>
        </p:txBody>
      </p:sp>
      <p:sp>
        <p:nvSpPr>
          <p:cNvPr id="4" name="Slide Number Placeholder 3"/>
          <p:cNvSpPr>
            <a:spLocks noGrp="1"/>
          </p:cNvSpPr>
          <p:nvPr>
            <p:ph type="sldNum" sz="quarter" idx="5"/>
          </p:nvPr>
        </p:nvSpPr>
        <p:spPr/>
        <p:txBody>
          <a:bodyPr/>
          <a:lstStyle/>
          <a:p>
            <a:fld id="{7968D51F-E8E7-464D-88DA-45324C11B909}" type="slidenum">
              <a:rPr lang="en-US" smtClean="0"/>
              <a:t>1</a:t>
            </a:fld>
            <a:endParaRPr lang="en-US"/>
          </a:p>
        </p:txBody>
      </p:sp>
    </p:spTree>
    <p:extLst>
      <p:ext uri="{BB962C8B-B14F-4D97-AF65-F5344CB8AC3E}">
        <p14:creationId xmlns:p14="http://schemas.microsoft.com/office/powerpoint/2010/main" val="2997463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0" lvl="0" rtl="0"/>
            <a:r>
              <a:rPr lang="en-US" b="0" i="0" u="none" strike="noStrike" kern="100" baseline="0" dirty="0">
                <a:solidFill>
                  <a:srgbClr val="0F4761"/>
                </a:solidFill>
                <a:latin typeface="Aptos Display" panose="020B0004020202020204" pitchFamily="34" charset="0"/>
              </a:rPr>
              <a:t>Personal Example:</a:t>
            </a:r>
          </a:p>
          <a:p>
            <a:pPr marR="0" lvl="1" rtl="0"/>
            <a:r>
              <a:rPr lang="en-US" b="0" i="0" u="none" strike="noStrike" kern="100" baseline="0" dirty="0">
                <a:solidFill>
                  <a:srgbClr val="0F4761"/>
                </a:solidFill>
                <a:latin typeface="Aptos" panose="020B0004020202020204" pitchFamily="34" charset="0"/>
              </a:rPr>
              <a:t>Think of a personal goal like getting in shape. </a:t>
            </a:r>
          </a:p>
          <a:p>
            <a:pPr marR="0" lvl="1" rtl="0"/>
            <a:r>
              <a:rPr lang="en-US" b="0" i="0" u="none" strike="noStrike" kern="100" baseline="0" dirty="0">
                <a:solidFill>
                  <a:srgbClr val="0F4761"/>
                </a:solidFill>
                <a:latin typeface="Aptos" panose="020B0004020202020204" pitchFamily="34" charset="0"/>
              </a:rPr>
              <a:t>--Negative self-talk like 'I’ll never stick to this' leads to giving up. </a:t>
            </a:r>
          </a:p>
          <a:p>
            <a:pPr marR="0" lvl="1" rtl="0"/>
            <a:r>
              <a:rPr lang="en-US" b="0" i="0" u="none" strike="noStrike" kern="100" baseline="0" dirty="0">
                <a:solidFill>
                  <a:srgbClr val="0F4761"/>
                </a:solidFill>
                <a:latin typeface="Aptos" panose="020B0004020202020204" pitchFamily="34" charset="0"/>
              </a:rPr>
              <a:t>--But positive thoughts like 'I’m making progress every day' reinforce consistency, leading to long-term results.</a:t>
            </a:r>
          </a:p>
          <a:p>
            <a:endParaRPr lang="en-US" dirty="0"/>
          </a:p>
        </p:txBody>
      </p:sp>
      <p:sp>
        <p:nvSpPr>
          <p:cNvPr id="4" name="Slide Number Placeholder 3"/>
          <p:cNvSpPr>
            <a:spLocks noGrp="1"/>
          </p:cNvSpPr>
          <p:nvPr>
            <p:ph type="sldNum" sz="quarter" idx="5"/>
          </p:nvPr>
        </p:nvSpPr>
        <p:spPr/>
        <p:txBody>
          <a:bodyPr/>
          <a:lstStyle/>
          <a:p>
            <a:fld id="{7968D51F-E8E7-464D-88DA-45324C11B909}" type="slidenum">
              <a:rPr lang="en-US" smtClean="0"/>
              <a:t>10</a:t>
            </a:fld>
            <a:endParaRPr lang="en-US"/>
          </a:p>
        </p:txBody>
      </p:sp>
    </p:spTree>
    <p:extLst>
      <p:ext uri="{BB962C8B-B14F-4D97-AF65-F5344CB8AC3E}">
        <p14:creationId xmlns:p14="http://schemas.microsoft.com/office/powerpoint/2010/main" val="3896304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R="0" lvl="0" rtl="0"/>
            <a:r>
              <a:rPr lang="en-US" sz="3600" b="0" i="0" u="none" strike="noStrike" kern="100" baseline="0" dirty="0">
                <a:solidFill>
                  <a:srgbClr val="0F4761"/>
                </a:solidFill>
                <a:latin typeface="Aptos Display" panose="020B0004020202020204" pitchFamily="34" charset="0"/>
              </a:rPr>
              <a:t>Guard Your Thoughts:</a:t>
            </a:r>
          </a:p>
          <a:p>
            <a:pPr marR="0" lvl="1" rtl="0"/>
            <a:r>
              <a:rPr lang="en-US" sz="2800" b="0" i="0" u="none" strike="noStrike" kern="100" baseline="0" dirty="0">
                <a:solidFill>
                  <a:srgbClr val="0F4761"/>
                </a:solidFill>
                <a:latin typeface="Aptos" panose="020B0004020202020204" pitchFamily="34" charset="0"/>
              </a:rPr>
              <a:t>Actively replace negative thoughts with positive ones. Your brain can only hold one thought at a time—make it a good one.</a:t>
            </a:r>
          </a:p>
          <a:p>
            <a:pPr marR="0" lvl="1" rtl="0"/>
            <a:endParaRPr lang="en-US" sz="2800" b="0" i="0" u="none" strike="noStrike" kern="100" baseline="0" dirty="0">
              <a:solidFill>
                <a:srgbClr val="0F4761"/>
              </a:solidFill>
              <a:latin typeface="Aptos" panose="020B0004020202020204" pitchFamily="34" charset="0"/>
            </a:endParaRPr>
          </a:p>
          <a:p>
            <a:pPr marR="0" lvl="0" rtl="0"/>
            <a:r>
              <a:rPr lang="en-US" sz="3600" b="0" i="0" u="none" strike="noStrike" kern="100" baseline="0" dirty="0">
                <a:solidFill>
                  <a:srgbClr val="0F4761"/>
                </a:solidFill>
                <a:latin typeface="Aptos Display" panose="020B0004020202020204" pitchFamily="34" charset="0"/>
              </a:rPr>
              <a:t>Practice Positive Self-Talk:</a:t>
            </a:r>
          </a:p>
          <a:p>
            <a:pPr marR="0" lvl="1" rtl="0"/>
            <a:r>
              <a:rPr lang="en-US" sz="2800" b="0" i="0" u="none" strike="noStrike" kern="100" baseline="0" dirty="0">
                <a:solidFill>
                  <a:srgbClr val="0F4761"/>
                </a:solidFill>
                <a:latin typeface="Aptos" panose="020B0004020202020204" pitchFamily="34" charset="0"/>
              </a:rPr>
              <a:t>Adopt affirmations like 'I can do this' or 'I like myself' to rewire your thinking.</a:t>
            </a:r>
          </a:p>
          <a:p>
            <a:pPr marR="0" lvl="1" rtl="0"/>
            <a:endParaRPr lang="en-US" sz="2800" b="0" i="0" u="none" strike="noStrike" kern="100" baseline="0" dirty="0">
              <a:solidFill>
                <a:srgbClr val="0F4761"/>
              </a:solidFill>
              <a:latin typeface="Aptos" panose="020B0004020202020204" pitchFamily="34" charset="0"/>
            </a:endParaRPr>
          </a:p>
          <a:p>
            <a:pPr marR="0" lvl="0" rtl="0"/>
            <a:r>
              <a:rPr lang="en-US" b="0" i="0" u="none" strike="noStrike" kern="100" baseline="0" dirty="0">
                <a:solidFill>
                  <a:srgbClr val="0F4761"/>
                </a:solidFill>
                <a:latin typeface="Aptos Display" panose="020B0004020202020204" pitchFamily="34" charset="0"/>
              </a:rPr>
              <a:t> </a:t>
            </a:r>
            <a:r>
              <a:rPr lang="en-US" sz="3600" b="0" i="0" u="none" strike="noStrike" kern="100" baseline="0" dirty="0">
                <a:solidFill>
                  <a:srgbClr val="0F4761"/>
                </a:solidFill>
                <a:latin typeface="Aptos Display" panose="020B0004020202020204" pitchFamily="34" charset="0"/>
              </a:rPr>
              <a:t>Monitor the Chain Reaction:</a:t>
            </a:r>
          </a:p>
          <a:p>
            <a:pPr marR="0" lvl="1" rtl="0"/>
            <a:r>
              <a:rPr lang="en-US" sz="2800" b="0" i="0" u="none" strike="noStrike" kern="100" baseline="0" dirty="0">
                <a:solidFill>
                  <a:srgbClr val="0F4761"/>
                </a:solidFill>
                <a:latin typeface="Aptos" panose="020B0004020202020204" pitchFamily="34" charset="0"/>
              </a:rPr>
              <a:t>Remember, your thoughts drive beliefs, shape actions, produce results. </a:t>
            </a:r>
          </a:p>
          <a:p>
            <a:pPr marR="0" lvl="1" rtl="0"/>
            <a:r>
              <a:rPr lang="en-US" sz="2800" b="0" i="0" u="none" strike="noStrike" kern="100" baseline="0" dirty="0">
                <a:solidFill>
                  <a:srgbClr val="0F4761"/>
                </a:solidFill>
                <a:latin typeface="Aptos" panose="020B0004020202020204" pitchFamily="34" charset="0"/>
              </a:rPr>
              <a:t>By mastering your thoughts, you take control of your outcomes.</a:t>
            </a:r>
            <a:endParaRPr lang="en-US" sz="2800" b="0" i="0" u="none" strike="noStrike" kern="100" baseline="0" dirty="0">
              <a:solidFill>
                <a:srgbClr val="0F4761"/>
              </a:solidFill>
              <a:latin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7968D51F-E8E7-464D-88DA-45324C11B909}" type="slidenum">
              <a:rPr lang="en-US" smtClean="0"/>
              <a:t>11</a:t>
            </a:fld>
            <a:endParaRPr lang="en-US"/>
          </a:p>
        </p:txBody>
      </p:sp>
    </p:spTree>
    <p:extLst>
      <p:ext uri="{BB962C8B-B14F-4D97-AF65-F5344CB8AC3E}">
        <p14:creationId xmlns:p14="http://schemas.microsoft.com/office/powerpoint/2010/main" val="2515807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8D51F-E8E7-464D-88DA-45324C11B909}" type="slidenum">
              <a:rPr lang="en-US" smtClean="0"/>
              <a:t>13</a:t>
            </a:fld>
            <a:endParaRPr lang="en-US"/>
          </a:p>
        </p:txBody>
      </p:sp>
    </p:spTree>
    <p:extLst>
      <p:ext uri="{BB962C8B-B14F-4D97-AF65-F5344CB8AC3E}">
        <p14:creationId xmlns:p14="http://schemas.microsoft.com/office/powerpoint/2010/main" val="31008033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Questions?</a:t>
            </a:r>
          </a:p>
          <a:p>
            <a:r>
              <a:rPr lang="en-US" dirty="0"/>
              <a:t>Feedback?</a:t>
            </a:r>
          </a:p>
          <a:p>
            <a:r>
              <a:rPr lang="en-US" dirty="0"/>
              <a:t>Pushback?</a:t>
            </a:r>
          </a:p>
        </p:txBody>
      </p:sp>
      <p:sp>
        <p:nvSpPr>
          <p:cNvPr id="4" name="Slide Number Placeholder 3"/>
          <p:cNvSpPr>
            <a:spLocks noGrp="1"/>
          </p:cNvSpPr>
          <p:nvPr>
            <p:ph type="sldNum" sz="quarter" idx="5"/>
          </p:nvPr>
        </p:nvSpPr>
        <p:spPr/>
        <p:txBody>
          <a:bodyPr/>
          <a:lstStyle/>
          <a:p>
            <a:fld id="{D9791088-B516-A843-B8D1-439890B840C7}" type="slidenum">
              <a:rPr lang="en-US" smtClean="0"/>
              <a:t>14</a:t>
            </a:fld>
            <a:endParaRPr lang="en-US"/>
          </a:p>
        </p:txBody>
      </p:sp>
    </p:spTree>
    <p:extLst>
      <p:ext uri="{BB962C8B-B14F-4D97-AF65-F5344CB8AC3E}">
        <p14:creationId xmlns:p14="http://schemas.microsoft.com/office/powerpoint/2010/main" val="1520370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rPr>
              <a:t>This is by no means a substitute for some of the great workshops the Library offers:</a:t>
            </a:r>
          </a:p>
          <a:p>
            <a:r>
              <a:rPr lang="en-US" sz="1200" b="0" i="0" u="none" strike="noStrike" kern="1200" dirty="0">
                <a:solidFill>
                  <a:schemeClr val="tx1"/>
                </a:solidFill>
                <a:effectLst/>
                <a:latin typeface="+mn-lt"/>
                <a:ea typeface="+mn-ea"/>
                <a:cs typeface="+mn-cs"/>
              </a:rPr>
              <a:t>Shout-out to </a:t>
            </a:r>
          </a:p>
          <a:p>
            <a:r>
              <a:rPr lang="en-US" sz="1200" b="0" i="0" u="none" strike="noStrike" kern="1200" dirty="0">
                <a:solidFill>
                  <a:schemeClr val="tx1"/>
                </a:solidFill>
                <a:effectLst/>
                <a:latin typeface="+mn-lt"/>
                <a:ea typeface="+mn-ea"/>
                <a:cs typeface="+mn-cs"/>
              </a:rPr>
              <a:t>	--John Rhoads (Fundamentals of Networking)</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	--Patricia Borne (30-Second Introduction)</a:t>
            </a:r>
          </a:p>
          <a:p>
            <a:r>
              <a:rPr lang="en-US" sz="1200" b="0" i="0" u="none" strike="noStrike" kern="1200" dirty="0">
                <a:solidFill>
                  <a:schemeClr val="tx1"/>
                </a:solidFill>
                <a:effectLst/>
                <a:latin typeface="+mn-lt"/>
                <a:ea typeface="+mn-ea"/>
                <a:cs typeface="+mn-cs"/>
              </a:rPr>
              <a:t>	--Mikaela Brungs (Mastering the Art of Informational Meetings)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	--Linda Lane, Steve Tracy (Interviewing Skills)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	–Alisha Copley (Ace Your Next Job Interview)</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effectLst/>
                <a:latin typeface="+mn-lt"/>
                <a:ea typeface="+mn-ea"/>
                <a:cs typeface="+mn-cs"/>
              </a:rPr>
              <a:t>	--John Schlipp (Small Business Resource Collaborative) (SBRC)</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When you do the things these folks and the other volunteer coaches suggest, if you approach it with a positive, proactive growth mindset, you increase your probability of achieving and even exceeding your goals</a:t>
            </a:r>
          </a:p>
          <a:p>
            <a:endParaRPr lang="en-US" sz="1200" b="0" i="0" u="none" strike="noStrike" kern="1200" dirty="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The tell preachers that to preach a sermon you need to tell the people what you’re going to tell them, Tell them, then Tell them what you told them.  I just told you what I’m going to tell you.  Now you have to sit through the actual telling . . .</a:t>
            </a:r>
          </a:p>
        </p:txBody>
      </p:sp>
      <p:sp>
        <p:nvSpPr>
          <p:cNvPr id="4" name="Slide Number Placeholder 3"/>
          <p:cNvSpPr>
            <a:spLocks noGrp="1"/>
          </p:cNvSpPr>
          <p:nvPr>
            <p:ph type="sldNum" sz="quarter" idx="5"/>
          </p:nvPr>
        </p:nvSpPr>
        <p:spPr/>
        <p:txBody>
          <a:bodyPr/>
          <a:lstStyle/>
          <a:p>
            <a:fld id="{7968D51F-E8E7-464D-88DA-45324C11B909}" type="slidenum">
              <a:rPr lang="en-US" smtClean="0"/>
              <a:t>2</a:t>
            </a:fld>
            <a:endParaRPr lang="en-US"/>
          </a:p>
        </p:txBody>
      </p:sp>
    </p:spTree>
    <p:extLst>
      <p:ext uri="{BB962C8B-B14F-4D97-AF65-F5344CB8AC3E}">
        <p14:creationId xmlns:p14="http://schemas.microsoft.com/office/powerpoint/2010/main" val="1018722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principle comes from Brian Tracy, one of the founders of Focal Point, and is called The Law of Self-Control. This principle teaches us that success starts with mastering our thoughts because they set the foundation for everything else we do. Let’s explore how this works.</a:t>
            </a:r>
            <a:r>
              <a:rPr lang="en-US" dirty="0">
                <a:effectLst/>
              </a:rPr>
              <a:t>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First, think of this mountain as the journey to achieving your goals. It starts at the bottom with your thoughts, which drive your beliefs, which in turn shape your actions, ultimately leading to your results at the top.</a:t>
            </a:r>
            <a:r>
              <a:rPr lang="en-US" dirty="0">
                <a:effectLst/>
              </a:rPr>
              <a:t> </a:t>
            </a:r>
            <a:endParaRPr lang="en-US" dirty="0"/>
          </a:p>
        </p:txBody>
      </p:sp>
      <p:sp>
        <p:nvSpPr>
          <p:cNvPr id="4" name="Slide Number Placeholder 3"/>
          <p:cNvSpPr>
            <a:spLocks noGrp="1"/>
          </p:cNvSpPr>
          <p:nvPr>
            <p:ph type="sldNum" sz="quarter" idx="5"/>
          </p:nvPr>
        </p:nvSpPr>
        <p:spPr/>
        <p:txBody>
          <a:bodyPr/>
          <a:lstStyle/>
          <a:p>
            <a:fld id="{7968D51F-E8E7-464D-88DA-45324C11B909}" type="slidenum">
              <a:rPr lang="en-US" smtClean="0"/>
              <a:t>3</a:t>
            </a:fld>
            <a:endParaRPr lang="en-US"/>
          </a:p>
        </p:txBody>
      </p:sp>
    </p:spTree>
    <p:extLst>
      <p:ext uri="{BB962C8B-B14F-4D97-AF65-F5344CB8AC3E}">
        <p14:creationId xmlns:p14="http://schemas.microsoft.com/office/powerpoint/2010/main" val="6055450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800" kern="100" dirty="0">
                <a:solidFill>
                  <a:srgbClr val="0F4761"/>
                </a:solidFill>
                <a:latin typeface="Aptos Display" panose="020B0004020202020204" pitchFamily="34" charset="0"/>
              </a:rPr>
              <a:t>Now let’s look at the steps up the Mountain of Success (starting at the bottom . . .)</a:t>
            </a:r>
          </a:p>
          <a:p>
            <a:pPr lvl="0"/>
            <a:endParaRPr lang="en-US" sz="1800" kern="100" dirty="0">
              <a:solidFill>
                <a:srgbClr val="0F4761"/>
              </a:solidFill>
              <a:latin typeface="Aptos Display" panose="020B0004020202020204" pitchFamily="34" charset="0"/>
            </a:endParaRPr>
          </a:p>
          <a:p>
            <a:pPr lvl="0"/>
            <a:r>
              <a:rPr lang="en-US" sz="1800" kern="100" dirty="0">
                <a:solidFill>
                  <a:srgbClr val="0F4761"/>
                </a:solidFill>
                <a:latin typeface="Aptos Display" panose="020B0004020202020204" pitchFamily="34" charset="0"/>
              </a:rPr>
              <a:t>Thoughts (Self-Talk):</a:t>
            </a:r>
          </a:p>
          <a:p>
            <a:pPr lvl="1"/>
            <a:r>
              <a:rPr lang="en-US" sz="1800" kern="100" dirty="0">
                <a:solidFill>
                  <a:srgbClr val="0F4761"/>
                </a:solidFill>
                <a:latin typeface="Aptos" panose="020B0004020202020204" pitchFamily="34" charset="0"/>
              </a:rPr>
              <a:t>Everything starts with our thoughts—what we tell ourselves about our abilities and situations.</a:t>
            </a:r>
          </a:p>
          <a:p>
            <a:pPr lvl="1"/>
            <a:r>
              <a:rPr lang="en-US" sz="1800" kern="100" dirty="0">
                <a:solidFill>
                  <a:srgbClr val="0F4761"/>
                </a:solidFill>
                <a:latin typeface="Aptos" panose="020B0004020202020204" pitchFamily="34" charset="0"/>
              </a:rPr>
              <a:t>	Swing Thought</a:t>
            </a:r>
          </a:p>
          <a:p>
            <a:pPr lvl="0"/>
            <a:r>
              <a:rPr lang="en-US" sz="1800" kern="100" dirty="0">
                <a:solidFill>
                  <a:srgbClr val="0F4761"/>
                </a:solidFill>
                <a:latin typeface="Aptos Display" panose="020B0004020202020204" pitchFamily="34" charset="0"/>
              </a:rPr>
              <a:t>Beliefs (Feelings):</a:t>
            </a:r>
          </a:p>
          <a:p>
            <a:pPr lvl="1"/>
            <a:r>
              <a:rPr lang="en-US" sz="1800" kern="100" dirty="0">
                <a:solidFill>
                  <a:srgbClr val="0F4761"/>
                </a:solidFill>
                <a:latin typeface="Aptos" panose="020B0004020202020204" pitchFamily="34" charset="0"/>
              </a:rPr>
              <a:t>Our thoughts shape our beliefs and feelings, determining whether we feel capable or uncertain.</a:t>
            </a:r>
          </a:p>
          <a:p>
            <a:pPr lvl="0"/>
            <a:r>
              <a:rPr lang="en-US" sz="1800" kern="100" dirty="0">
                <a:solidFill>
                  <a:srgbClr val="0F4761"/>
                </a:solidFill>
                <a:latin typeface="Aptos Display" panose="020B0004020202020204" pitchFamily="34" charset="0"/>
              </a:rPr>
              <a:t>Actions (Activity):</a:t>
            </a:r>
          </a:p>
          <a:p>
            <a:pPr lvl="1"/>
            <a:r>
              <a:rPr lang="en-US" sz="1800" kern="100" dirty="0">
                <a:solidFill>
                  <a:srgbClr val="0F4761"/>
                </a:solidFill>
                <a:latin typeface="Aptos" panose="020B0004020202020204" pitchFamily="34" charset="0"/>
              </a:rPr>
              <a:t>Our beliefs drive our actions—confident beliefs lead to productive and purposeful actions.</a:t>
            </a:r>
            <a:endParaRPr lang="en-US" sz="1800" kern="100" dirty="0">
              <a:solidFill>
                <a:srgbClr val="0F4761"/>
              </a:solidFill>
              <a:latin typeface="Aptos Display" panose="020B0004020202020204" pitchFamily="34" charset="0"/>
            </a:endParaRPr>
          </a:p>
          <a:p>
            <a:pPr lvl="0"/>
            <a:r>
              <a:rPr lang="en-US" sz="1800" kern="100" dirty="0">
                <a:solidFill>
                  <a:srgbClr val="0F4761"/>
                </a:solidFill>
                <a:latin typeface="Aptos Display" panose="020B0004020202020204" pitchFamily="34" charset="0"/>
              </a:rPr>
              <a:t>Results (Goal):</a:t>
            </a:r>
          </a:p>
          <a:p>
            <a:pPr lvl="1"/>
            <a:r>
              <a:rPr lang="en-US" sz="1800" kern="100" dirty="0">
                <a:solidFill>
                  <a:srgbClr val="0F4761"/>
                </a:solidFill>
                <a:latin typeface="Aptos" panose="020B0004020202020204" pitchFamily="34" charset="0"/>
              </a:rPr>
              <a:t>Finally, our actions produce results. Positive thoughts lead to positive results because they drive the right behaviors. </a:t>
            </a:r>
          </a:p>
          <a:p>
            <a:pPr lvl="1"/>
            <a:endParaRPr lang="en-US" sz="1800" kern="100" dirty="0">
              <a:solidFill>
                <a:srgbClr val="0F4761"/>
              </a:solidFill>
              <a:latin typeface="Aptos" panose="020B0004020202020204" pitchFamily="34" charset="0"/>
            </a:endParaRPr>
          </a:p>
          <a:p>
            <a:r>
              <a:rPr lang="en-US" dirty="0"/>
              <a:t>Let me stop here and ask you to react . .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Some of you are felling this a little bit . . .</a:t>
            </a:r>
          </a:p>
          <a:p>
            <a:r>
              <a:rPr lang="en-US" dirty="0"/>
              <a:t>	Some of you will be skeptical </a:t>
            </a:r>
          </a:p>
          <a:p>
            <a:r>
              <a:rPr lang="en-US" dirty="0"/>
              <a:t>		I would be, frankly.  I’m a bit of a skeptic</a:t>
            </a:r>
          </a:p>
        </p:txBody>
      </p:sp>
      <p:sp>
        <p:nvSpPr>
          <p:cNvPr id="4" name="Slide Number Placeholder 3"/>
          <p:cNvSpPr>
            <a:spLocks noGrp="1"/>
          </p:cNvSpPr>
          <p:nvPr>
            <p:ph type="sldNum" sz="quarter" idx="5"/>
          </p:nvPr>
        </p:nvSpPr>
        <p:spPr/>
        <p:txBody>
          <a:bodyPr/>
          <a:lstStyle/>
          <a:p>
            <a:fld id="{7968D51F-E8E7-464D-88DA-45324C11B909}" type="slidenum">
              <a:rPr lang="en-US" smtClean="0"/>
              <a:t>4</a:t>
            </a:fld>
            <a:endParaRPr lang="en-US"/>
          </a:p>
        </p:txBody>
      </p:sp>
    </p:spTree>
    <p:extLst>
      <p:ext uri="{BB962C8B-B14F-4D97-AF65-F5344CB8AC3E}">
        <p14:creationId xmlns:p14="http://schemas.microsoft.com/office/powerpoint/2010/main" val="1263810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Going back to the base of the mountain of success: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key takeaway here is that there’s a direct relationship between our thoughts and the results we achieve. It’s not just what we do that matters—it’s how we think about what we’re doing that determines success.</a:t>
            </a:r>
            <a:r>
              <a:rPr lang="en-US" dirty="0">
                <a:effectLst/>
              </a:rPr>
              <a:t> </a:t>
            </a:r>
          </a:p>
          <a:p>
            <a:endParaRPr lang="en-US" dirty="0">
              <a:effectLst/>
            </a:endParaRPr>
          </a:p>
          <a:p>
            <a:r>
              <a:rPr lang="en-US" dirty="0">
                <a:effectLst/>
              </a:rPr>
              <a:t>It’s not just answering the interview questions “correctly.” It’s leaving the interviewer with a sense that you answered them in ways that show’s you’d be an asset to the team if they hired you..</a:t>
            </a:r>
          </a:p>
          <a:p>
            <a:endParaRPr lang="en-US" dirty="0">
              <a:effectLst/>
            </a:endParaRPr>
          </a:p>
          <a:p>
            <a:r>
              <a:rPr lang="en-US" dirty="0">
                <a:effectLst/>
              </a:rPr>
              <a:t>It’s not just making a pitch to a potential client and hitting the number of pitches you set as a goal this week.  It’s leaving your customer or potential client with an impression that you’re trying to help them solve a problem and not just checking a box or close a sale.</a:t>
            </a:r>
          </a:p>
        </p:txBody>
      </p:sp>
      <p:sp>
        <p:nvSpPr>
          <p:cNvPr id="4" name="Slide Number Placeholder 3"/>
          <p:cNvSpPr>
            <a:spLocks noGrp="1"/>
          </p:cNvSpPr>
          <p:nvPr>
            <p:ph type="sldNum" sz="quarter" idx="5"/>
          </p:nvPr>
        </p:nvSpPr>
        <p:spPr/>
        <p:txBody>
          <a:bodyPr/>
          <a:lstStyle/>
          <a:p>
            <a:fld id="{7968D51F-E8E7-464D-88DA-45324C11B909}" type="slidenum">
              <a:rPr lang="en-US" smtClean="0"/>
              <a:t>5</a:t>
            </a:fld>
            <a:endParaRPr lang="en-US"/>
          </a:p>
        </p:txBody>
      </p:sp>
    </p:spTree>
    <p:extLst>
      <p:ext uri="{BB962C8B-B14F-4D97-AF65-F5344CB8AC3E}">
        <p14:creationId xmlns:p14="http://schemas.microsoft.com/office/powerpoint/2010/main" val="3577850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for examples from the room.</a:t>
            </a:r>
          </a:p>
          <a:p>
            <a:endParaRPr lang="en-US" dirty="0"/>
          </a:p>
          <a:p>
            <a:r>
              <a:rPr lang="en-US" dirty="0"/>
              <a:t>I recently attended a workshop John Schlipp organized at the Covington branch on making presentations and one of the concepts that stuck a chord with me is that most of the time there’s at least as much wisdom in the room as there is on the stage.</a:t>
            </a:r>
          </a:p>
          <a:p>
            <a:endParaRPr lang="en-US" dirty="0"/>
          </a:p>
          <a:p>
            <a:r>
              <a:rPr lang="en-US" dirty="0"/>
              <a:t>Let me hear from you . .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68D51F-E8E7-464D-88DA-45324C11B909}" type="slidenum">
              <a:rPr lang="en-US" smtClean="0"/>
              <a:t>6</a:t>
            </a:fld>
            <a:endParaRPr lang="en-US"/>
          </a:p>
        </p:txBody>
      </p:sp>
    </p:spTree>
    <p:extLst>
      <p:ext uri="{BB962C8B-B14F-4D97-AF65-F5344CB8AC3E}">
        <p14:creationId xmlns:p14="http://schemas.microsoft.com/office/powerpoint/2010/main" val="20028364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R="0" lvl="0" rtl="0"/>
            <a:r>
              <a:rPr lang="en-US" b="0" i="0" u="none" strike="noStrike" kern="100" baseline="0" dirty="0">
                <a:solidFill>
                  <a:srgbClr val="0F4761"/>
                </a:solidFill>
                <a:latin typeface="Aptos Display" panose="020B0004020202020204" pitchFamily="34" charset="0"/>
              </a:rPr>
              <a:t>We must guard our thoughts carefully because they influence everything else. Negative self-talk leads to negative results, while positive self-talk drives success.</a:t>
            </a:r>
          </a:p>
          <a:p>
            <a:pPr marR="0" lvl="0" rtl="0"/>
            <a:r>
              <a:rPr lang="en-US" b="0" i="0" u="none" strike="noStrike" kern="100" baseline="0" dirty="0">
                <a:solidFill>
                  <a:srgbClr val="0F4761"/>
                </a:solidFill>
                <a:latin typeface="Aptos Display" panose="020B0004020202020204" pitchFamily="34" charset="0"/>
              </a:rPr>
              <a:t>Negative self-talk can quickly derail us, but the good news is that we can only hold one thought—positive or negative—at a time. By actively replacing negative thoughts with positive ones, we can change our beliefs, actions, and ultimately, our results.</a:t>
            </a:r>
          </a:p>
          <a:p>
            <a:pPr marR="0" lvl="0" rtl="0"/>
            <a:r>
              <a:rPr lang="en-US" b="0" i="0" u="none" strike="noStrike" kern="100" baseline="0" dirty="0">
                <a:solidFill>
                  <a:srgbClr val="0F4761"/>
                </a:solidFill>
                <a:latin typeface="Aptos Display" panose="020B0004020202020204" pitchFamily="34" charset="0"/>
              </a:rPr>
              <a:t>	Self-talk is an easy way to replace negative thoughts with positive ones.</a:t>
            </a:r>
          </a:p>
          <a:p>
            <a:pPr marR="0" lvl="0" rtl="0"/>
            <a:r>
              <a:rPr lang="en-US" b="0" i="0" u="none" strike="noStrike" kern="100" baseline="0" dirty="0">
                <a:solidFill>
                  <a:srgbClr val="0F4761"/>
                </a:solidFill>
                <a:latin typeface="Aptos Display" panose="020B0004020202020204" pitchFamily="34" charset="0"/>
              </a:rPr>
              <a:t>	What are some other ways we might replace negative thoughts with positive ones?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68D51F-E8E7-464D-88DA-45324C11B909}" type="slidenum">
              <a:rPr lang="en-US" smtClean="0"/>
              <a:t>7</a:t>
            </a:fld>
            <a:endParaRPr lang="en-US"/>
          </a:p>
        </p:txBody>
      </p:sp>
    </p:spTree>
    <p:extLst>
      <p:ext uri="{BB962C8B-B14F-4D97-AF65-F5344CB8AC3E}">
        <p14:creationId xmlns:p14="http://schemas.microsoft.com/office/powerpoint/2010/main" val="4288006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r>
              <a:rPr lang="en-US" dirty="0"/>
              <a:t>Lion King scene</a:t>
            </a:r>
          </a:p>
        </p:txBody>
      </p:sp>
      <p:sp>
        <p:nvSpPr>
          <p:cNvPr id="4" name="Slide Number Placeholder 3"/>
          <p:cNvSpPr>
            <a:spLocks noGrp="1"/>
          </p:cNvSpPr>
          <p:nvPr>
            <p:ph type="sldNum" sz="quarter" idx="5"/>
          </p:nvPr>
        </p:nvSpPr>
        <p:spPr/>
        <p:txBody>
          <a:bodyPr/>
          <a:lstStyle/>
          <a:p>
            <a:fld id="{7968D51F-E8E7-464D-88DA-45324C11B909}" type="slidenum">
              <a:rPr lang="en-US" smtClean="0"/>
              <a:t>8</a:t>
            </a:fld>
            <a:endParaRPr lang="en-US"/>
          </a:p>
        </p:txBody>
      </p:sp>
    </p:spTree>
    <p:extLst>
      <p:ext uri="{BB962C8B-B14F-4D97-AF65-F5344CB8AC3E}">
        <p14:creationId xmlns:p14="http://schemas.microsoft.com/office/powerpoint/2010/main" val="1886593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R="0" lvl="0" rtl="0"/>
            <a:r>
              <a:rPr lang="en-US" b="0" i="0" u="none" strike="noStrike" kern="100" baseline="0" dirty="0">
                <a:solidFill>
                  <a:srgbClr val="0F4761"/>
                </a:solidFill>
                <a:latin typeface="Aptos Display" panose="020B0004020202020204" pitchFamily="34" charset="0"/>
              </a:rPr>
              <a:t>Career Transition Example:</a:t>
            </a:r>
          </a:p>
          <a:p>
            <a:pPr lvl="1"/>
            <a:r>
              <a:rPr lang="en-US" kern="100" dirty="0">
                <a:solidFill>
                  <a:srgbClr val="0F4761"/>
                </a:solidFill>
                <a:latin typeface="Aptos Display" panose="020B0004020202020204" pitchFamily="34" charset="0"/>
              </a:rPr>
              <a:t>--Your last job interview was a disaster, at least that’s how it felt. </a:t>
            </a:r>
            <a:r>
              <a:rPr lang="en-US" b="0" i="0" u="none" strike="noStrike" kern="100" baseline="0" dirty="0">
                <a:solidFill>
                  <a:srgbClr val="0F4761"/>
                </a:solidFill>
                <a:latin typeface="Aptos Display" panose="020B0004020202020204" pitchFamily="34" charset="0"/>
              </a:rPr>
              <a:t>After you sen</a:t>
            </a:r>
            <a:r>
              <a:rPr lang="en-US" kern="100" dirty="0">
                <a:solidFill>
                  <a:srgbClr val="0F4761"/>
                </a:solidFill>
                <a:latin typeface="Aptos Display" panose="020B0004020202020204" pitchFamily="34" charset="0"/>
              </a:rPr>
              <a:t>d a ‘Thank You,’ and if they do indeed hire someone else, you’re left to wonder what went wrong. </a:t>
            </a:r>
          </a:p>
          <a:p>
            <a:pPr lvl="1"/>
            <a:r>
              <a:rPr lang="en-US" kern="100" dirty="0">
                <a:solidFill>
                  <a:srgbClr val="0F4761"/>
                </a:solidFill>
                <a:latin typeface="Aptos Display" panose="020B0004020202020204" pitchFamily="34" charset="0"/>
              </a:rPr>
              <a:t>--Proactively contacting the hiring manager and requesting constructive feedback can provide concrete steps to improved performance the next time around.</a:t>
            </a:r>
            <a:endParaRPr lang="en-US" b="0" i="0" u="none" strike="noStrike" kern="100" baseline="0" dirty="0">
              <a:solidFill>
                <a:srgbClr val="0F4761"/>
              </a:solidFill>
              <a:latin typeface="Aptos Display" panose="020B0004020202020204" pitchFamily="34" charset="0"/>
            </a:endParaRPr>
          </a:p>
          <a:p>
            <a:pPr marR="0" lvl="0" rtl="0"/>
            <a:r>
              <a:rPr lang="en-US" b="0" i="0" u="none" strike="noStrike" kern="100" baseline="0" dirty="0">
                <a:solidFill>
                  <a:srgbClr val="0F4761"/>
                </a:solidFill>
                <a:latin typeface="Aptos Display" panose="020B0004020202020204" pitchFamily="34" charset="0"/>
              </a:rPr>
              <a:t>Business Example:</a:t>
            </a:r>
          </a:p>
          <a:p>
            <a:pPr marR="0" lvl="1" rtl="0"/>
            <a:r>
              <a:rPr lang="en-US" b="0" i="0" u="none" strike="noStrike" kern="100" baseline="0" dirty="0">
                <a:solidFill>
                  <a:srgbClr val="0F4761"/>
                </a:solidFill>
                <a:latin typeface="Aptos" panose="020B0004020202020204" pitchFamily="34" charset="0"/>
              </a:rPr>
              <a:t>--Imagine a business owner facing declining sales. Negative thoughts like 'This market is too tough' lead to hesitation and lack of action. </a:t>
            </a:r>
          </a:p>
          <a:p>
            <a:pPr marR="0" lvl="1" rtl="0"/>
            <a:r>
              <a:rPr lang="en-US" b="0" i="0" u="none" strike="noStrike" kern="100" baseline="0" dirty="0">
                <a:solidFill>
                  <a:srgbClr val="0F4761"/>
                </a:solidFill>
                <a:latin typeface="Aptos" panose="020B0004020202020204" pitchFamily="34" charset="0"/>
              </a:rPr>
              <a:t>--But reframing these thoughts to 'I can adapt and find new opportunities' builds confidence, leading to proactive steps like exploring new markets or improving customer outreach. These actions create better results.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68D51F-E8E7-464D-88DA-45324C11B909}" type="slidenum">
              <a:rPr lang="en-US" smtClean="0"/>
              <a:t>9</a:t>
            </a:fld>
            <a:endParaRPr lang="en-US"/>
          </a:p>
        </p:txBody>
      </p:sp>
    </p:spTree>
    <p:extLst>
      <p:ext uri="{BB962C8B-B14F-4D97-AF65-F5344CB8AC3E}">
        <p14:creationId xmlns:p14="http://schemas.microsoft.com/office/powerpoint/2010/main" val="42242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55E57-548B-F48C-1A57-4306F2FEF4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4E75040-5308-5071-E76A-310D135644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FB18EA-596B-3068-BD43-D29E4B9C6928}"/>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5" name="Footer Placeholder 4">
            <a:extLst>
              <a:ext uri="{FF2B5EF4-FFF2-40B4-BE49-F238E27FC236}">
                <a16:creationId xmlns:a16="http://schemas.microsoft.com/office/drawing/2014/main" id="{899FC7B6-5DF3-EC4A-F255-A59F1298E8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981D1C-A782-D9CE-0C09-41E5CFC8E82E}"/>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382916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3F8B5-205A-F460-9C01-4C4D70B557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08A2B89-183F-8645-C7CD-291C9E0B51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E0C03A-FB36-4F9A-1F3F-1FF6F23A43D4}"/>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5" name="Footer Placeholder 4">
            <a:extLst>
              <a:ext uri="{FF2B5EF4-FFF2-40B4-BE49-F238E27FC236}">
                <a16:creationId xmlns:a16="http://schemas.microsoft.com/office/drawing/2014/main" id="{DA23757B-46CA-F6F8-ECB3-4D610BFB16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CA3696-CC31-CC29-52DA-DA8788BB53C5}"/>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2322535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C7A0D1-38EB-9F17-4B04-2CA125EA2D5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0891F1-19EE-9241-41A6-B1101C4915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3BB670-1207-F19D-6A09-3EAFA97F4F24}"/>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5" name="Footer Placeholder 4">
            <a:extLst>
              <a:ext uri="{FF2B5EF4-FFF2-40B4-BE49-F238E27FC236}">
                <a16:creationId xmlns:a16="http://schemas.microsoft.com/office/drawing/2014/main" id="{B07D0921-0503-385A-D9AD-10D30C106E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D981DB-36B1-5586-D75E-D70963C49310}"/>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2498194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F1F44-8EC2-8ABF-4DD6-71FA3FC6707D}"/>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93F0F589-9EFB-8F4A-86A6-20376DF0D649}"/>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935A1B-C05D-8C08-2245-2B0E5204F91B}"/>
              </a:ext>
            </a:extLst>
          </p:cNvPr>
          <p:cNvSpPr>
            <a:spLocks noGrp="1"/>
          </p:cNvSpPr>
          <p:nvPr>
            <p:ph type="dt" sz="half" idx="10"/>
          </p:nvPr>
        </p:nvSpPr>
        <p:spPr/>
        <p:txBody>
          <a:bodyPr/>
          <a:lstStyle/>
          <a:p>
            <a:fld id="{4E94FD2F-D994-EA4B-98C0-F4888B524801}" type="datetimeFigureOut">
              <a:rPr lang="en-US" smtClean="0"/>
              <a:t>1/18/26</a:t>
            </a:fld>
            <a:endParaRPr lang="en-US"/>
          </a:p>
        </p:txBody>
      </p:sp>
      <p:sp>
        <p:nvSpPr>
          <p:cNvPr id="5" name="Footer Placeholder 4">
            <a:extLst>
              <a:ext uri="{FF2B5EF4-FFF2-40B4-BE49-F238E27FC236}">
                <a16:creationId xmlns:a16="http://schemas.microsoft.com/office/drawing/2014/main" id="{084470DD-F1C1-ED1B-D0EC-FF8B0B8170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1D9827-DEB6-3B03-36E6-D1A614ED8A10}"/>
              </a:ext>
            </a:extLst>
          </p:cNvPr>
          <p:cNvSpPr>
            <a:spLocks noGrp="1"/>
          </p:cNvSpPr>
          <p:nvPr>
            <p:ph type="sldNum" sz="quarter" idx="12"/>
          </p:nvPr>
        </p:nvSpPr>
        <p:spPr/>
        <p:txBody>
          <a:bodyPr/>
          <a:lstStyle/>
          <a:p>
            <a:fld id="{5D0A4240-7C05-ED4C-908A-93F944CE8D6B}" type="slidenum">
              <a:rPr lang="en-US" smtClean="0"/>
              <a:t>‹#›</a:t>
            </a:fld>
            <a:endParaRPr lang="en-US"/>
          </a:p>
        </p:txBody>
      </p:sp>
    </p:spTree>
    <p:extLst>
      <p:ext uri="{BB962C8B-B14F-4D97-AF65-F5344CB8AC3E}">
        <p14:creationId xmlns:p14="http://schemas.microsoft.com/office/powerpoint/2010/main" val="2531859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49927-1B75-0899-D46B-2F1FB1F180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D8B680-755D-1EC6-8177-12B24A5992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C3C476-1AA5-3355-CB8A-371BB28C161B}"/>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5" name="Footer Placeholder 4">
            <a:extLst>
              <a:ext uri="{FF2B5EF4-FFF2-40B4-BE49-F238E27FC236}">
                <a16:creationId xmlns:a16="http://schemas.microsoft.com/office/drawing/2014/main" id="{73155A23-0AD3-8AE4-3772-C4D325B275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611B-E07D-3F41-020A-1E7DDEDF593D}"/>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3365654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67028-598A-3F8E-87DA-65F07818D6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F12915-75B1-CCC4-772F-AC27BF4D345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00F433-2438-82DE-4289-11FBCFE51CD8}"/>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5" name="Footer Placeholder 4">
            <a:extLst>
              <a:ext uri="{FF2B5EF4-FFF2-40B4-BE49-F238E27FC236}">
                <a16:creationId xmlns:a16="http://schemas.microsoft.com/office/drawing/2014/main" id="{43E29AC4-8D5D-A6E3-77D2-2D3666F43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74E753-5968-9A33-7976-24EA809D336C}"/>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1538013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91787-7C22-3305-677A-C7D28CFCB7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F22E42-17C7-3BD6-A90A-3B13A43AE3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2A78EA-D583-86B2-FECA-A6858468DD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1B9C24D-AB33-3851-16F6-315D3C790BAA}"/>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6" name="Footer Placeholder 5">
            <a:extLst>
              <a:ext uri="{FF2B5EF4-FFF2-40B4-BE49-F238E27FC236}">
                <a16:creationId xmlns:a16="http://schemas.microsoft.com/office/drawing/2014/main" id="{25CEAEDA-47FC-66EE-4428-C4666A2880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CF4D4A-D194-437B-FE87-A99EFAD2BC54}"/>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2078006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3C9FD-0D36-3785-53C8-7CFBBDD3D3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A17015-96E3-46D4-DE50-13A810C4B6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28E7DF-7C32-5879-8DE5-FE96E357BEC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C1EE62-888C-D8FC-2479-DC37A7CFA2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C114C72-9AE5-466E-0951-E718AE32DF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D1BD434-89F4-A6CF-3D68-C32F45F4B449}"/>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8" name="Footer Placeholder 7">
            <a:extLst>
              <a:ext uri="{FF2B5EF4-FFF2-40B4-BE49-F238E27FC236}">
                <a16:creationId xmlns:a16="http://schemas.microsoft.com/office/drawing/2014/main" id="{1AB5BC0E-787A-FC80-08EF-46A59ECE471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5CD17A-0868-72A2-DEE6-68AE2B6CA0FC}"/>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2566171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5D652-B5B5-64CE-62F0-13D30D36C37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46A9FC-E4EB-7336-11CF-D31FA29EF362}"/>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4" name="Footer Placeholder 3">
            <a:extLst>
              <a:ext uri="{FF2B5EF4-FFF2-40B4-BE49-F238E27FC236}">
                <a16:creationId xmlns:a16="http://schemas.microsoft.com/office/drawing/2014/main" id="{CEDD6275-BD82-CC53-406D-8806F8D22F9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2A058FC-64D5-B848-8993-98F5021F2594}"/>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1372725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E38980-F012-AADA-D071-48D43A709E79}"/>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3" name="Footer Placeholder 2">
            <a:extLst>
              <a:ext uri="{FF2B5EF4-FFF2-40B4-BE49-F238E27FC236}">
                <a16:creationId xmlns:a16="http://schemas.microsoft.com/office/drawing/2014/main" id="{AADA872A-0FA3-637D-2371-E4A79DF8E4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02F2F-EAA1-0235-57E6-C5A90B33FD22}"/>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1839657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72175-AC46-715E-EB06-11FB96C69F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5A8D87-F88A-E556-5E3C-E6F2099C35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983E5B-02B9-444F-C573-1E29C7B760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F31FF9-4316-5316-9BE7-867DBA495B10}"/>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6" name="Footer Placeholder 5">
            <a:extLst>
              <a:ext uri="{FF2B5EF4-FFF2-40B4-BE49-F238E27FC236}">
                <a16:creationId xmlns:a16="http://schemas.microsoft.com/office/drawing/2014/main" id="{10C98E23-5026-6E33-BEE2-F822B26A45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3F2C00-3404-3FB6-BF8B-12727A6E165C}"/>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3537990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7452-D7EA-89EC-DCA9-352F277AC2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8796FE-6FDD-C4E9-508D-2F746DEC1A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C3EBA3-8436-DA5A-AA46-3361648015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AA4AB2-F5A0-1ACF-8886-F96534F6FF07}"/>
              </a:ext>
            </a:extLst>
          </p:cNvPr>
          <p:cNvSpPr>
            <a:spLocks noGrp="1"/>
          </p:cNvSpPr>
          <p:nvPr>
            <p:ph type="dt" sz="half" idx="10"/>
          </p:nvPr>
        </p:nvSpPr>
        <p:spPr/>
        <p:txBody>
          <a:bodyPr/>
          <a:lstStyle/>
          <a:p>
            <a:fld id="{DCD06CA4-54E5-5E4B-9379-ADE7C4259C79}" type="datetimeFigureOut">
              <a:rPr lang="en-US" smtClean="0"/>
              <a:t>1/18/26</a:t>
            </a:fld>
            <a:endParaRPr lang="en-US"/>
          </a:p>
        </p:txBody>
      </p:sp>
      <p:sp>
        <p:nvSpPr>
          <p:cNvPr id="6" name="Footer Placeholder 5">
            <a:extLst>
              <a:ext uri="{FF2B5EF4-FFF2-40B4-BE49-F238E27FC236}">
                <a16:creationId xmlns:a16="http://schemas.microsoft.com/office/drawing/2014/main" id="{16465783-880D-3021-AB44-0DEEDB2D36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ED40C2-407B-A981-3B98-F30240BC5E2B}"/>
              </a:ext>
            </a:extLst>
          </p:cNvPr>
          <p:cNvSpPr>
            <a:spLocks noGrp="1"/>
          </p:cNvSpPr>
          <p:nvPr>
            <p:ph type="sldNum" sz="quarter" idx="12"/>
          </p:nvPr>
        </p:nvSpPr>
        <p:spPr/>
        <p:txBody>
          <a:bodyPr/>
          <a:lstStyle/>
          <a:p>
            <a:fld id="{DC0E8E9D-45CF-9443-864C-FE4562DF4768}" type="slidenum">
              <a:rPr lang="en-US" smtClean="0"/>
              <a:t>‹#›</a:t>
            </a:fld>
            <a:endParaRPr lang="en-US"/>
          </a:p>
        </p:txBody>
      </p:sp>
    </p:spTree>
    <p:extLst>
      <p:ext uri="{BB962C8B-B14F-4D97-AF65-F5344CB8AC3E}">
        <p14:creationId xmlns:p14="http://schemas.microsoft.com/office/powerpoint/2010/main" val="3406115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567CFD-CF32-AFF8-552D-8E80292211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9C0B5CB-7341-4E63-9B23-73835AE081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3A514C-D4E2-A25F-2FFE-6ACF3FA06C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D06CA4-54E5-5E4B-9379-ADE7C4259C79}" type="datetimeFigureOut">
              <a:rPr lang="en-US" smtClean="0"/>
              <a:t>1/18/26</a:t>
            </a:fld>
            <a:endParaRPr lang="en-US"/>
          </a:p>
        </p:txBody>
      </p:sp>
      <p:sp>
        <p:nvSpPr>
          <p:cNvPr id="5" name="Footer Placeholder 4">
            <a:extLst>
              <a:ext uri="{FF2B5EF4-FFF2-40B4-BE49-F238E27FC236}">
                <a16:creationId xmlns:a16="http://schemas.microsoft.com/office/drawing/2014/main" id="{6C9AD651-DB73-321F-5487-824CC6AA93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7CABA6B-210F-622A-BA0D-9D49616679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0E8E9D-45CF-9443-864C-FE4562DF4768}" type="slidenum">
              <a:rPr lang="en-US" smtClean="0"/>
              <a:t>‹#›</a:t>
            </a:fld>
            <a:endParaRPr lang="en-US"/>
          </a:p>
        </p:txBody>
      </p:sp>
    </p:spTree>
    <p:extLst>
      <p:ext uri="{BB962C8B-B14F-4D97-AF65-F5344CB8AC3E}">
        <p14:creationId xmlns:p14="http://schemas.microsoft.com/office/powerpoint/2010/main" val="18584453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C48BD-D605-038E-A1D1-EC5E1238DA0C}"/>
              </a:ext>
            </a:extLst>
          </p:cNvPr>
          <p:cNvSpPr>
            <a:spLocks noGrp="1"/>
          </p:cNvSpPr>
          <p:nvPr>
            <p:ph type="ctrTitle"/>
          </p:nvPr>
        </p:nvSpPr>
        <p:spPr>
          <a:xfrm>
            <a:off x="1524000" y="1769589"/>
            <a:ext cx="9144000" cy="2228669"/>
          </a:xfrm>
        </p:spPr>
        <p:txBody>
          <a:bodyPr>
            <a:normAutofit fontScale="90000"/>
          </a:bodyPr>
          <a:lstStyle/>
          <a:p>
            <a:r>
              <a:rPr lang="en-US" sz="4800" b="1" kern="100" dirty="0">
                <a:solidFill>
                  <a:srgbClr val="0F4761"/>
                </a:solidFill>
                <a:latin typeface="Aptos Display" panose="020B0004020202020204" pitchFamily="34" charset="0"/>
              </a:rPr>
              <a:t>Positive Thoughts—Positive Results:</a:t>
            </a:r>
            <a:br>
              <a:rPr lang="en-US" sz="4800" b="1" kern="100" dirty="0">
                <a:solidFill>
                  <a:srgbClr val="0F4761"/>
                </a:solidFill>
                <a:latin typeface="Aptos Display" panose="020B0004020202020204" pitchFamily="34" charset="0"/>
              </a:rPr>
            </a:br>
            <a:r>
              <a:rPr lang="en-US" sz="4800" b="1" kern="100" dirty="0">
                <a:solidFill>
                  <a:srgbClr val="0F4761"/>
                </a:solidFill>
                <a:latin typeface="Aptos Display" panose="020B0004020202020204" pitchFamily="34" charset="0"/>
              </a:rPr>
              <a:t>Creating a Growth Mindset for the New Year</a:t>
            </a:r>
            <a:endParaRPr lang="en-US" sz="4800" b="1" dirty="0"/>
          </a:p>
        </p:txBody>
      </p:sp>
      <p:sp>
        <p:nvSpPr>
          <p:cNvPr id="3" name="Subtitle 2">
            <a:extLst>
              <a:ext uri="{FF2B5EF4-FFF2-40B4-BE49-F238E27FC236}">
                <a16:creationId xmlns:a16="http://schemas.microsoft.com/office/drawing/2014/main" id="{868D90D8-7435-0080-67E0-4D4368D2420C}"/>
              </a:ext>
            </a:extLst>
          </p:cNvPr>
          <p:cNvSpPr>
            <a:spLocks noGrp="1"/>
          </p:cNvSpPr>
          <p:nvPr>
            <p:ph type="subTitle" idx="1"/>
          </p:nvPr>
        </p:nvSpPr>
        <p:spPr>
          <a:xfrm>
            <a:off x="1524000" y="3998259"/>
            <a:ext cx="9144000" cy="2102996"/>
          </a:xfrm>
        </p:spPr>
        <p:txBody>
          <a:bodyPr>
            <a:normAutofit fontScale="85000" lnSpcReduction="10000"/>
          </a:bodyPr>
          <a:lstStyle/>
          <a:p>
            <a:r>
              <a:rPr lang="en-US" dirty="0"/>
              <a:t>Highlighting the powerful connection between thoughts, beliefs, actions, and results for NKYAG job seekers, small business leaders, and entrepreneurs.</a:t>
            </a:r>
          </a:p>
          <a:p>
            <a:endParaRPr lang="en-US" dirty="0"/>
          </a:p>
          <a:p>
            <a:r>
              <a:rPr lang="en-US" b="1" dirty="0"/>
              <a:t>Doug Walker</a:t>
            </a:r>
          </a:p>
          <a:p>
            <a:r>
              <a:rPr lang="en-US" dirty="0"/>
              <a:t>Focal Point Business Coaching of Dayton</a:t>
            </a:r>
          </a:p>
          <a:p>
            <a:r>
              <a:rPr lang="en-US" dirty="0"/>
              <a:t>NKYAG, 21 January 2026</a:t>
            </a:r>
          </a:p>
        </p:txBody>
      </p:sp>
      <p:pic>
        <p:nvPicPr>
          <p:cNvPr id="4" name="Picture 3">
            <a:extLst>
              <a:ext uri="{FF2B5EF4-FFF2-40B4-BE49-F238E27FC236}">
                <a16:creationId xmlns:a16="http://schemas.microsoft.com/office/drawing/2014/main" id="{4605A51E-DDB5-5333-7626-3B148AD52257}"/>
              </a:ext>
            </a:extLst>
          </p:cNvPr>
          <p:cNvPicPr>
            <a:picLocks noChangeAspect="1"/>
          </p:cNvPicPr>
          <p:nvPr/>
        </p:nvPicPr>
        <p:blipFill>
          <a:blip r:embed="rId3"/>
          <a:stretch>
            <a:fillRect/>
          </a:stretch>
        </p:blipFill>
        <p:spPr>
          <a:xfrm>
            <a:off x="652025" y="475136"/>
            <a:ext cx="1678799" cy="1026766"/>
          </a:xfrm>
          <a:prstGeom prst="rect">
            <a:avLst/>
          </a:prstGeom>
        </p:spPr>
      </p:pic>
      <p:sp>
        <p:nvSpPr>
          <p:cNvPr id="5" name="Freeform 5">
            <a:extLst>
              <a:ext uri="{FF2B5EF4-FFF2-40B4-BE49-F238E27FC236}">
                <a16:creationId xmlns:a16="http://schemas.microsoft.com/office/drawing/2014/main" id="{C1C0F0D4-EF14-D88E-3F92-A7132E95E707}"/>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4"/>
            <a:stretch>
              <a:fillRect/>
            </a:stretch>
          </a:blipFill>
        </p:spPr>
        <p:txBody>
          <a:bodyPr/>
          <a:lstStyle/>
          <a:p>
            <a:endParaRPr lang="en-US" sz="1200"/>
          </a:p>
        </p:txBody>
      </p:sp>
    </p:spTree>
    <p:extLst>
      <p:ext uri="{BB962C8B-B14F-4D97-AF65-F5344CB8AC3E}">
        <p14:creationId xmlns:p14="http://schemas.microsoft.com/office/powerpoint/2010/main" val="37010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BEA82-BC62-9CB9-39B6-09C74EE88D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5A0E80-4353-FA35-3D36-A3255F85EC33}"/>
              </a:ext>
            </a:extLst>
          </p:cNvPr>
          <p:cNvSpPr>
            <a:spLocks noGrp="1"/>
          </p:cNvSpPr>
          <p:nvPr>
            <p:ph type="title"/>
          </p:nvPr>
        </p:nvSpPr>
        <p:spPr/>
        <p:txBody>
          <a:bodyPr/>
          <a:lstStyle/>
          <a:p>
            <a:pPr marR="0" rtl="0"/>
            <a:r>
              <a:rPr lang="en-US" b="1" u="none" strike="noStrike" kern="100" dirty="0">
                <a:solidFill>
                  <a:srgbClr val="0F4761"/>
                </a:solidFill>
                <a:latin typeface="Aptos Display" panose="020B0004020202020204" pitchFamily="34" charset="0"/>
              </a:rPr>
              <a:t>Apply to Real-Life Scenarios (cont.)</a:t>
            </a:r>
          </a:p>
        </p:txBody>
      </p:sp>
      <p:sp>
        <p:nvSpPr>
          <p:cNvPr id="3" name="Text Placeholder 2">
            <a:extLst>
              <a:ext uri="{FF2B5EF4-FFF2-40B4-BE49-F238E27FC236}">
                <a16:creationId xmlns:a16="http://schemas.microsoft.com/office/drawing/2014/main" id="{DFA03618-CF04-3599-F844-34012B83E672}"/>
              </a:ext>
            </a:extLst>
          </p:cNvPr>
          <p:cNvSpPr>
            <a:spLocks noGrp="1"/>
          </p:cNvSpPr>
          <p:nvPr>
            <p:ph type="body" idx="1"/>
          </p:nvPr>
        </p:nvSpPr>
        <p:spPr/>
        <p:txBody>
          <a:bodyPr>
            <a:normAutofit/>
          </a:bodyPr>
          <a:lstStyle/>
          <a:p>
            <a:pPr marR="0" lvl="0" rtl="0"/>
            <a:r>
              <a:rPr lang="en-US" sz="4000" b="0" i="0" u="none" strike="noStrike" kern="100" baseline="0" dirty="0">
                <a:solidFill>
                  <a:srgbClr val="0F4761"/>
                </a:solidFill>
                <a:latin typeface="Aptos Display" panose="020B0004020202020204" pitchFamily="34" charset="0"/>
              </a:rPr>
              <a:t>Personal Example:</a:t>
            </a:r>
          </a:p>
          <a:p>
            <a:pPr marR="0" lvl="1" rtl="0"/>
            <a:r>
              <a:rPr lang="en-US" sz="3200" b="0" i="0" u="none" strike="noStrike" kern="100" baseline="0" dirty="0">
                <a:solidFill>
                  <a:srgbClr val="0F4761"/>
                </a:solidFill>
                <a:latin typeface="Aptos" panose="020B0004020202020204" pitchFamily="34" charset="0"/>
              </a:rPr>
              <a:t>Think of a personal goal like a fitness goal. </a:t>
            </a:r>
          </a:p>
          <a:p>
            <a:pPr marR="0" lvl="0" rtl="0"/>
            <a:r>
              <a:rPr lang="en-US" sz="4000" b="0" i="0" u="none" strike="noStrike" kern="100" baseline="0" dirty="0">
                <a:solidFill>
                  <a:srgbClr val="0F4761"/>
                </a:solidFill>
                <a:latin typeface="Aptos Display" panose="020B0004020202020204" pitchFamily="34" charset="0"/>
              </a:rPr>
              <a:t>Your Own Example:</a:t>
            </a:r>
          </a:p>
          <a:p>
            <a:pPr marR="0" lvl="1" rtl="0"/>
            <a:r>
              <a:rPr lang="en-US" sz="3200" b="0" i="0" u="none" strike="noStrike" kern="100" baseline="0" dirty="0">
                <a:solidFill>
                  <a:srgbClr val="0F4761"/>
                </a:solidFill>
                <a:latin typeface="Aptos" panose="020B0004020202020204" pitchFamily="34" charset="0"/>
              </a:rPr>
              <a:t>What affirmations or positive self-talk strategies could you start using today to build confidence?</a:t>
            </a:r>
            <a:endParaRPr lang="en-US" sz="3200" b="0" i="0" u="none" strike="noStrike" kern="100" baseline="0" dirty="0">
              <a:solidFill>
                <a:srgbClr val="0F4761"/>
              </a:solidFill>
              <a:latin typeface="Times New Roman" panose="02020603050405020304" pitchFamily="18" charset="0"/>
            </a:endParaRPr>
          </a:p>
        </p:txBody>
      </p:sp>
      <p:sp>
        <p:nvSpPr>
          <p:cNvPr id="4" name="Freeform 5">
            <a:extLst>
              <a:ext uri="{FF2B5EF4-FFF2-40B4-BE49-F238E27FC236}">
                <a16:creationId xmlns:a16="http://schemas.microsoft.com/office/drawing/2014/main" id="{294A72B8-A2A0-8D51-CFE1-4B5D13A12FB7}"/>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3"/>
            <a:stretch>
              <a:fillRect/>
            </a:stretch>
          </a:blipFill>
        </p:spPr>
        <p:txBody>
          <a:bodyPr/>
          <a:lstStyle/>
          <a:p>
            <a:endParaRPr lang="en-US" sz="1200"/>
          </a:p>
        </p:txBody>
      </p:sp>
    </p:spTree>
    <p:extLst>
      <p:ext uri="{BB962C8B-B14F-4D97-AF65-F5344CB8AC3E}">
        <p14:creationId xmlns:p14="http://schemas.microsoft.com/office/powerpoint/2010/main" val="1542731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755EE-881F-8623-E64D-C355403B2A9A}"/>
              </a:ext>
            </a:extLst>
          </p:cNvPr>
          <p:cNvSpPr>
            <a:spLocks noGrp="1"/>
          </p:cNvSpPr>
          <p:nvPr>
            <p:ph type="title"/>
          </p:nvPr>
        </p:nvSpPr>
        <p:spPr/>
        <p:txBody>
          <a:bodyPr/>
          <a:lstStyle/>
          <a:p>
            <a:pPr marR="0" rtl="0"/>
            <a:r>
              <a:rPr lang="en-US" b="1" u="none" strike="noStrike" kern="100" dirty="0">
                <a:solidFill>
                  <a:srgbClr val="0F4761"/>
                </a:solidFill>
                <a:latin typeface="Aptos Display" panose="020B0004020202020204" pitchFamily="34" charset="0"/>
              </a:rPr>
              <a:t>Actionable Takeaways</a:t>
            </a:r>
          </a:p>
        </p:txBody>
      </p:sp>
      <p:sp>
        <p:nvSpPr>
          <p:cNvPr id="3" name="Text Placeholder 2">
            <a:extLst>
              <a:ext uri="{FF2B5EF4-FFF2-40B4-BE49-F238E27FC236}">
                <a16:creationId xmlns:a16="http://schemas.microsoft.com/office/drawing/2014/main" id="{03D6A2F5-F310-B778-3CD2-74A765551644}"/>
              </a:ext>
            </a:extLst>
          </p:cNvPr>
          <p:cNvSpPr>
            <a:spLocks noGrp="1"/>
          </p:cNvSpPr>
          <p:nvPr>
            <p:ph type="body" idx="1"/>
          </p:nvPr>
        </p:nvSpPr>
        <p:spPr/>
        <p:txBody>
          <a:bodyPr>
            <a:normAutofit/>
          </a:bodyPr>
          <a:lstStyle/>
          <a:p>
            <a:pPr marR="0" lvl="0" rtl="0"/>
            <a:r>
              <a:rPr lang="en-US" b="0" i="0" u="none" strike="noStrike" kern="100" baseline="0" dirty="0">
                <a:solidFill>
                  <a:srgbClr val="0F4761"/>
                </a:solidFill>
                <a:latin typeface="Aptos Display" panose="020B0004020202020204" pitchFamily="34" charset="0"/>
              </a:rPr>
              <a:t> </a:t>
            </a:r>
            <a:r>
              <a:rPr lang="en-US" sz="3600" b="0" i="0" u="none" strike="noStrike" kern="100" baseline="0" dirty="0">
                <a:solidFill>
                  <a:srgbClr val="0F4761"/>
                </a:solidFill>
                <a:latin typeface="Aptos Display" panose="020B0004020202020204" pitchFamily="34" charset="0"/>
              </a:rPr>
              <a:t>Guard Your Thoughts:</a:t>
            </a:r>
          </a:p>
          <a:p>
            <a:pPr marR="0" lvl="1" rtl="0"/>
            <a:r>
              <a:rPr lang="en-US" sz="2800" b="0" i="0" u="none" strike="noStrike" kern="100" baseline="0" dirty="0">
                <a:solidFill>
                  <a:srgbClr val="0F4761"/>
                </a:solidFill>
                <a:latin typeface="Aptos" panose="020B0004020202020204" pitchFamily="34" charset="0"/>
              </a:rPr>
              <a:t>Your brain can only hold one thought at a time—make it a good one.</a:t>
            </a:r>
          </a:p>
          <a:p>
            <a:pPr marR="0" lvl="0" rtl="0"/>
            <a:r>
              <a:rPr lang="en-US" sz="3600" b="0" i="0" u="none" strike="noStrike" kern="100" baseline="0" dirty="0">
                <a:solidFill>
                  <a:srgbClr val="0F4761"/>
                </a:solidFill>
                <a:latin typeface="Aptos Display" panose="020B0004020202020204" pitchFamily="34" charset="0"/>
              </a:rPr>
              <a:t>Practice Positive Self-Talk:</a:t>
            </a:r>
          </a:p>
          <a:p>
            <a:pPr marR="0" lvl="1" rtl="0"/>
            <a:r>
              <a:rPr lang="en-US" sz="2800" b="0" i="0" u="none" strike="noStrike" kern="100" baseline="0" dirty="0">
                <a:solidFill>
                  <a:srgbClr val="0F4761"/>
                </a:solidFill>
                <a:latin typeface="Aptos" panose="020B0004020202020204" pitchFamily="34" charset="0"/>
              </a:rPr>
              <a:t>Adopt affirmations like 'I can do this' or 'I like myself' to rewire your thinking.</a:t>
            </a:r>
          </a:p>
          <a:p>
            <a:pPr marR="0" lvl="0" rtl="0"/>
            <a:r>
              <a:rPr lang="en-US" b="0" i="0" u="none" strike="noStrike" kern="100" baseline="0" dirty="0">
                <a:solidFill>
                  <a:srgbClr val="0F4761"/>
                </a:solidFill>
                <a:latin typeface="Aptos Display" panose="020B0004020202020204" pitchFamily="34" charset="0"/>
              </a:rPr>
              <a:t> </a:t>
            </a:r>
            <a:r>
              <a:rPr lang="en-US" sz="3600" b="0" i="0" u="none" strike="noStrike" kern="100" baseline="0" dirty="0">
                <a:solidFill>
                  <a:srgbClr val="0F4761"/>
                </a:solidFill>
                <a:latin typeface="Aptos Display" panose="020B0004020202020204" pitchFamily="34" charset="0"/>
              </a:rPr>
              <a:t>Monitor the Chain Reaction:</a:t>
            </a:r>
          </a:p>
          <a:p>
            <a:pPr marR="0" lvl="1" rtl="0"/>
            <a:r>
              <a:rPr lang="en-US" sz="2800" b="0" i="0" u="none" strike="noStrike" kern="100" baseline="0" dirty="0">
                <a:solidFill>
                  <a:srgbClr val="0F4761"/>
                </a:solidFill>
                <a:latin typeface="Aptos" panose="020B0004020202020204" pitchFamily="34" charset="0"/>
              </a:rPr>
              <a:t>By mastering your thoughts, you take control of your outcomes.</a:t>
            </a:r>
            <a:endParaRPr lang="en-US" sz="2800" b="0" i="0" u="none" strike="noStrike" kern="100" baseline="0" dirty="0">
              <a:solidFill>
                <a:srgbClr val="0F4761"/>
              </a:solidFill>
              <a:latin typeface="Times New Roman" panose="02020603050405020304" pitchFamily="18" charset="0"/>
            </a:endParaRPr>
          </a:p>
        </p:txBody>
      </p:sp>
      <p:sp>
        <p:nvSpPr>
          <p:cNvPr id="4" name="Freeform 5">
            <a:extLst>
              <a:ext uri="{FF2B5EF4-FFF2-40B4-BE49-F238E27FC236}">
                <a16:creationId xmlns:a16="http://schemas.microsoft.com/office/drawing/2014/main" id="{EBA7395C-73E0-E553-7E32-22383165B0F1}"/>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3"/>
            <a:stretch>
              <a:fillRect/>
            </a:stretch>
          </a:blipFill>
        </p:spPr>
        <p:txBody>
          <a:bodyPr/>
          <a:lstStyle/>
          <a:p>
            <a:endParaRPr lang="en-US" sz="1200"/>
          </a:p>
        </p:txBody>
      </p:sp>
    </p:spTree>
    <p:extLst>
      <p:ext uri="{BB962C8B-B14F-4D97-AF65-F5344CB8AC3E}">
        <p14:creationId xmlns:p14="http://schemas.microsoft.com/office/powerpoint/2010/main" val="4792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heckerboard(across)">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checkerboard(across)">
                                      <p:cBhvr>
                                        <p:cTn id="2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9B577-3C53-E579-2BBC-60CFB4A1BCA4}"/>
              </a:ext>
            </a:extLst>
          </p:cNvPr>
          <p:cNvSpPr>
            <a:spLocks noGrp="1"/>
          </p:cNvSpPr>
          <p:nvPr>
            <p:ph type="title"/>
          </p:nvPr>
        </p:nvSpPr>
        <p:spPr/>
        <p:txBody>
          <a:bodyPr/>
          <a:lstStyle/>
          <a:p>
            <a:r>
              <a:rPr lang="en-US" dirty="0"/>
              <a:t>Suggested Reading</a:t>
            </a:r>
          </a:p>
        </p:txBody>
      </p:sp>
      <p:sp>
        <p:nvSpPr>
          <p:cNvPr id="3" name="Text Placeholder 2">
            <a:extLst>
              <a:ext uri="{FF2B5EF4-FFF2-40B4-BE49-F238E27FC236}">
                <a16:creationId xmlns:a16="http://schemas.microsoft.com/office/drawing/2014/main" id="{D2C2A388-35B4-FB92-DA9A-B48F01E6F4C5}"/>
              </a:ext>
            </a:extLst>
          </p:cNvPr>
          <p:cNvSpPr>
            <a:spLocks noGrp="1"/>
          </p:cNvSpPr>
          <p:nvPr>
            <p:ph type="body" idx="1"/>
          </p:nvPr>
        </p:nvSpPr>
        <p:spPr/>
        <p:txBody>
          <a:bodyPr>
            <a:normAutofit lnSpcReduction="10000"/>
          </a:bodyPr>
          <a:lstStyle/>
          <a:p>
            <a:r>
              <a:rPr lang="en-US" dirty="0"/>
              <a:t>The 32 Unbreakable Laws of Money and Succes: Transform Your Life and Unlock Your Unlimited Potential</a:t>
            </a:r>
          </a:p>
          <a:p>
            <a:r>
              <a:rPr lang="en-US" dirty="0"/>
              <a:t>Get Smart!</a:t>
            </a:r>
          </a:p>
          <a:p>
            <a:r>
              <a:rPr lang="en-US" dirty="0"/>
              <a:t>Think Big</a:t>
            </a:r>
          </a:p>
          <a:p>
            <a:r>
              <a:rPr lang="en-US" dirty="0"/>
              <a:t>The Laws of Power</a:t>
            </a:r>
          </a:p>
          <a:p>
            <a:pPr lvl="1"/>
            <a:r>
              <a:rPr lang="en-US" dirty="0"/>
              <a:t>Brian Tracy</a:t>
            </a:r>
          </a:p>
          <a:p>
            <a:r>
              <a:rPr lang="en-US" dirty="0"/>
              <a:t>Mindset</a:t>
            </a:r>
          </a:p>
          <a:p>
            <a:pPr lvl="1"/>
            <a:r>
              <a:rPr lang="en-US" dirty="0"/>
              <a:t>Carol Dweck</a:t>
            </a:r>
          </a:p>
          <a:p>
            <a:r>
              <a:rPr lang="en-US" dirty="0"/>
              <a:t>20-minute Networking Meeting The 20-Minute Networking Meeting</a:t>
            </a:r>
          </a:p>
          <a:p>
            <a:pPr lvl="1"/>
            <a:r>
              <a:rPr lang="en-US" dirty="0"/>
              <a:t>Nathan A. Perez, Marcia Ballinger, PhD</a:t>
            </a:r>
          </a:p>
          <a:p>
            <a:endParaRPr lang="en-US" dirty="0"/>
          </a:p>
        </p:txBody>
      </p:sp>
      <p:sp>
        <p:nvSpPr>
          <p:cNvPr id="4" name="Freeform 5">
            <a:extLst>
              <a:ext uri="{FF2B5EF4-FFF2-40B4-BE49-F238E27FC236}">
                <a16:creationId xmlns:a16="http://schemas.microsoft.com/office/drawing/2014/main" id="{6CE4F888-B7F4-2D91-27EB-8E9104A695A7}"/>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2"/>
            <a:stretch>
              <a:fillRect/>
            </a:stretch>
          </a:blipFill>
        </p:spPr>
        <p:txBody>
          <a:bodyPr/>
          <a:lstStyle/>
          <a:p>
            <a:endParaRPr lang="en-US" sz="1200"/>
          </a:p>
        </p:txBody>
      </p:sp>
    </p:spTree>
    <p:extLst>
      <p:ext uri="{BB962C8B-B14F-4D97-AF65-F5344CB8AC3E}">
        <p14:creationId xmlns:p14="http://schemas.microsoft.com/office/powerpoint/2010/main" val="2131828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688AB-2CCE-9B82-C2AE-1986EB27567B}"/>
              </a:ext>
            </a:extLst>
          </p:cNvPr>
          <p:cNvSpPr>
            <a:spLocks noGrp="1"/>
          </p:cNvSpPr>
          <p:nvPr>
            <p:ph type="title"/>
          </p:nvPr>
        </p:nvSpPr>
        <p:spPr/>
        <p:txBody>
          <a:bodyPr/>
          <a:lstStyle/>
          <a:p>
            <a:r>
              <a:rPr lang="en-US" dirty="0"/>
              <a:t>KCPL Workshops</a:t>
            </a:r>
          </a:p>
        </p:txBody>
      </p:sp>
      <p:sp>
        <p:nvSpPr>
          <p:cNvPr id="3" name="Text Placeholder 2">
            <a:extLst>
              <a:ext uri="{FF2B5EF4-FFF2-40B4-BE49-F238E27FC236}">
                <a16:creationId xmlns:a16="http://schemas.microsoft.com/office/drawing/2014/main" id="{9F4CD075-BFF6-AD2A-B2DC-1CF7B1AE646C}"/>
              </a:ext>
            </a:extLst>
          </p:cNvPr>
          <p:cNvSpPr>
            <a:spLocks noGrp="1"/>
          </p:cNvSpPr>
          <p:nvPr>
            <p:ph type="body" idx="1"/>
          </p:nvPr>
        </p:nvSpPr>
        <p:spPr>
          <a:xfrm>
            <a:off x="838200" y="1371600"/>
            <a:ext cx="10515600" cy="4805363"/>
          </a:xfrm>
        </p:spPr>
        <p:txBody>
          <a:bodyPr>
            <a:normAutofit lnSpcReduction="10000"/>
          </a:bodyPr>
          <a:lstStyle/>
          <a:p>
            <a:r>
              <a:rPr lang="en-US" dirty="0"/>
              <a:t>Northern Kentucky Accountability Group (NKYAG)</a:t>
            </a:r>
          </a:p>
          <a:p>
            <a:r>
              <a:rPr lang="en-US" dirty="0"/>
              <a:t>Interviewing Skills Workshop / Ace Your Next Job Interview</a:t>
            </a:r>
          </a:p>
          <a:p>
            <a:r>
              <a:rPr lang="en-US" dirty="0"/>
              <a:t>The Fundamentals of Networking</a:t>
            </a:r>
          </a:p>
          <a:p>
            <a:r>
              <a:rPr lang="en-US" dirty="0"/>
              <a:t>Mastering the Art of Informational Meetings</a:t>
            </a:r>
          </a:p>
          <a:p>
            <a:r>
              <a:rPr lang="en-US" dirty="0"/>
              <a:t>Side Hustle Without the Hustle</a:t>
            </a:r>
          </a:p>
          <a:p>
            <a:r>
              <a:rPr lang="en-US" dirty="0"/>
              <a:t>Public Speaking: Presentations That Connect</a:t>
            </a:r>
          </a:p>
          <a:p>
            <a:r>
              <a:rPr lang="en-US" dirty="0"/>
              <a:t>Toastmasters</a:t>
            </a:r>
          </a:p>
          <a:p>
            <a:r>
              <a:rPr lang="en-US" dirty="0"/>
              <a:t>The 5 Steps for Staying the Course w/ Dr. Angie Taylor </a:t>
            </a:r>
          </a:p>
          <a:p>
            <a:pPr lvl="1"/>
            <a:r>
              <a:rPr lang="en-US" dirty="0"/>
              <a:t>(10/8/25 NKYAG presentation)</a:t>
            </a:r>
          </a:p>
          <a:p>
            <a:r>
              <a:rPr lang="en-US" dirty="0"/>
              <a:t>Small Business Resource Collaborative (SBRC)</a:t>
            </a:r>
          </a:p>
          <a:p>
            <a:pPr marL="0" lvl="0" indent="0">
              <a:lnSpc>
                <a:spcPct val="100000"/>
              </a:lnSpc>
              <a:spcBef>
                <a:spcPts val="0"/>
              </a:spcBef>
              <a:buNone/>
              <a:defRPr/>
            </a:pPr>
            <a:endParaRPr lang="en-US" dirty="0"/>
          </a:p>
          <a:p>
            <a:endParaRPr lang="en-US" dirty="0"/>
          </a:p>
          <a:p>
            <a:endParaRPr lang="en-US" dirty="0"/>
          </a:p>
          <a:p>
            <a:endParaRPr lang="en-US" dirty="0"/>
          </a:p>
          <a:p>
            <a:pPr marL="0" indent="0">
              <a:buNone/>
            </a:pPr>
            <a:endParaRPr lang="en-US" dirty="0"/>
          </a:p>
        </p:txBody>
      </p:sp>
      <p:sp>
        <p:nvSpPr>
          <p:cNvPr id="4" name="Freeform 5">
            <a:extLst>
              <a:ext uri="{FF2B5EF4-FFF2-40B4-BE49-F238E27FC236}">
                <a16:creationId xmlns:a16="http://schemas.microsoft.com/office/drawing/2014/main" id="{6420315B-6E6E-C5F4-322F-E23A8CCE3451}"/>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3"/>
            <a:stretch>
              <a:fillRect/>
            </a:stretch>
          </a:blipFill>
        </p:spPr>
        <p:txBody>
          <a:bodyPr/>
          <a:lstStyle/>
          <a:p>
            <a:endParaRPr lang="en-US" sz="1200"/>
          </a:p>
        </p:txBody>
      </p:sp>
    </p:spTree>
    <p:extLst>
      <p:ext uri="{BB962C8B-B14F-4D97-AF65-F5344CB8AC3E}">
        <p14:creationId xmlns:p14="http://schemas.microsoft.com/office/powerpoint/2010/main" val="3547757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24DA0-89C4-9EA3-890F-D4EC8A218199}"/>
              </a:ext>
            </a:extLst>
          </p:cNvPr>
          <p:cNvSpPr>
            <a:spLocks noGrp="1"/>
          </p:cNvSpPr>
          <p:nvPr>
            <p:ph type="title"/>
          </p:nvPr>
        </p:nvSpPr>
        <p:spPr/>
        <p:txBody>
          <a:bodyPr/>
          <a:lstStyle/>
          <a:p>
            <a:r>
              <a:rPr lang="en-US" dirty="0"/>
              <a:t>Let’s talk . . .</a:t>
            </a:r>
          </a:p>
        </p:txBody>
      </p:sp>
      <p:pic>
        <p:nvPicPr>
          <p:cNvPr id="6" name="Content Placeholder 5">
            <a:extLst>
              <a:ext uri="{FF2B5EF4-FFF2-40B4-BE49-F238E27FC236}">
                <a16:creationId xmlns:a16="http://schemas.microsoft.com/office/drawing/2014/main" id="{AB3F5EE1-46B1-7D12-72F9-3B777AC70378}"/>
              </a:ext>
            </a:extLst>
          </p:cNvPr>
          <p:cNvPicPr>
            <a:picLocks noGrp="1" noChangeAspect="1"/>
          </p:cNvPicPr>
          <p:nvPr>
            <p:ph idx="1"/>
          </p:nvPr>
        </p:nvPicPr>
        <p:blipFill>
          <a:blip r:embed="rId3"/>
          <a:stretch>
            <a:fillRect/>
          </a:stretch>
        </p:blipFill>
        <p:spPr>
          <a:xfrm>
            <a:off x="760936" y="1427747"/>
            <a:ext cx="11089008" cy="3769895"/>
          </a:xfrm>
          <a:prstGeom prst="rect">
            <a:avLst/>
          </a:prstGeom>
        </p:spPr>
      </p:pic>
      <p:sp>
        <p:nvSpPr>
          <p:cNvPr id="8" name="Freeform 5">
            <a:extLst>
              <a:ext uri="{FF2B5EF4-FFF2-40B4-BE49-F238E27FC236}">
                <a16:creationId xmlns:a16="http://schemas.microsoft.com/office/drawing/2014/main" id="{1CA4ED2C-BFF7-F4A6-F018-8EF98590F539}"/>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4"/>
            <a:stretch>
              <a:fillRect/>
            </a:stretch>
          </a:blipFill>
        </p:spPr>
        <p:txBody>
          <a:bodyPr/>
          <a:lstStyle/>
          <a:p>
            <a:endParaRPr lang="en-US" sz="1200"/>
          </a:p>
        </p:txBody>
      </p:sp>
    </p:spTree>
    <p:extLst>
      <p:ext uri="{BB962C8B-B14F-4D97-AF65-F5344CB8AC3E}">
        <p14:creationId xmlns:p14="http://schemas.microsoft.com/office/powerpoint/2010/main" val="1800961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0C52D-DB8C-3D71-6B42-F88293AC3850}"/>
              </a:ext>
            </a:extLst>
          </p:cNvPr>
          <p:cNvSpPr>
            <a:spLocks noGrp="1"/>
          </p:cNvSpPr>
          <p:nvPr>
            <p:ph type="title"/>
          </p:nvPr>
        </p:nvSpPr>
        <p:spPr/>
        <p:txBody>
          <a:bodyPr/>
          <a:lstStyle/>
          <a:p>
            <a:pPr marR="0" rtl="0"/>
            <a:r>
              <a:rPr lang="en-US" b="1" u="none" strike="noStrike" kern="100" dirty="0">
                <a:solidFill>
                  <a:srgbClr val="0F4761"/>
                </a:solidFill>
                <a:latin typeface="Aptos Display" panose="020B0004020202020204" pitchFamily="34" charset="0"/>
              </a:rPr>
              <a:t>Objectives</a:t>
            </a:r>
            <a:r>
              <a:rPr lang="en-US" b="0" i="0" u="none" strike="noStrike" kern="100" baseline="0" dirty="0">
                <a:solidFill>
                  <a:srgbClr val="0F4761"/>
                </a:solidFill>
                <a:latin typeface="Aptos Display" panose="020B0004020202020204" pitchFamily="34" charset="0"/>
              </a:rPr>
              <a:t> </a:t>
            </a:r>
            <a:endParaRPr lang="en-US" b="0" i="0" u="none" strike="noStrike" kern="100" baseline="0" dirty="0">
              <a:solidFill>
                <a:srgbClr val="0F4761"/>
              </a:solidFill>
              <a:latin typeface="Times New Roman" panose="02020603050405020304" pitchFamily="18" charset="0"/>
            </a:endParaRPr>
          </a:p>
        </p:txBody>
      </p:sp>
      <p:sp>
        <p:nvSpPr>
          <p:cNvPr id="3" name="Text Placeholder 2">
            <a:extLst>
              <a:ext uri="{FF2B5EF4-FFF2-40B4-BE49-F238E27FC236}">
                <a16:creationId xmlns:a16="http://schemas.microsoft.com/office/drawing/2014/main" id="{788610F9-B5D2-4571-C2B3-1705524A53CB}"/>
              </a:ext>
            </a:extLst>
          </p:cNvPr>
          <p:cNvSpPr>
            <a:spLocks noGrp="1"/>
          </p:cNvSpPr>
          <p:nvPr>
            <p:ph type="body" idx="1"/>
          </p:nvPr>
        </p:nvSpPr>
        <p:spPr>
          <a:xfrm>
            <a:off x="838200" y="1463040"/>
            <a:ext cx="10515600" cy="4838007"/>
          </a:xfrm>
        </p:spPr>
        <p:txBody>
          <a:bodyPr>
            <a:normAutofit/>
          </a:bodyPr>
          <a:lstStyle/>
          <a:p>
            <a:pPr marR="0" lvl="0" rtl="0"/>
            <a:r>
              <a:rPr lang="en-US" sz="3200" b="0" i="0" u="none" strike="noStrike" kern="100" baseline="0" dirty="0">
                <a:solidFill>
                  <a:srgbClr val="0F4761"/>
                </a:solidFill>
                <a:latin typeface="Aptos Display" panose="020B0004020202020204" pitchFamily="34" charset="0"/>
              </a:rPr>
              <a:t>Demonstrate how thoughts influence beliefs, actions, and ultimately results.</a:t>
            </a:r>
          </a:p>
          <a:p>
            <a:pPr marR="0" lvl="0" rtl="0"/>
            <a:r>
              <a:rPr lang="en-US" sz="3200" kern="100" dirty="0">
                <a:solidFill>
                  <a:srgbClr val="0F4761"/>
                </a:solidFill>
                <a:latin typeface="Aptos Display" panose="020B0004020202020204" pitchFamily="34" charset="0"/>
              </a:rPr>
              <a:t>Bolster job-seekers’ confidence in interviews.</a:t>
            </a:r>
          </a:p>
          <a:p>
            <a:pPr marR="0" lvl="0" rtl="0"/>
            <a:r>
              <a:rPr lang="en-US" sz="3200" b="0" i="0" u="none" strike="noStrike" kern="100" baseline="0" dirty="0">
                <a:solidFill>
                  <a:srgbClr val="0F4761"/>
                </a:solidFill>
                <a:latin typeface="Aptos Display" panose="020B0004020202020204" pitchFamily="34" charset="0"/>
              </a:rPr>
              <a:t>Provide proactive </a:t>
            </a:r>
            <a:r>
              <a:rPr lang="en-US" sz="3200" kern="100" dirty="0">
                <a:solidFill>
                  <a:srgbClr val="0F4761"/>
                </a:solidFill>
                <a:latin typeface="Aptos Display" panose="020B0004020202020204" pitchFamily="34" charset="0"/>
              </a:rPr>
              <a:t>steps for entrepreneurs/small business leaders to build business skills including </a:t>
            </a:r>
          </a:p>
          <a:p>
            <a:pPr lvl="1"/>
            <a:r>
              <a:rPr lang="en-US" sz="3200" b="0" i="0" u="none" strike="noStrike" kern="100" baseline="0" dirty="0">
                <a:solidFill>
                  <a:srgbClr val="0F4761"/>
                </a:solidFill>
                <a:latin typeface="Aptos Display" panose="020B0004020202020204" pitchFamily="34" charset="0"/>
              </a:rPr>
              <a:t>Focus</a:t>
            </a:r>
          </a:p>
          <a:p>
            <a:pPr lvl="1"/>
            <a:r>
              <a:rPr lang="en-US" sz="3200" kern="100" dirty="0">
                <a:solidFill>
                  <a:srgbClr val="0F4761"/>
                </a:solidFill>
                <a:latin typeface="Aptos Display" panose="020B0004020202020204" pitchFamily="34" charset="0"/>
              </a:rPr>
              <a:t>Self-management</a:t>
            </a:r>
          </a:p>
          <a:p>
            <a:pPr lvl="1"/>
            <a:r>
              <a:rPr lang="en-US" sz="3200" b="0" i="0" u="none" strike="noStrike" kern="100" baseline="0" dirty="0">
                <a:solidFill>
                  <a:srgbClr val="0F4761"/>
                </a:solidFill>
                <a:latin typeface="Aptos Display" panose="020B0004020202020204" pitchFamily="34" charset="0"/>
              </a:rPr>
              <a:t>Dealing with setbacks</a:t>
            </a:r>
          </a:p>
          <a:p>
            <a:r>
              <a:rPr lang="en-US" sz="3200" kern="100" dirty="0">
                <a:solidFill>
                  <a:srgbClr val="0F4761"/>
                </a:solidFill>
                <a:latin typeface="Aptos Display" panose="020B0004020202020204" pitchFamily="34" charset="0"/>
              </a:rPr>
              <a:t>Build networking skills, confidence.</a:t>
            </a:r>
          </a:p>
        </p:txBody>
      </p:sp>
      <p:sp>
        <p:nvSpPr>
          <p:cNvPr id="4" name="Freeform 5">
            <a:extLst>
              <a:ext uri="{FF2B5EF4-FFF2-40B4-BE49-F238E27FC236}">
                <a16:creationId xmlns:a16="http://schemas.microsoft.com/office/drawing/2014/main" id="{729C2DAB-A78C-4A17-CA1A-8F2A8BAFE1CD}"/>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3"/>
            <a:stretch>
              <a:fillRect/>
            </a:stretch>
          </a:blipFill>
        </p:spPr>
        <p:txBody>
          <a:bodyPr/>
          <a:lstStyle/>
          <a:p>
            <a:endParaRPr lang="en-US" sz="1200"/>
          </a:p>
        </p:txBody>
      </p:sp>
    </p:spTree>
    <p:extLst>
      <p:ext uri="{BB962C8B-B14F-4D97-AF65-F5344CB8AC3E}">
        <p14:creationId xmlns:p14="http://schemas.microsoft.com/office/powerpoint/2010/main" val="3986730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9" name="Rectangle 2058">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63" name="Freeform: Shape 2062">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B2D19524-7880-9083-96CD-279B82545D01}"/>
              </a:ext>
            </a:extLst>
          </p:cNvPr>
          <p:cNvSpPr>
            <a:spLocks noGrp="1"/>
          </p:cNvSpPr>
          <p:nvPr>
            <p:ph type="title"/>
          </p:nvPr>
        </p:nvSpPr>
        <p:spPr>
          <a:xfrm>
            <a:off x="660041" y="2767106"/>
            <a:ext cx="2880828" cy="3071906"/>
          </a:xfrm>
        </p:spPr>
        <p:txBody>
          <a:bodyPr vert="horz" lIns="91440" tIns="45720" rIns="91440" bIns="45720" rtlCol="0" anchor="t">
            <a:normAutofit/>
          </a:bodyPr>
          <a:lstStyle/>
          <a:p>
            <a:pPr marR="0"/>
            <a:r>
              <a:rPr lang="en-US" sz="4000" b="0" i="0" u="none" strike="noStrike" kern="1200" baseline="0">
                <a:solidFill>
                  <a:srgbClr val="FFFFFF"/>
                </a:solidFill>
                <a:latin typeface="+mj-lt"/>
                <a:ea typeface="+mj-ea"/>
                <a:cs typeface="+mj-cs"/>
              </a:rPr>
              <a:t>Climbing the Mountain </a:t>
            </a:r>
          </a:p>
        </p:txBody>
      </p:sp>
      <p:pic>
        <p:nvPicPr>
          <p:cNvPr id="2050" name="Picture 2" descr="Law of Self Control">
            <a:extLst>
              <a:ext uri="{FF2B5EF4-FFF2-40B4-BE49-F238E27FC236}">
                <a16:creationId xmlns:a16="http://schemas.microsoft.com/office/drawing/2014/main" id="{2BC3E60F-72EC-9AF4-3189-61C5A3C30FF7}"/>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744277" y="57975"/>
            <a:ext cx="6787681" cy="67876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0812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3CF0A-ADCE-6BB2-5BB3-5BEC923702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40C1D-6E9C-A5BB-C075-510DDB966E16}"/>
              </a:ext>
            </a:extLst>
          </p:cNvPr>
          <p:cNvSpPr>
            <a:spLocks noGrp="1"/>
          </p:cNvSpPr>
          <p:nvPr>
            <p:ph type="title"/>
          </p:nvPr>
        </p:nvSpPr>
        <p:spPr>
          <a:xfrm>
            <a:off x="839788" y="821634"/>
            <a:ext cx="3932237" cy="569843"/>
          </a:xfrm>
        </p:spPr>
        <p:txBody>
          <a:bodyPr/>
          <a:lstStyle/>
          <a:p>
            <a:r>
              <a:rPr lang="en-US" dirty="0"/>
              <a:t>Step By Step </a:t>
            </a:r>
          </a:p>
        </p:txBody>
      </p:sp>
      <p:sp>
        <p:nvSpPr>
          <p:cNvPr id="4" name="Text Placeholder 3">
            <a:extLst>
              <a:ext uri="{FF2B5EF4-FFF2-40B4-BE49-F238E27FC236}">
                <a16:creationId xmlns:a16="http://schemas.microsoft.com/office/drawing/2014/main" id="{27E6BC72-57DE-48C0-F56D-44DA1A4019DC}"/>
              </a:ext>
            </a:extLst>
          </p:cNvPr>
          <p:cNvSpPr>
            <a:spLocks noGrp="1"/>
          </p:cNvSpPr>
          <p:nvPr>
            <p:ph type="body" sz="half" idx="2"/>
          </p:nvPr>
        </p:nvSpPr>
        <p:spPr>
          <a:xfrm>
            <a:off x="839788" y="1391477"/>
            <a:ext cx="3932237" cy="5234610"/>
          </a:xfrm>
        </p:spPr>
        <p:txBody>
          <a:bodyPr>
            <a:normAutofit lnSpcReduction="10000"/>
          </a:bodyPr>
          <a:lstStyle/>
          <a:p>
            <a:pPr lvl="0"/>
            <a:r>
              <a:rPr lang="en-US" sz="1800" kern="100" dirty="0">
                <a:solidFill>
                  <a:srgbClr val="0F4761"/>
                </a:solidFill>
                <a:latin typeface="Aptos Display" panose="020B0004020202020204" pitchFamily="34" charset="0"/>
              </a:rPr>
              <a:t>Results (Goal):</a:t>
            </a:r>
          </a:p>
          <a:p>
            <a:pPr lvl="1"/>
            <a:r>
              <a:rPr lang="en-US" sz="1800" kern="100" dirty="0">
                <a:solidFill>
                  <a:srgbClr val="0F4761"/>
                </a:solidFill>
                <a:latin typeface="Aptos" panose="020B0004020202020204" pitchFamily="34" charset="0"/>
              </a:rPr>
              <a:t>Finally, our actions produce results. </a:t>
            </a:r>
          </a:p>
          <a:p>
            <a:pPr lvl="1"/>
            <a:endParaRPr lang="en-US" sz="1800" kern="100" dirty="0">
              <a:solidFill>
                <a:srgbClr val="0F4761"/>
              </a:solidFill>
              <a:latin typeface="Aptos" panose="020B0004020202020204" pitchFamily="34" charset="0"/>
            </a:endParaRPr>
          </a:p>
          <a:p>
            <a:pPr lvl="1"/>
            <a:endParaRPr lang="en-US" sz="1800" kern="100" dirty="0">
              <a:solidFill>
                <a:srgbClr val="0F4761"/>
              </a:solidFill>
              <a:latin typeface="Aptos" panose="020B0004020202020204" pitchFamily="34" charset="0"/>
            </a:endParaRPr>
          </a:p>
          <a:p>
            <a:pPr lvl="0"/>
            <a:r>
              <a:rPr lang="en-US" sz="1800" kern="100" dirty="0">
                <a:solidFill>
                  <a:srgbClr val="0F4761"/>
                </a:solidFill>
                <a:latin typeface="Aptos Display" panose="020B0004020202020204" pitchFamily="34" charset="0"/>
              </a:rPr>
              <a:t>Actions (Activity):</a:t>
            </a:r>
          </a:p>
          <a:p>
            <a:pPr lvl="1"/>
            <a:r>
              <a:rPr lang="en-US" sz="1800" kern="100" dirty="0">
                <a:solidFill>
                  <a:srgbClr val="0F4761"/>
                </a:solidFill>
                <a:latin typeface="Aptos" panose="020B0004020202020204" pitchFamily="34" charset="0"/>
              </a:rPr>
              <a:t>Our beliefs drive our actions.</a:t>
            </a:r>
          </a:p>
          <a:p>
            <a:pPr lvl="1"/>
            <a:endParaRPr lang="en-US" sz="1800" kern="100" dirty="0">
              <a:solidFill>
                <a:srgbClr val="0F4761"/>
              </a:solidFill>
              <a:latin typeface="Aptos" panose="020B0004020202020204" pitchFamily="34" charset="0"/>
            </a:endParaRPr>
          </a:p>
          <a:p>
            <a:pPr lvl="1"/>
            <a:endParaRPr lang="en-US" sz="1800" kern="100" dirty="0">
              <a:solidFill>
                <a:srgbClr val="0F4761"/>
              </a:solidFill>
              <a:latin typeface="Aptos" panose="020B0004020202020204" pitchFamily="34" charset="0"/>
            </a:endParaRPr>
          </a:p>
          <a:p>
            <a:pPr lvl="0"/>
            <a:r>
              <a:rPr lang="en-US" sz="1800" kern="100" dirty="0">
                <a:solidFill>
                  <a:srgbClr val="0F4761"/>
                </a:solidFill>
                <a:latin typeface="Aptos Display" panose="020B0004020202020204" pitchFamily="34" charset="0"/>
              </a:rPr>
              <a:t>Beliefs (Feelings):</a:t>
            </a:r>
          </a:p>
          <a:p>
            <a:pPr lvl="1"/>
            <a:r>
              <a:rPr lang="en-US" sz="1800" kern="100" dirty="0">
                <a:solidFill>
                  <a:srgbClr val="0F4761"/>
                </a:solidFill>
                <a:latin typeface="Aptos" panose="020B0004020202020204" pitchFamily="34" charset="0"/>
              </a:rPr>
              <a:t>Our thoughts shape our beliefs and feelings.</a:t>
            </a:r>
          </a:p>
          <a:p>
            <a:pPr lvl="1"/>
            <a:endParaRPr lang="en-US" sz="1800" kern="100" dirty="0">
              <a:solidFill>
                <a:srgbClr val="0F4761"/>
              </a:solidFill>
              <a:latin typeface="Aptos" panose="020B0004020202020204" pitchFamily="34" charset="0"/>
            </a:endParaRPr>
          </a:p>
          <a:p>
            <a:pPr lvl="1"/>
            <a:endParaRPr lang="en-US" sz="1800" kern="100" dirty="0">
              <a:solidFill>
                <a:srgbClr val="0F4761"/>
              </a:solidFill>
              <a:latin typeface="Aptos" panose="020B0004020202020204" pitchFamily="34" charset="0"/>
            </a:endParaRPr>
          </a:p>
          <a:p>
            <a:pPr lvl="0"/>
            <a:r>
              <a:rPr lang="en-US" sz="1800" kern="100" dirty="0">
                <a:solidFill>
                  <a:srgbClr val="0F4761"/>
                </a:solidFill>
                <a:latin typeface="Aptos Display" panose="020B0004020202020204" pitchFamily="34" charset="0"/>
              </a:rPr>
              <a:t>Thoughts (Self-Talk):</a:t>
            </a:r>
          </a:p>
          <a:p>
            <a:pPr lvl="1"/>
            <a:r>
              <a:rPr lang="en-US" sz="1800" kern="100" dirty="0">
                <a:solidFill>
                  <a:srgbClr val="0F4761"/>
                </a:solidFill>
                <a:latin typeface="Aptos" panose="020B0004020202020204" pitchFamily="34" charset="0"/>
              </a:rPr>
              <a:t>Everything starts with our thoughts.</a:t>
            </a:r>
          </a:p>
        </p:txBody>
      </p:sp>
      <p:sp>
        <p:nvSpPr>
          <p:cNvPr id="8" name="Picture Placeholder 7">
            <a:extLst>
              <a:ext uri="{FF2B5EF4-FFF2-40B4-BE49-F238E27FC236}">
                <a16:creationId xmlns:a16="http://schemas.microsoft.com/office/drawing/2014/main" id="{38874D2D-7950-EEEE-F6B8-C3527B2B943E}"/>
              </a:ext>
            </a:extLst>
          </p:cNvPr>
          <p:cNvSpPr>
            <a:spLocks noGrp="1"/>
          </p:cNvSpPr>
          <p:nvPr>
            <p:ph type="pic" idx="1"/>
          </p:nvPr>
        </p:nvSpPr>
        <p:spPr/>
        <p:txBody>
          <a:bodyPr/>
          <a:lstStyle/>
          <a:p>
            <a:endParaRPr lang="en-US"/>
          </a:p>
        </p:txBody>
      </p:sp>
      <p:pic>
        <p:nvPicPr>
          <p:cNvPr id="1026" name="Picture 2" descr="Law of Self Control">
            <a:extLst>
              <a:ext uri="{FF2B5EF4-FFF2-40B4-BE49-F238E27FC236}">
                <a16:creationId xmlns:a16="http://schemas.microsoft.com/office/drawing/2014/main" id="{078DF29A-7F02-AF92-FB92-C5B74D9EFD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0638" y="-4763"/>
            <a:ext cx="6858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2616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12" end="12"/>
                                            </p:txEl>
                                          </p:spTgt>
                                        </p:tgtEl>
                                        <p:attrNameLst>
                                          <p:attrName>style.visibility</p:attrName>
                                        </p:attrNameLst>
                                      </p:cBhvr>
                                      <p:to>
                                        <p:strVal val="visible"/>
                                      </p:to>
                                    </p:set>
                                    <p:animEffect transition="in" filter="dissolve">
                                      <p:cBhvr>
                                        <p:cTn id="7" dur="500"/>
                                        <p:tgtEl>
                                          <p:spTgt spid="4">
                                            <p:txEl>
                                              <p:pRg st="12" end="12"/>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4">
                                            <p:txEl>
                                              <p:pRg st="13" end="13"/>
                                            </p:txEl>
                                          </p:spTgt>
                                        </p:tgtEl>
                                        <p:attrNameLst>
                                          <p:attrName>style.visibility</p:attrName>
                                        </p:attrNameLst>
                                      </p:cBhvr>
                                      <p:to>
                                        <p:strVal val="visible"/>
                                      </p:to>
                                    </p:set>
                                    <p:animEffect transition="in" filter="dissolve">
                                      <p:cBhvr>
                                        <p:cTn id="10" dur="500"/>
                                        <p:tgtEl>
                                          <p:spTgt spid="4">
                                            <p:txEl>
                                              <p:pRg st="13" end="1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animEffect transition="in" filter="dissolve">
                                      <p:cBhvr>
                                        <p:cTn id="15" dur="500"/>
                                        <p:tgtEl>
                                          <p:spTgt spid="4">
                                            <p:txEl>
                                              <p:pRg st="8" end="8"/>
                                            </p:txEl>
                                          </p:spTgt>
                                        </p:tgtEl>
                                      </p:cBhvr>
                                    </p:animEffect>
                                  </p:childTnLst>
                                </p:cTn>
                              </p:par>
                              <p:par>
                                <p:cTn id="16" presetID="9" presetClass="entr" presetSubtype="0" fill="hold" nodeType="withEffect">
                                  <p:stCondLst>
                                    <p:cond delay="0"/>
                                  </p:stCondLst>
                                  <p:childTnLst>
                                    <p:set>
                                      <p:cBhvr>
                                        <p:cTn id="17" dur="1" fill="hold">
                                          <p:stCondLst>
                                            <p:cond delay="0"/>
                                          </p:stCondLst>
                                        </p:cTn>
                                        <p:tgtEl>
                                          <p:spTgt spid="4">
                                            <p:txEl>
                                              <p:pRg st="9" end="9"/>
                                            </p:txEl>
                                          </p:spTgt>
                                        </p:tgtEl>
                                        <p:attrNameLst>
                                          <p:attrName>style.visibility</p:attrName>
                                        </p:attrNameLst>
                                      </p:cBhvr>
                                      <p:to>
                                        <p:strVal val="visible"/>
                                      </p:to>
                                    </p:set>
                                    <p:animEffect transition="in" filter="dissolve">
                                      <p:cBhvr>
                                        <p:cTn id="18" dur="500"/>
                                        <p:tgtEl>
                                          <p:spTgt spid="4">
                                            <p:txEl>
                                              <p:pRg st="9" end="9"/>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dissolve">
                                      <p:cBhvr>
                                        <p:cTn id="23" dur="500"/>
                                        <p:tgtEl>
                                          <p:spTgt spid="4">
                                            <p:txEl>
                                              <p:pRg st="4" end="4"/>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4">
                                            <p:txEl>
                                              <p:pRg st="5" end="5"/>
                                            </p:txEl>
                                          </p:spTgt>
                                        </p:tgtEl>
                                        <p:attrNameLst>
                                          <p:attrName>style.visibility</p:attrName>
                                        </p:attrNameLst>
                                      </p:cBhvr>
                                      <p:to>
                                        <p:strVal val="visible"/>
                                      </p:to>
                                    </p:set>
                                    <p:animEffect transition="in" filter="dissolve">
                                      <p:cBhvr>
                                        <p:cTn id="26" dur="500"/>
                                        <p:tgtEl>
                                          <p:spTgt spid="4">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dissolve">
                                      <p:cBhvr>
                                        <p:cTn id="31" dur="500"/>
                                        <p:tgtEl>
                                          <p:spTgt spid="4">
                                            <p:txEl>
                                              <p:pRg st="0" end="0"/>
                                            </p:txEl>
                                          </p:spTgt>
                                        </p:tgtEl>
                                      </p:cBhvr>
                                    </p:animEffect>
                                  </p:childTnLst>
                                </p:cTn>
                              </p:par>
                              <p:par>
                                <p:cTn id="32" presetID="9" presetClass="entr" presetSubtype="0" fill="hold" nodeType="withEffect">
                                  <p:stCondLst>
                                    <p:cond delay="0"/>
                                  </p:stCondLst>
                                  <p:childTnLst>
                                    <p:set>
                                      <p:cBhvr>
                                        <p:cTn id="33" dur="1" fill="hold">
                                          <p:stCondLst>
                                            <p:cond delay="0"/>
                                          </p:stCondLst>
                                        </p:cTn>
                                        <p:tgtEl>
                                          <p:spTgt spid="4">
                                            <p:txEl>
                                              <p:pRg st="1" end="1"/>
                                            </p:txEl>
                                          </p:spTgt>
                                        </p:tgtEl>
                                        <p:attrNameLst>
                                          <p:attrName>style.visibility</p:attrName>
                                        </p:attrNameLst>
                                      </p:cBhvr>
                                      <p:to>
                                        <p:strVal val="visible"/>
                                      </p:to>
                                    </p:set>
                                    <p:animEffect transition="in" filter="dissolve">
                                      <p:cBhvr>
                                        <p:cTn id="34"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01D04-88B5-F4B1-3622-665DB7A86B0B}"/>
              </a:ext>
            </a:extLst>
          </p:cNvPr>
          <p:cNvSpPr>
            <a:spLocks noGrp="1"/>
          </p:cNvSpPr>
          <p:nvPr>
            <p:ph type="title"/>
          </p:nvPr>
        </p:nvSpPr>
        <p:spPr/>
        <p:txBody>
          <a:bodyPr/>
          <a:lstStyle/>
          <a:p>
            <a:pPr marR="0" rtl="0"/>
            <a:r>
              <a:rPr lang="en-US" b="1" u="none" strike="noStrike" kern="100" dirty="0">
                <a:solidFill>
                  <a:srgbClr val="0F4761"/>
                </a:solidFill>
                <a:latin typeface="Aptos Display" panose="020B0004020202020204" pitchFamily="34" charset="0"/>
              </a:rPr>
              <a:t>Power of Thoughts</a:t>
            </a:r>
          </a:p>
        </p:txBody>
      </p:sp>
      <p:sp>
        <p:nvSpPr>
          <p:cNvPr id="3" name="Text Placeholder 2">
            <a:extLst>
              <a:ext uri="{FF2B5EF4-FFF2-40B4-BE49-F238E27FC236}">
                <a16:creationId xmlns:a16="http://schemas.microsoft.com/office/drawing/2014/main" id="{D6C1002C-83CE-F032-9CC5-B3267F2BD97D}"/>
              </a:ext>
            </a:extLst>
          </p:cNvPr>
          <p:cNvSpPr>
            <a:spLocks noGrp="1"/>
          </p:cNvSpPr>
          <p:nvPr>
            <p:ph type="body" idx="1"/>
          </p:nvPr>
        </p:nvSpPr>
        <p:spPr/>
        <p:txBody>
          <a:bodyPr/>
          <a:lstStyle/>
          <a:p>
            <a:pPr marR="0" lvl="0" rtl="0"/>
            <a:r>
              <a:rPr lang="en-US" sz="4400" b="1" i="0" u="none" strike="noStrike" kern="100" baseline="0" dirty="0">
                <a:solidFill>
                  <a:srgbClr val="0F4761"/>
                </a:solidFill>
                <a:latin typeface="Aptos Display" panose="020B0004020202020204" pitchFamily="34" charset="0"/>
              </a:rPr>
              <a:t>KEY TAKEAWAY </a:t>
            </a:r>
          </a:p>
          <a:p>
            <a:pPr marR="0" lvl="1" rtl="0"/>
            <a:r>
              <a:rPr lang="en-US" sz="4000" b="0" i="0" u="none" strike="noStrike" kern="100" baseline="0" dirty="0">
                <a:solidFill>
                  <a:srgbClr val="0F4761"/>
                </a:solidFill>
                <a:latin typeface="Aptos" panose="020B0004020202020204" pitchFamily="34" charset="0"/>
              </a:rPr>
              <a:t>There’s a direct relationship between our thoughts and the results we achieve. </a:t>
            </a:r>
          </a:p>
          <a:p>
            <a:pPr marR="0" lvl="1" rtl="0"/>
            <a:r>
              <a:rPr lang="en-US" sz="4000" b="0" i="0" u="none" strike="noStrike" kern="100" baseline="0" dirty="0">
                <a:solidFill>
                  <a:srgbClr val="0F4761"/>
                </a:solidFill>
                <a:latin typeface="Aptos" panose="020B0004020202020204" pitchFamily="34" charset="0"/>
              </a:rPr>
              <a:t>Positive thoughts build confidence, lead to effective actions, and produce successful outcomes.</a:t>
            </a:r>
            <a:endParaRPr lang="en-US" sz="4000" b="0" i="0" u="none" strike="noStrike" kern="100" baseline="0" dirty="0">
              <a:solidFill>
                <a:srgbClr val="0F4761"/>
              </a:solidFill>
              <a:latin typeface="Times New Roman" panose="02020603050405020304" pitchFamily="18" charset="0"/>
            </a:endParaRPr>
          </a:p>
        </p:txBody>
      </p:sp>
      <p:sp>
        <p:nvSpPr>
          <p:cNvPr id="4" name="Freeform 5">
            <a:extLst>
              <a:ext uri="{FF2B5EF4-FFF2-40B4-BE49-F238E27FC236}">
                <a16:creationId xmlns:a16="http://schemas.microsoft.com/office/drawing/2014/main" id="{AD272CAE-E5F1-B18C-13EA-FE69F9B4127A}"/>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3"/>
            <a:stretch>
              <a:fillRect/>
            </a:stretch>
          </a:blipFill>
        </p:spPr>
        <p:txBody>
          <a:bodyPr/>
          <a:lstStyle/>
          <a:p>
            <a:endParaRPr lang="en-US" sz="1200"/>
          </a:p>
        </p:txBody>
      </p:sp>
    </p:spTree>
    <p:extLst>
      <p:ext uri="{BB962C8B-B14F-4D97-AF65-F5344CB8AC3E}">
        <p14:creationId xmlns:p14="http://schemas.microsoft.com/office/powerpoint/2010/main" val="105745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0965B-5A52-BACA-230B-A1D4E47359F7}"/>
              </a:ext>
            </a:extLst>
          </p:cNvPr>
          <p:cNvSpPr>
            <a:spLocks noGrp="1"/>
          </p:cNvSpPr>
          <p:nvPr>
            <p:ph type="title"/>
          </p:nvPr>
        </p:nvSpPr>
        <p:spPr/>
        <p:txBody>
          <a:bodyPr/>
          <a:lstStyle/>
          <a:p>
            <a:pPr marR="0" rtl="0"/>
            <a:r>
              <a:rPr lang="en-US" b="1" u="none" strike="noStrike" kern="100" dirty="0">
                <a:solidFill>
                  <a:srgbClr val="0F4761"/>
                </a:solidFill>
                <a:latin typeface="Aptos Display" panose="020B0004020202020204" pitchFamily="34" charset="0"/>
              </a:rPr>
              <a:t>Talk Amongst Yourselves</a:t>
            </a:r>
          </a:p>
        </p:txBody>
      </p:sp>
      <p:sp>
        <p:nvSpPr>
          <p:cNvPr id="3" name="Text Placeholder 2">
            <a:extLst>
              <a:ext uri="{FF2B5EF4-FFF2-40B4-BE49-F238E27FC236}">
                <a16:creationId xmlns:a16="http://schemas.microsoft.com/office/drawing/2014/main" id="{45C6E2AE-E6D9-25EC-C4CA-E96EE80E588B}"/>
              </a:ext>
            </a:extLst>
          </p:cNvPr>
          <p:cNvSpPr>
            <a:spLocks noGrp="1"/>
          </p:cNvSpPr>
          <p:nvPr>
            <p:ph type="body" idx="1"/>
          </p:nvPr>
        </p:nvSpPr>
        <p:spPr/>
        <p:txBody>
          <a:bodyPr>
            <a:normAutofit/>
          </a:bodyPr>
          <a:lstStyle/>
          <a:p>
            <a:pPr marR="0" lvl="0" rtl="0"/>
            <a:r>
              <a:rPr lang="en-US" sz="4400" b="0" i="0" u="none" strike="noStrike" kern="100" baseline="0" dirty="0">
                <a:solidFill>
                  <a:srgbClr val="0F4761"/>
                </a:solidFill>
                <a:latin typeface="Aptos Display" panose="020B0004020202020204" pitchFamily="34" charset="0"/>
              </a:rPr>
              <a:t>What’s one negative thought you’ve noticed recently, and how did it impact your actions or results?</a:t>
            </a:r>
          </a:p>
          <a:p>
            <a:pPr marR="0" lvl="0" rtl="0"/>
            <a:r>
              <a:rPr lang="en-US" sz="4400" b="0" i="0" u="none" strike="noStrike" kern="100" baseline="0" dirty="0">
                <a:solidFill>
                  <a:srgbClr val="0F4761"/>
                </a:solidFill>
                <a:latin typeface="Aptos Display" panose="020B0004020202020204" pitchFamily="34" charset="0"/>
              </a:rPr>
              <a:t>What’s an example of a positive thought that helped you achieve success in the past?</a:t>
            </a:r>
            <a:endParaRPr lang="en-US" sz="4400" b="0" i="0" u="none" strike="noStrike" kern="100" baseline="0" dirty="0">
              <a:solidFill>
                <a:srgbClr val="0F4761"/>
              </a:solidFill>
              <a:latin typeface="Times New Roman" panose="02020603050405020304" pitchFamily="18" charset="0"/>
            </a:endParaRPr>
          </a:p>
        </p:txBody>
      </p:sp>
      <p:sp>
        <p:nvSpPr>
          <p:cNvPr id="4" name="Freeform 5">
            <a:extLst>
              <a:ext uri="{FF2B5EF4-FFF2-40B4-BE49-F238E27FC236}">
                <a16:creationId xmlns:a16="http://schemas.microsoft.com/office/drawing/2014/main" id="{8E615371-7F0F-8AAC-3507-3190CFBED8F1}"/>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3"/>
            <a:stretch>
              <a:fillRect/>
            </a:stretch>
          </a:blipFill>
        </p:spPr>
        <p:txBody>
          <a:bodyPr/>
          <a:lstStyle/>
          <a:p>
            <a:endParaRPr lang="en-US" sz="1200"/>
          </a:p>
        </p:txBody>
      </p:sp>
    </p:spTree>
    <p:extLst>
      <p:ext uri="{BB962C8B-B14F-4D97-AF65-F5344CB8AC3E}">
        <p14:creationId xmlns:p14="http://schemas.microsoft.com/office/powerpoint/2010/main" val="3301184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88E5E-869F-8590-5B58-95B1A961239D}"/>
              </a:ext>
            </a:extLst>
          </p:cNvPr>
          <p:cNvSpPr>
            <a:spLocks noGrp="1"/>
          </p:cNvSpPr>
          <p:nvPr>
            <p:ph type="title"/>
          </p:nvPr>
        </p:nvSpPr>
        <p:spPr/>
        <p:txBody>
          <a:bodyPr/>
          <a:lstStyle/>
          <a:p>
            <a:pPr marR="0" rtl="0"/>
            <a:r>
              <a:rPr lang="en-US" b="1" u="none" strike="noStrike" kern="100" dirty="0">
                <a:solidFill>
                  <a:srgbClr val="0F4761"/>
                </a:solidFill>
                <a:latin typeface="Aptos Display" panose="020B0004020202020204" pitchFamily="34" charset="0"/>
              </a:rPr>
              <a:t>Guard Your Thoughts</a:t>
            </a:r>
          </a:p>
        </p:txBody>
      </p:sp>
      <p:sp>
        <p:nvSpPr>
          <p:cNvPr id="3" name="Text Placeholder 2">
            <a:extLst>
              <a:ext uri="{FF2B5EF4-FFF2-40B4-BE49-F238E27FC236}">
                <a16:creationId xmlns:a16="http://schemas.microsoft.com/office/drawing/2014/main" id="{3FCCE8A9-6B50-F99C-74C9-DDCF5B9359E6}"/>
              </a:ext>
            </a:extLst>
          </p:cNvPr>
          <p:cNvSpPr>
            <a:spLocks noGrp="1"/>
          </p:cNvSpPr>
          <p:nvPr>
            <p:ph type="body" idx="1"/>
          </p:nvPr>
        </p:nvSpPr>
        <p:spPr/>
        <p:txBody>
          <a:bodyPr>
            <a:normAutofit/>
          </a:bodyPr>
          <a:lstStyle/>
          <a:p>
            <a:pPr marR="0" lvl="0" rtl="0"/>
            <a:r>
              <a:rPr lang="en-US" sz="4400" b="0" i="0" u="none" strike="noStrike" kern="100" baseline="0" dirty="0">
                <a:solidFill>
                  <a:srgbClr val="0F4761"/>
                </a:solidFill>
                <a:latin typeface="Aptos Display" panose="020B0004020202020204" pitchFamily="34" charset="0"/>
              </a:rPr>
              <a:t>We must guard our thoughts carefully because they influence everything else. </a:t>
            </a:r>
          </a:p>
          <a:p>
            <a:pPr marR="0" lvl="0" rtl="0"/>
            <a:r>
              <a:rPr lang="en-US" sz="4400" b="0" i="0" u="none" strike="noStrike" kern="100" baseline="0" dirty="0">
                <a:solidFill>
                  <a:srgbClr val="0F4761"/>
                </a:solidFill>
                <a:latin typeface="Aptos Display" panose="020B0004020202020204" pitchFamily="34" charset="0"/>
              </a:rPr>
              <a:t>And because negative self-talk can quickly derail us.</a:t>
            </a:r>
          </a:p>
          <a:p>
            <a:pPr marR="0" lvl="0" rtl="0"/>
            <a:r>
              <a:rPr lang="en-US" sz="4400" kern="100" dirty="0">
                <a:solidFill>
                  <a:srgbClr val="0F4761"/>
                </a:solidFill>
                <a:latin typeface="Aptos Display" panose="020B0004020202020204" pitchFamily="34" charset="0"/>
              </a:rPr>
              <a:t>Good news, </a:t>
            </a:r>
            <a:r>
              <a:rPr lang="en-US" sz="4400" b="0" i="0" u="none" strike="noStrike" kern="100" baseline="0" dirty="0">
                <a:solidFill>
                  <a:srgbClr val="0F4761"/>
                </a:solidFill>
                <a:latin typeface="Aptos Display" panose="020B0004020202020204" pitchFamily="34" charset="0"/>
              </a:rPr>
              <a:t>we can only hold one thought—positive or negative—at a time. </a:t>
            </a:r>
          </a:p>
        </p:txBody>
      </p:sp>
      <p:sp>
        <p:nvSpPr>
          <p:cNvPr id="4" name="Freeform 5">
            <a:extLst>
              <a:ext uri="{FF2B5EF4-FFF2-40B4-BE49-F238E27FC236}">
                <a16:creationId xmlns:a16="http://schemas.microsoft.com/office/drawing/2014/main" id="{008F53DF-30D2-1230-6273-80C2B10B5013}"/>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3"/>
            <a:stretch>
              <a:fillRect/>
            </a:stretch>
          </a:blipFill>
        </p:spPr>
        <p:txBody>
          <a:bodyPr/>
          <a:lstStyle/>
          <a:p>
            <a:endParaRPr lang="en-US" sz="1200"/>
          </a:p>
        </p:txBody>
      </p:sp>
    </p:spTree>
    <p:extLst>
      <p:ext uri="{BB962C8B-B14F-4D97-AF65-F5344CB8AC3E}">
        <p14:creationId xmlns:p14="http://schemas.microsoft.com/office/powerpoint/2010/main" val="3719436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149E4-1145-064E-2A42-5AFA41E2C305}"/>
              </a:ext>
            </a:extLst>
          </p:cNvPr>
          <p:cNvSpPr>
            <a:spLocks noGrp="1"/>
          </p:cNvSpPr>
          <p:nvPr>
            <p:ph type="title"/>
          </p:nvPr>
        </p:nvSpPr>
        <p:spPr/>
        <p:txBody>
          <a:bodyPr/>
          <a:lstStyle/>
          <a:p>
            <a:pPr marR="0" rtl="0"/>
            <a:r>
              <a:rPr lang="en-US" b="1" u="none" strike="noStrike" kern="100" dirty="0">
                <a:solidFill>
                  <a:srgbClr val="0F4761"/>
                </a:solidFill>
                <a:latin typeface="Aptos Display" panose="020B0004020202020204" pitchFamily="34" charset="0"/>
              </a:rPr>
              <a:t>Let’s Engage</a:t>
            </a:r>
          </a:p>
        </p:txBody>
      </p:sp>
      <p:sp>
        <p:nvSpPr>
          <p:cNvPr id="3" name="Text Placeholder 2">
            <a:extLst>
              <a:ext uri="{FF2B5EF4-FFF2-40B4-BE49-F238E27FC236}">
                <a16:creationId xmlns:a16="http://schemas.microsoft.com/office/drawing/2014/main" id="{AB92876A-5B79-6434-5BA5-BFBECDF2992A}"/>
              </a:ext>
            </a:extLst>
          </p:cNvPr>
          <p:cNvSpPr>
            <a:spLocks noGrp="1"/>
          </p:cNvSpPr>
          <p:nvPr>
            <p:ph type="body" idx="1"/>
          </p:nvPr>
        </p:nvSpPr>
        <p:spPr>
          <a:xfrm>
            <a:off x="838200" y="1429789"/>
            <a:ext cx="10515600" cy="4871258"/>
          </a:xfrm>
        </p:spPr>
        <p:txBody>
          <a:bodyPr>
            <a:noAutofit/>
          </a:bodyPr>
          <a:lstStyle/>
          <a:p>
            <a:pPr marR="0" lvl="0" rtl="0"/>
            <a:r>
              <a:rPr lang="en-US" sz="3600" b="0" i="0" u="none" strike="noStrike" kern="100" baseline="0" dirty="0">
                <a:solidFill>
                  <a:srgbClr val="0F4761"/>
                </a:solidFill>
                <a:latin typeface="Aptos Display" panose="020B0004020202020204" pitchFamily="34" charset="0"/>
              </a:rPr>
              <a:t>What are some common negative thoughts or self-talk patterns you notice in yourself or teams you’ve worked on?</a:t>
            </a:r>
          </a:p>
          <a:p>
            <a:pPr marR="0" lvl="0" rtl="0"/>
            <a:r>
              <a:rPr lang="en-US" sz="3600" b="0" i="0" u="none" strike="noStrike" kern="100" baseline="0" dirty="0">
                <a:solidFill>
                  <a:srgbClr val="0F4761"/>
                </a:solidFill>
                <a:latin typeface="Aptos Display" panose="020B0004020202020204" pitchFamily="34" charset="0"/>
              </a:rPr>
              <a:t>How do these thoughts affect your confidence or the actions you take?</a:t>
            </a:r>
          </a:p>
          <a:p>
            <a:pPr marR="0" lvl="0" rtl="0"/>
            <a:r>
              <a:rPr lang="en-US" sz="3600" b="0" i="0" u="none" strike="noStrike" kern="100" baseline="0" dirty="0">
                <a:solidFill>
                  <a:srgbClr val="0F4761"/>
                </a:solidFill>
                <a:latin typeface="Aptos Display" panose="020B0004020202020204" pitchFamily="34" charset="0"/>
              </a:rPr>
              <a:t>What would happen if you actively replaced those negative thoughts with empowering, positive ones?</a:t>
            </a:r>
          </a:p>
          <a:p>
            <a:pPr marR="0" lvl="0" rtl="0"/>
            <a:r>
              <a:rPr lang="en-US" sz="3600" b="0" i="0" u="none" strike="noStrike" kern="100" baseline="0" dirty="0">
                <a:solidFill>
                  <a:srgbClr val="0F4761"/>
                </a:solidFill>
                <a:latin typeface="Aptos Display" panose="020B0004020202020204" pitchFamily="34" charset="0"/>
              </a:rPr>
              <a:t>Can you think of a recent time when positive self-talk helped you achieve a goal?</a:t>
            </a:r>
          </a:p>
        </p:txBody>
      </p:sp>
      <p:sp>
        <p:nvSpPr>
          <p:cNvPr id="4" name="Freeform 5">
            <a:extLst>
              <a:ext uri="{FF2B5EF4-FFF2-40B4-BE49-F238E27FC236}">
                <a16:creationId xmlns:a16="http://schemas.microsoft.com/office/drawing/2014/main" id="{8DCFC86A-A231-C538-95B3-3EC3705AAB19}"/>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3"/>
            <a:stretch>
              <a:fillRect/>
            </a:stretch>
          </a:blipFill>
        </p:spPr>
        <p:txBody>
          <a:bodyPr/>
          <a:lstStyle/>
          <a:p>
            <a:endParaRPr lang="en-US" sz="1200"/>
          </a:p>
        </p:txBody>
      </p:sp>
    </p:spTree>
    <p:extLst>
      <p:ext uri="{BB962C8B-B14F-4D97-AF65-F5344CB8AC3E}">
        <p14:creationId xmlns:p14="http://schemas.microsoft.com/office/powerpoint/2010/main" val="1009561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5DBBD-8BF0-C88B-9AC0-D076DF5885D8}"/>
              </a:ext>
            </a:extLst>
          </p:cNvPr>
          <p:cNvSpPr>
            <a:spLocks noGrp="1"/>
          </p:cNvSpPr>
          <p:nvPr>
            <p:ph type="title"/>
          </p:nvPr>
        </p:nvSpPr>
        <p:spPr/>
        <p:txBody>
          <a:bodyPr/>
          <a:lstStyle/>
          <a:p>
            <a:pPr marR="0" rtl="0"/>
            <a:r>
              <a:rPr lang="en-US" b="1" u="none" strike="noStrike" kern="100" dirty="0">
                <a:solidFill>
                  <a:srgbClr val="0F4761"/>
                </a:solidFill>
                <a:latin typeface="Aptos Display" panose="020B0004020202020204" pitchFamily="34" charset="0"/>
              </a:rPr>
              <a:t>Apply to Real-Life Scenarios</a:t>
            </a:r>
          </a:p>
        </p:txBody>
      </p:sp>
      <p:sp>
        <p:nvSpPr>
          <p:cNvPr id="3" name="Text Placeholder 2">
            <a:extLst>
              <a:ext uri="{FF2B5EF4-FFF2-40B4-BE49-F238E27FC236}">
                <a16:creationId xmlns:a16="http://schemas.microsoft.com/office/drawing/2014/main" id="{B58DEFC4-D4A8-3F6B-C327-881971EEE759}"/>
              </a:ext>
            </a:extLst>
          </p:cNvPr>
          <p:cNvSpPr>
            <a:spLocks noGrp="1"/>
          </p:cNvSpPr>
          <p:nvPr>
            <p:ph type="body" idx="1"/>
          </p:nvPr>
        </p:nvSpPr>
        <p:spPr/>
        <p:txBody>
          <a:bodyPr>
            <a:normAutofit/>
          </a:bodyPr>
          <a:lstStyle/>
          <a:p>
            <a:pPr marR="0" lvl="0" rtl="0"/>
            <a:r>
              <a:rPr lang="en-US" sz="4000" b="0" i="0" u="none" strike="noStrike" kern="100" baseline="0" dirty="0">
                <a:solidFill>
                  <a:srgbClr val="0F4761"/>
                </a:solidFill>
                <a:latin typeface="Aptos Display" panose="020B0004020202020204" pitchFamily="34" charset="0"/>
              </a:rPr>
              <a:t>Career Transition Example:</a:t>
            </a:r>
          </a:p>
          <a:p>
            <a:pPr lvl="1"/>
            <a:r>
              <a:rPr lang="en-US" sz="3200" kern="100" dirty="0">
                <a:solidFill>
                  <a:srgbClr val="0F4761"/>
                </a:solidFill>
                <a:latin typeface="Aptos Display" panose="020B0004020202020204" pitchFamily="34" charset="0"/>
              </a:rPr>
              <a:t>Your last job interview was a disaster, at least that’s how it felt. </a:t>
            </a:r>
            <a:r>
              <a:rPr lang="en-US" sz="3200" b="0" i="0" u="none" strike="noStrike" kern="100" baseline="0" dirty="0">
                <a:solidFill>
                  <a:srgbClr val="0F4761"/>
                </a:solidFill>
                <a:latin typeface="Aptos Display" panose="020B0004020202020204" pitchFamily="34" charset="0"/>
              </a:rPr>
              <a:t>After you sen</a:t>
            </a:r>
            <a:r>
              <a:rPr lang="en-US" sz="3200" kern="100" dirty="0">
                <a:solidFill>
                  <a:srgbClr val="0F4761"/>
                </a:solidFill>
                <a:latin typeface="Aptos Display" panose="020B0004020202020204" pitchFamily="34" charset="0"/>
              </a:rPr>
              <a:t>d a ‘Thank You,’ and if they do indeed hire someone else, you’re left to wonder what went wrong. </a:t>
            </a:r>
          </a:p>
          <a:p>
            <a:pPr marR="0" lvl="0" rtl="0"/>
            <a:r>
              <a:rPr lang="en-US" sz="4000" b="0" i="0" u="none" strike="noStrike" kern="100" baseline="0" dirty="0">
                <a:solidFill>
                  <a:srgbClr val="0F4761"/>
                </a:solidFill>
                <a:latin typeface="Aptos Display" panose="020B0004020202020204" pitchFamily="34" charset="0"/>
              </a:rPr>
              <a:t>Business Example:</a:t>
            </a:r>
          </a:p>
          <a:p>
            <a:pPr marR="0" lvl="1" rtl="0"/>
            <a:r>
              <a:rPr lang="en-US" sz="3200" b="0" i="0" u="none" strike="noStrike" kern="100" baseline="0" dirty="0">
                <a:solidFill>
                  <a:srgbClr val="0F4761"/>
                </a:solidFill>
                <a:latin typeface="Aptos" panose="020B0004020202020204" pitchFamily="34" charset="0"/>
              </a:rPr>
              <a:t>Imagine a business owner facing declining sales. Negative thoughts like 'This market is too tough' lead to hesitation and lack of action. </a:t>
            </a:r>
          </a:p>
          <a:p>
            <a:pPr marL="0" marR="0" lvl="0" indent="0" rtl="0">
              <a:buNone/>
            </a:pPr>
            <a:endParaRPr lang="en-US" b="0" i="0" u="none" strike="noStrike" kern="100" baseline="0" dirty="0">
              <a:solidFill>
                <a:srgbClr val="0F4761"/>
              </a:solidFill>
              <a:latin typeface="Times New Roman" panose="02020603050405020304" pitchFamily="18" charset="0"/>
            </a:endParaRPr>
          </a:p>
        </p:txBody>
      </p:sp>
      <p:sp>
        <p:nvSpPr>
          <p:cNvPr id="4" name="Freeform 5">
            <a:extLst>
              <a:ext uri="{FF2B5EF4-FFF2-40B4-BE49-F238E27FC236}">
                <a16:creationId xmlns:a16="http://schemas.microsoft.com/office/drawing/2014/main" id="{CF3F61D8-215A-C71D-4C88-1BDD4AF5DCFB}"/>
              </a:ext>
            </a:extLst>
          </p:cNvPr>
          <p:cNvSpPr/>
          <p:nvPr/>
        </p:nvSpPr>
        <p:spPr>
          <a:xfrm>
            <a:off x="11506200" y="6062923"/>
            <a:ext cx="343744" cy="460692"/>
          </a:xfrm>
          <a:custGeom>
            <a:avLst/>
            <a:gdLst/>
            <a:ahLst/>
            <a:cxnLst/>
            <a:rect l="l" t="t" r="r" b="b"/>
            <a:pathLst>
              <a:path w="515616" h="691038">
                <a:moveTo>
                  <a:pt x="0" y="0"/>
                </a:moveTo>
                <a:lnTo>
                  <a:pt x="515616" y="0"/>
                </a:lnTo>
                <a:lnTo>
                  <a:pt x="515616" y="691038"/>
                </a:lnTo>
                <a:lnTo>
                  <a:pt x="0" y="691038"/>
                </a:lnTo>
                <a:lnTo>
                  <a:pt x="0" y="0"/>
                </a:lnTo>
                <a:close/>
              </a:path>
            </a:pathLst>
          </a:custGeom>
          <a:blipFill>
            <a:blip r:embed="rId3"/>
            <a:stretch>
              <a:fillRect/>
            </a:stretch>
          </a:blipFill>
        </p:spPr>
        <p:txBody>
          <a:bodyPr/>
          <a:lstStyle/>
          <a:p>
            <a:endParaRPr lang="en-US" sz="1200"/>
          </a:p>
        </p:txBody>
      </p:sp>
    </p:spTree>
    <p:extLst>
      <p:ext uri="{BB962C8B-B14F-4D97-AF65-F5344CB8AC3E}">
        <p14:creationId xmlns:p14="http://schemas.microsoft.com/office/powerpoint/2010/main" val="1526135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5092</TotalTime>
  <Words>1692</Words>
  <Application>Microsoft Macintosh PowerPoint</Application>
  <PresentationFormat>Widescreen</PresentationFormat>
  <Paragraphs>186</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Times New Roman</vt:lpstr>
      <vt:lpstr>Office Theme</vt:lpstr>
      <vt:lpstr>Positive Thoughts—Positive Results: Creating a Growth Mindset for the New Year</vt:lpstr>
      <vt:lpstr>Objectives </vt:lpstr>
      <vt:lpstr>Climbing the Mountain </vt:lpstr>
      <vt:lpstr>Step By Step </vt:lpstr>
      <vt:lpstr>Power of Thoughts</vt:lpstr>
      <vt:lpstr>Talk Amongst Yourselves</vt:lpstr>
      <vt:lpstr>Guard Your Thoughts</vt:lpstr>
      <vt:lpstr>Let’s Engage</vt:lpstr>
      <vt:lpstr>Apply to Real-Life Scenarios</vt:lpstr>
      <vt:lpstr>Apply to Real-Life Scenarios (cont.)</vt:lpstr>
      <vt:lpstr>Actionable Takeaways</vt:lpstr>
      <vt:lpstr>Suggested Reading</vt:lpstr>
      <vt:lpstr>KCPL Workshops</vt:lpstr>
      <vt:lpstr>Let’s talk .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Doug Walker</dc:creator>
  <cp:lastModifiedBy>Doug Walker</cp:lastModifiedBy>
  <cp:revision>26</cp:revision>
  <dcterms:created xsi:type="dcterms:W3CDTF">2025-07-20T18:55:22Z</dcterms:created>
  <dcterms:modified xsi:type="dcterms:W3CDTF">2026-01-19T01:19:23Z</dcterms:modified>
</cp:coreProperties>
</file>